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65" r:id="rId3"/>
    <p:sldId id="258" r:id="rId4"/>
    <p:sldId id="299" r:id="rId5"/>
    <p:sldId id="259" r:id="rId6"/>
    <p:sldId id="260" r:id="rId7"/>
    <p:sldId id="262" r:id="rId8"/>
    <p:sldId id="278" r:id="rId9"/>
    <p:sldId id="279" r:id="rId10"/>
    <p:sldId id="282" r:id="rId11"/>
    <p:sldId id="304" r:id="rId12"/>
    <p:sldId id="305" r:id="rId13"/>
    <p:sldId id="306" r:id="rId14"/>
    <p:sldId id="307" r:id="rId15"/>
    <p:sldId id="308" r:id="rId16"/>
    <p:sldId id="309" r:id="rId17"/>
    <p:sldId id="277" r:id="rId18"/>
    <p:sldId id="261" r:id="rId19"/>
    <p:sldId id="280" r:id="rId20"/>
    <p:sldId id="281" r:id="rId21"/>
    <p:sldId id="302" r:id="rId22"/>
    <p:sldId id="301" r:id="rId23"/>
    <p:sldId id="303" r:id="rId24"/>
    <p:sldId id="283" r:id="rId25"/>
    <p:sldId id="310" r:id="rId26"/>
    <p:sldId id="300" r:id="rId27"/>
    <p:sldId id="285" r:id="rId28"/>
    <p:sldId id="286" r:id="rId29"/>
    <p:sldId id="288" r:id="rId30"/>
    <p:sldId id="298" r:id="rId31"/>
    <p:sldId id="264" r:id="rId32"/>
    <p:sldId id="296" r:id="rId33"/>
    <p:sldId id="297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6" autoAdjust="0"/>
    <p:restoredTop sz="94660"/>
  </p:normalViewPr>
  <p:slideViewPr>
    <p:cSldViewPr snapToGrid="0">
      <p:cViewPr varScale="1">
        <p:scale>
          <a:sx n="84" d="100"/>
          <a:sy n="84" d="100"/>
        </p:scale>
        <p:origin x="61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3-11-19T18:26:50.045"/>
    </inkml:context>
    <inkml:brush xml:id="br0">
      <inkml:brushProperty name="width" value="0.08333" units="cm"/>
      <inkml:brushProperty name="height" value="0.08333" units="cm"/>
      <inkml:brushProperty name="color" value="#F2F2F2"/>
      <inkml:brushProperty name="fitToCurve" value="1"/>
    </inkml:brush>
  </inkml:definitions>
  <inkml:traceGroup>
    <inkml:annotationXML>
      <emma:emma xmlns:emma="http://www.w3.org/2003/04/emma" version="1.0">
        <emma:interpretation id="{9BBDF529-BD54-433A-A5C0-E97C330195CC}" emma:medium="tactile" emma:mode="ink">
          <msink:context xmlns:msink="http://schemas.microsoft.com/ink/2010/main" type="writingRegion" rotatedBoundingBox="12724,1970 12566,2855 12203,2790 12362,1906"/>
        </emma:interpretation>
      </emma:emma>
    </inkml:annotationXML>
    <inkml:traceGroup>
      <inkml:annotationXML>
        <emma:emma xmlns:emma="http://www.w3.org/2003/04/emma" version="1.0">
          <emma:interpretation id="{05DFBFA3-EF16-4DBC-8BE8-674EA39A60FB}" emma:medium="tactile" emma:mode="ink">
            <msink:context xmlns:msink="http://schemas.microsoft.com/ink/2010/main" type="paragraph" rotatedBoundingBox="12724,1970 12566,2855 12203,2790 12362,190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1667E74-3475-4C49-A0AB-5D7C4AA857ED}" emma:medium="tactile" emma:mode="ink">
              <msink:context xmlns:msink="http://schemas.microsoft.com/ink/2010/main" type="line" rotatedBoundingBox="12724,1970 12566,2855 12203,2790 12362,1906"/>
            </emma:interpretation>
          </emma:emma>
        </inkml:annotationXML>
        <inkml:traceGroup>
          <inkml:annotationXML>
            <emma:emma xmlns:emma="http://www.w3.org/2003/04/emma" version="1.0">
              <emma:interpretation id="{4CEB28F2-5B85-4397-B181-B655C25E6C6E}" emma:medium="tactile" emma:mode="ink">
                <msink:context xmlns:msink="http://schemas.microsoft.com/ink/2010/main" type="inkWord" rotatedBoundingBox="12724,1970 12566,2855 12203,2790 12362,1906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279 41 0,'0'-25'15,"0"0"-15,0 50 125,0 51-109,0-25-16,0 0 0,0-26 0,0 1 15,0-1-15,0 26 0,0-26 0,0 1 0,0-1 16,0 26-16,0-26 0,0 1 0,0-1 16,0 26-16,0-26 0,0 1 0,-25-1 15,25 26-15,0-26 0,0 1 0,-51-26 0,51 25 0,-25 26 16,25-26-16,0 1 0,0-77 156,0 25-156,0 1 16,0 0-16,0-26 0,0 25 15,0 1-15,0 0 16,0-26 0,0 25-1,0 52 126,-26-1-125,26 1-16,0-1 15,-25 26 1,25-26-16,0 1 15,0-77 110,0 25-125,0 1 16,25 25-16,-25-25 16,0-26-16,0 25 0,0 1 15,0 0-15,0-26 0,0 76 172,0 1-172,-25-26 16,25 25-16,0 26 0,-51-51 0,51 25 0,-25-25 15,25 26-15,0-1 0,-26-25 0,26 51 16,0-26-16,0 1 0,0-1 0,-25-25 0,25 51 16,0-26-16,0-50 109,0-1-109,25 1 16,-25 0-16,51-26 15,-51 25-15,0 1 0,0 0 16,26 25-16,-26-51 0,25 25 16,-25 1 46,0 0 47,25 25-93,26 0 172,-25 0-188,-1 0 15,-76 0 454,26 0-438,25 25 16,0 26-47,0-26 47,0 1-31,25-1-16,1-50 125,-26-26-125,0 25 15,0 1 16,25 25-31,-25-25 0,0-26 16,0 25-16,0 52 297,25-1-281,26 1-1,-25 50 1,-26-51-16,0 1 15,25-26 1,-25-51 281,0 25-281,0 1 171,0 0-171,-51-26-1,51 25 1,-25 26 15,-1 0 141,1 0-141,-26 0 1,26 0-1,-1 0-16,1 0 1,25-25 0,-51 25-1,77 0 188,-1 0-171,0 0-17,26 0 1,-25 0 15,-26 51 297,0-26-328,0 1 16,25-1-16,-25 26 0,0-26 16,0 1-16,25-1 0,-25 26 15,0-26-15,51 1 16,-25-1-16,-26 26 15,0-26-15,0 1 0,-26-77 344,26 25-313,-25 1-15,25 0 0,0-26-1</inkml:trace>
        </inkml:traceGroup>
        <inkml:traceGroup>
          <inkml:annotationXML>
            <emma:emma xmlns:emma="http://www.w3.org/2003/04/emma" version="1.0">
              <emma:interpretation id="{62AE7AA1-5F1E-44A0-827D-6149687D29D1}" emma:medium="tactile" emma:mode="ink">
                <msink:context xmlns:msink="http://schemas.microsoft.com/ink/2010/main" type="inkWord" rotatedBoundingBox="12609,2601 12582,2750 12372,2713 12399,2563"/>
              </emma:interpretation>
              <emma:one-of disjunction-type="recognition" id="oneOf1"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°</emma:literal>
                </emma:interpretation>
                <emma:interpretation id="interp3" emma:lang="" emma:confidence="0">
                  <emma:literal>,</emma:literal>
                </emma:interpretation>
                <emma:interpretation id="interp4" emma:lang="" emma:confidence="0">
                  <emma:literal>2</emma:literal>
                </emma:interpretation>
                <emma:interpretation id="interp5" emma:lang="" emma:confidence="0">
                  <emma:literal>C</emma:literal>
                </emma:interpretation>
              </emma:one-of>
            </emma:emma>
          </inkml:annotationXML>
          <inkml:trace contextRef="#ctx0" brushRef="#br0" timeOffset="1740.6884">178 778 0,'0'-25'0,"0"-26"62,0 25-62,0 1 0,25 25 203,1 0-172,-1 0-15,0 0 0,26 0-1,-51 51 1,26-51-16,-1 25 31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08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57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487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27949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55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984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5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233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077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448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11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24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179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900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30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03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296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91A39E3-CB55-453F-A030-EE0DADDDDE7F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8983B-DB3C-4953-BAE7-404BE7448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6282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148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Финикийские мореплаватели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" y="3382709"/>
            <a:ext cx="4724400" cy="31181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70" y="3598736"/>
            <a:ext cx="5566943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913" y="-1"/>
            <a:ext cx="9082087" cy="681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0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f3.ppt-online.org/files3/slide/e/EjlI4Qk3KYsWNJ2PitGXxwST0apnMuA1rdqZzh/slide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6" b="9796"/>
          <a:stretch/>
        </p:blipFill>
        <p:spPr bwMode="auto">
          <a:xfrm>
            <a:off x="733324" y="0"/>
            <a:ext cx="106480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927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42" y="0"/>
            <a:ext cx="113591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2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4640"/>
            <a:ext cx="12192000" cy="498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57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88" y="-14289"/>
            <a:ext cx="9186862" cy="689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25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70"/>
            <a:ext cx="12192000" cy="665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91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42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25" y="757237"/>
            <a:ext cx="8134350" cy="61007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166093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Ливанский кедр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69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0"/>
            <a:ext cx="11272838" cy="691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0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-bonnier.imgix.net/files/his/production/2022/08/17135722/foenikisk-skib.jpg?auto=compress,format&amp;w=1024&amp;fit=crop&amp;cr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142" y="-17539"/>
            <a:ext cx="9930257" cy="687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47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85850"/>
            <a:ext cx="611505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«Они – умный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народ…»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(древнеримский географ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Помпоний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Мела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334125" y="1085850"/>
            <a:ext cx="585787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«Прибыли в Египет тогда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они…злобные хитрецы…»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древнегреческий поэт Гомер)</a:t>
            </a:r>
          </a:p>
        </p:txBody>
      </p:sp>
    </p:spTree>
    <p:extLst>
      <p:ext uri="{BB962C8B-B14F-4D97-AF65-F5344CB8AC3E}">
        <p14:creationId xmlns:p14="http://schemas.microsoft.com/office/powerpoint/2010/main" val="1648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9" t="24057" r="6149"/>
          <a:stretch/>
        </p:blipFill>
        <p:spPr>
          <a:xfrm>
            <a:off x="1170432" y="54864"/>
            <a:ext cx="10396728" cy="680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0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" y="0"/>
            <a:ext cx="11115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территория, находящаяся под властью иностранного государства</a:t>
            </a: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177165"/>
            <a:ext cx="1208722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Колонизация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роцесс заселения и хозяйственного освоения пустующих или малозаселённых земель</a:t>
            </a:r>
          </a:p>
          <a:p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Метрополия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государство, владеющее колонией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42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" y="0"/>
            <a:ext cx="11115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4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089" y="2"/>
            <a:ext cx="8058910" cy="50351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"/>
            <a:ext cx="4453128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названия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городов, обозначенных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цифрами 1,2,3.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название моря, на берегу которого они расположены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Закрасить зеленым цветом территорию Финикии</a:t>
            </a:r>
          </a:p>
          <a:p>
            <a:pPr marL="342900" indent="-342900">
              <a:buAutoNum type="arabicParenR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название  крупнейшего колониального города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финикийцев</a:t>
            </a:r>
          </a:p>
          <a:p>
            <a:pPr marL="342900" indent="-342900">
              <a:buFontTx/>
              <a:buAutoNum type="arabicParenR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Обозначить важнейшие морские торговые пути финикийцев</a:t>
            </a:r>
          </a:p>
          <a:p>
            <a:pPr marL="342900" indent="-342900">
              <a:buAutoNum type="arabicParenR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9" name="Рукописный ввод 8"/>
              <p14:cNvContentPartPr/>
              <p14:nvPr/>
            </p14:nvContentPartPr>
            <p14:xfrm>
              <a:off x="4398264" y="698328"/>
              <a:ext cx="137520" cy="317160"/>
            </p14:xfrm>
          </p:contentPart>
        </mc:Choice>
        <mc:Fallback>
          <p:pic>
            <p:nvPicPr>
              <p:cNvPr id="9" name="Рукописный ввод 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83144" y="683208"/>
                <a:ext cx="167760" cy="34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5864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04" y="0"/>
            <a:ext cx="109578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64546" y="4102849"/>
            <a:ext cx="144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Карфаген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74846" y="4053960"/>
            <a:ext cx="74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Библ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55784" y="4570335"/>
            <a:ext cx="742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Тир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82175" y="4270892"/>
            <a:ext cx="992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Сидон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" y="2143125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Чтздснпсн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9831" y="3703290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65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1" y="-1728788"/>
            <a:ext cx="11449051" cy="858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312" y="739636"/>
            <a:ext cx="9334794" cy="61183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Финикийский алфавит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2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8100" y="-569387"/>
            <a:ext cx="120586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финикийцам 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быть однозначным?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-569387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5088" y="4162678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938" y="4162678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01288" y="-569387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29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57175"/>
            <a:ext cx="120586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слава – добрая или дурная – ходила о финикийцах в тех странах, куда они приплывали?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3825" y="-569387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25088" y="4162678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6225" y="4162678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01288" y="-569387"/>
            <a:ext cx="18335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9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10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857875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«Финикийцы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умный народ, благоденствующий во времена и войны и мира. Они преуспели в письменности, и литературе, и других искусствах, в судовождении, в ведении военных действий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море».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(древнеримский географ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Помпоний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015038" y="1143000"/>
            <a:ext cx="617696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«Прибыли в Египет тогда финикийцы, обманщики лукавые, злобные хитрецы, от которых много людей пострадало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древнегреческий поэт Гомер)</a:t>
            </a:r>
          </a:p>
        </p:txBody>
      </p:sp>
    </p:spTree>
    <p:extLst>
      <p:ext uri="{BB962C8B-B14F-4D97-AF65-F5344CB8AC3E}">
        <p14:creationId xmlns:p14="http://schemas.microsoft.com/office/powerpoint/2010/main" val="285944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2192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15, вопросы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рубрике «Проверьте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себя»(с.77)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36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1920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Поселения, основанные в местах стоянок кораблей.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Письменный знак, соответствующий звуку.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Душистые, ароматные вещества, используемые в косметических целях.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Разбойное ремесло, которым занимались финикийцы.</a:t>
            </a:r>
          </a:p>
          <a:p>
            <a:r>
              <a:rPr lang="ru-RU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Благовония; 2) колония; 3) пиратство; </a:t>
            </a:r>
            <a:r>
              <a:rPr lang="ru-RU" sz="4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буква;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4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21920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Вещество, используемое для изготовления посуды.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Первая буква финикийского алфавита.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Тёмно-красный цвет.</a:t>
            </a:r>
          </a:p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Продукт, получаемый из оливок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Алеф; 2) масло; 3) стекло; 4) пурпур;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11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7884" y="-299803"/>
            <a:ext cx="12632336" cy="715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2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90" y="0"/>
            <a:ext cx="111512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9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24" y="628650"/>
            <a:ext cx="9502399" cy="62293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Ливанские горы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31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3" y="130175"/>
            <a:ext cx="1014412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30"/>
          <a:stretch/>
        </p:blipFill>
        <p:spPr>
          <a:xfrm>
            <a:off x="6038854" y="-785810"/>
            <a:ext cx="6153146" cy="40227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5260" y="2350294"/>
            <a:ext cx="6726472" cy="448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5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494" y="63103"/>
            <a:ext cx="9059862" cy="679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9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393</TotalTime>
  <Words>311</Words>
  <Application>Microsoft Office PowerPoint</Application>
  <PresentationFormat>Широкоэкранный</PresentationFormat>
  <Paragraphs>53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Смакота</dc:creator>
  <cp:lastModifiedBy>Евгений Смакота</cp:lastModifiedBy>
  <cp:revision>31</cp:revision>
  <dcterms:created xsi:type="dcterms:W3CDTF">2017-10-18T14:17:16Z</dcterms:created>
  <dcterms:modified xsi:type="dcterms:W3CDTF">2023-11-19T18:54:12Z</dcterms:modified>
</cp:coreProperties>
</file>