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  <p:sldId id="265" r:id="rId4"/>
    <p:sldId id="277" r:id="rId5"/>
    <p:sldId id="278" r:id="rId6"/>
    <p:sldId id="279" r:id="rId7"/>
    <p:sldId id="276" r:id="rId8"/>
    <p:sldId id="266" r:id="rId9"/>
    <p:sldId id="263" r:id="rId10"/>
    <p:sldId id="280" r:id="rId11"/>
    <p:sldId id="282" r:id="rId12"/>
    <p:sldId id="281" r:id="rId13"/>
    <p:sldId id="285" r:id="rId14"/>
    <p:sldId id="283" r:id="rId15"/>
    <p:sldId id="284" r:id="rId16"/>
    <p:sldId id="287" r:id="rId17"/>
    <p:sldId id="286" r:id="rId18"/>
    <p:sldId id="289" r:id="rId19"/>
    <p:sldId id="288" r:id="rId20"/>
    <p:sldId id="290" r:id="rId21"/>
    <p:sldId id="291" r:id="rId22"/>
    <p:sldId id="292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418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59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667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5223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706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76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521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051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1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791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6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81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8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470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6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7C01D-0FFE-4038-96C5-1E54C9B4AEFD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925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8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36877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50491"/>
          <a:stretch/>
        </p:blipFill>
        <p:spPr>
          <a:xfrm>
            <a:off x="8252761" y="-1"/>
            <a:ext cx="3689303" cy="35422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0175"/>
          <a:stretch/>
        </p:blipFill>
        <p:spPr>
          <a:xfrm>
            <a:off x="8252761" y="3542226"/>
            <a:ext cx="3475450" cy="331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8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316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«Линия Маннергейма» - финские оборонительные укрепления </a:t>
            </a:r>
            <a:endParaRPr lang="ru-RU" sz="4400" dirty="0"/>
          </a:p>
        </p:txBody>
      </p:sp>
      <p:pic>
        <p:nvPicPr>
          <p:cNvPr id="4100" name="Picture 4" descr="https://avatars.dzeninfra.ru/get-zen_doc/1665167/pub_62de2ad1b57b82363277ca14_62de2ce58708be14cbeb5e4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744" y="1420629"/>
            <a:ext cx="6239256" cy="417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akhaday.ru/wp-content/uploads/2020/01/xJOt2qxf3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62072"/>
            <a:ext cx="6859961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00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u.9111s.ru/uploads/202108/12/1fc1c7a3f07997ed3c8f16caf6a1f2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344" y="813893"/>
            <a:ext cx="9183624" cy="604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90672" y="0"/>
            <a:ext cx="5605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т</a:t>
            </a:r>
            <a:r>
              <a:rPr lang="ru-RU" sz="4800" dirty="0" smtClean="0"/>
              <a:t>анк КВ-2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268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59306"/>
            <a:ext cx="12192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Итоги войны:</a:t>
            </a:r>
          </a:p>
          <a:p>
            <a:r>
              <a:rPr lang="ru-RU" sz="3600" dirty="0" smtClean="0"/>
              <a:t>1) К </a:t>
            </a:r>
            <a:r>
              <a:rPr lang="ru-RU" sz="3600" dirty="0"/>
              <a:t>СССР </a:t>
            </a:r>
            <a:r>
              <a:rPr lang="ru-RU" sz="3600" dirty="0" smtClean="0"/>
              <a:t>отошли: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/>
              <a:t>Карельский перешеек с Выборгом и другими городами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/>
              <a:t>ряд островов </a:t>
            </a:r>
            <a:r>
              <a:rPr lang="ru-RU" sz="3600" dirty="0"/>
              <a:t>в Финском </a:t>
            </a:r>
            <a:r>
              <a:rPr lang="ru-RU" sz="3600" dirty="0" smtClean="0"/>
              <a:t>заливе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 smtClean="0"/>
              <a:t>Полуостров </a:t>
            </a:r>
            <a:r>
              <a:rPr lang="ru-RU" sz="3600" dirty="0"/>
              <a:t>Ханко был передан в </a:t>
            </a:r>
            <a:r>
              <a:rPr lang="ru-RU" sz="3600" dirty="0" smtClean="0"/>
              <a:t>аренду на </a:t>
            </a:r>
            <a:r>
              <a:rPr lang="ru-RU" sz="3600" dirty="0"/>
              <a:t>30 лет для создания военно-морской </a:t>
            </a:r>
            <a:r>
              <a:rPr lang="ru-RU" sz="3600" dirty="0" smtClean="0"/>
              <a:t>базы</a:t>
            </a:r>
          </a:p>
          <a:p>
            <a:r>
              <a:rPr lang="ru-RU" sz="3600" dirty="0" smtClean="0"/>
              <a:t>2) Укрепление военно-стратегического положения СССР </a:t>
            </a:r>
          </a:p>
          <a:p>
            <a:r>
              <a:rPr lang="ru-RU" sz="3600" dirty="0" smtClean="0"/>
              <a:t>3) Выявление серьёзных недостатков в </a:t>
            </a:r>
            <a:r>
              <a:rPr lang="ru-RU" sz="3600" dirty="0"/>
              <a:t>подготовке и оснащённости Красной </a:t>
            </a:r>
            <a:r>
              <a:rPr lang="ru-RU" sz="3600" dirty="0" smtClean="0"/>
              <a:t>Армии: смена наркома </a:t>
            </a:r>
            <a:r>
              <a:rPr lang="ru-RU" sz="3600" dirty="0"/>
              <a:t>обороны (</a:t>
            </a:r>
            <a:r>
              <a:rPr lang="ru-RU" sz="3600" dirty="0" smtClean="0"/>
              <a:t>вместо К</a:t>
            </a:r>
            <a:r>
              <a:rPr lang="ru-RU" sz="3600" dirty="0"/>
              <a:t>. Ворошилова -</a:t>
            </a:r>
            <a:r>
              <a:rPr lang="ru-RU" sz="3600" dirty="0" smtClean="0"/>
              <a:t> </a:t>
            </a:r>
            <a:r>
              <a:rPr lang="ru-RU" sz="3600" dirty="0"/>
              <a:t>С. </a:t>
            </a:r>
            <a:r>
              <a:rPr lang="ru-RU" sz="3600" dirty="0" smtClean="0"/>
              <a:t>Тимошенко), начало реформирования</a:t>
            </a:r>
            <a:r>
              <a:rPr lang="ru-RU" sz="3600" dirty="0"/>
              <a:t> </a:t>
            </a:r>
            <a:r>
              <a:rPr lang="ru-RU" sz="3600" dirty="0" smtClean="0"/>
              <a:t>ВС</a:t>
            </a:r>
          </a:p>
        </p:txBody>
      </p:sp>
    </p:spTree>
    <p:extLst>
      <p:ext uri="{BB962C8B-B14F-4D97-AF65-F5344CB8AC3E}">
        <p14:creationId xmlns:p14="http://schemas.microsoft.com/office/powerpoint/2010/main" val="383930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72.userapi.com/impf/c633218/v633218214/442c2/PG6GJPkAhEg.jpg?size=900x900&amp;quality=96&amp;sign=ff6debda751b709ddd533afb0dfbaf63&amp;c_uniq_tag=ZXEwRZ6J-mwa-VPqUgI34N9oY4BzzUSt5VeD-yaqIRg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8" t="6614" r="22775" b="13386"/>
          <a:stretch/>
        </p:blipFill>
        <p:spPr bwMode="auto">
          <a:xfrm>
            <a:off x="7629144" y="0"/>
            <a:ext cx="4562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360" y="1088136"/>
            <a:ext cx="74157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31 марта 1940 – образование Карело-Финской ССР в составе СССР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57554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49440" cy="6833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45569" b="5400"/>
          <a:stretch/>
        </p:blipFill>
        <p:spPr>
          <a:xfrm>
            <a:off x="8129269" y="9145"/>
            <a:ext cx="4062731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4594" t="26614"/>
          <a:stretch/>
        </p:blipFill>
        <p:spPr>
          <a:xfrm>
            <a:off x="8467344" y="2295145"/>
            <a:ext cx="3724656" cy="194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6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304" y="128016"/>
            <a:ext cx="57881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1940 – начало германской оккупации Франции, Норвегии, Дании, Бельгии, Голландии, Люксембурга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4456" y="0"/>
            <a:ext cx="6949440" cy="683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49440" cy="6833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45569" b="5400"/>
          <a:stretch/>
        </p:blipFill>
        <p:spPr>
          <a:xfrm>
            <a:off x="8129269" y="9145"/>
            <a:ext cx="4062731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4594" t="26614"/>
          <a:stretch/>
        </p:blipFill>
        <p:spPr>
          <a:xfrm>
            <a:off x="8467344" y="2295145"/>
            <a:ext cx="3724656" cy="194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1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05179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Лето 1940 г.: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dirty="0"/>
              <a:t>В</a:t>
            </a:r>
            <a:r>
              <a:rPr lang="ru-RU" sz="4400" dirty="0" smtClean="0"/>
              <a:t>вод войск в прибалтийские государства, образование Эстонской, Латвийской и Литовской ССР в составе СССР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4400" dirty="0" smtClean="0"/>
              <a:t>Отторжение Бессарабии у Румынии, образование Молдавской ССР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498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304" y="82296"/>
            <a:ext cx="1191463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Подготовка Германии к войне с СССР</a:t>
            </a:r>
          </a:p>
          <a:p>
            <a:pPr marL="685800" indent="-685800">
              <a:buFont typeface="Wingdings" panose="05000000000000000000" pitchFamily="2" charset="2"/>
              <a:buChar char="§"/>
            </a:pPr>
            <a:r>
              <a:rPr lang="ru-RU" sz="4000" dirty="0" smtClean="0"/>
              <a:t>Июль </a:t>
            </a:r>
            <a:r>
              <a:rPr lang="ru-RU" sz="4000" dirty="0"/>
              <a:t>1940 г. </a:t>
            </a:r>
            <a:r>
              <a:rPr lang="ru-RU" sz="4000" dirty="0" smtClean="0"/>
              <a:t>- начало разработки </a:t>
            </a:r>
            <a:r>
              <a:rPr lang="ru-RU" sz="4000" dirty="0"/>
              <a:t>кон­кретного плана войны против </a:t>
            </a:r>
            <a:r>
              <a:rPr lang="ru-RU" sz="4000" dirty="0" smtClean="0"/>
              <a:t>СССР </a:t>
            </a:r>
            <a:r>
              <a:rPr lang="ru-RU" sz="4000" dirty="0"/>
              <a:t>в германском генштабе </a:t>
            </a:r>
          </a:p>
          <a:p>
            <a:pPr marL="685800" indent="-685800">
              <a:buFont typeface="Wingdings" panose="05000000000000000000" pitchFamily="2" charset="2"/>
              <a:buChar char="§"/>
            </a:pPr>
            <a:r>
              <a:rPr lang="ru-RU" sz="4000" dirty="0" smtClean="0"/>
              <a:t>27 сентября 1940 </a:t>
            </a:r>
            <a:r>
              <a:rPr lang="ru-RU" sz="4000" dirty="0"/>
              <a:t>г</a:t>
            </a:r>
            <a:r>
              <a:rPr lang="ru-RU" sz="4000" dirty="0" smtClean="0"/>
              <a:t>. - подписание </a:t>
            </a:r>
            <a:r>
              <a:rPr lang="ru-RU" sz="4000" dirty="0"/>
              <a:t>в Берлине Тройственного </a:t>
            </a:r>
            <a:r>
              <a:rPr lang="ru-RU" sz="4000" dirty="0" smtClean="0"/>
              <a:t>пакта, оформившего</a:t>
            </a:r>
            <a:r>
              <a:rPr lang="ru-RU" sz="4000" dirty="0"/>
              <a:t> </a:t>
            </a:r>
            <a:r>
              <a:rPr lang="ru-RU" sz="4000" dirty="0" smtClean="0"/>
              <a:t>военный </a:t>
            </a:r>
            <a:r>
              <a:rPr lang="ru-RU" sz="4000" dirty="0"/>
              <a:t>союз между Германией, Японией и Италией.</a:t>
            </a:r>
          </a:p>
          <a:p>
            <a:pPr marL="685800" indent="-685800">
              <a:buFont typeface="Wingdings" panose="05000000000000000000" pitchFamily="2" charset="2"/>
              <a:buChar char="§"/>
            </a:pPr>
            <a:r>
              <a:rPr lang="ru-RU" sz="4000" dirty="0" smtClean="0"/>
              <a:t>18 </a:t>
            </a:r>
            <a:r>
              <a:rPr lang="ru-RU" sz="4000" dirty="0"/>
              <a:t>декабря 1940 г</a:t>
            </a:r>
            <a:r>
              <a:rPr lang="ru-RU" sz="4000" dirty="0" smtClean="0"/>
              <a:t>. - утверждение Гитлером плана «Барбаросса» - «</a:t>
            </a:r>
            <a:r>
              <a:rPr lang="ru-RU" sz="4000" dirty="0"/>
              <a:t>разбить </a:t>
            </a:r>
            <a:r>
              <a:rPr lang="ru-RU" sz="4000" dirty="0" smtClean="0"/>
              <a:t>СССР в </a:t>
            </a:r>
            <a:r>
              <a:rPr lang="ru-RU" sz="4000" dirty="0"/>
              <a:t>кратковременной </a:t>
            </a:r>
            <a:r>
              <a:rPr lang="ru-RU" sz="4000" dirty="0" smtClean="0"/>
              <a:t>кампании </a:t>
            </a:r>
            <a:r>
              <a:rPr lang="ru-RU" sz="4000" dirty="0"/>
              <a:t>еще до того, как будет закончена война против </a:t>
            </a:r>
            <a:r>
              <a:rPr lang="ru-RU" sz="4000" dirty="0" smtClean="0"/>
              <a:t>Англии»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850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39.userapi.com/impg/-9ulBR7zPZAdUamtXYL8Z9giv8KHzEvwhW2FrQ/XpJxUKoBESI.jpg?size=807x501&amp;quality=95&amp;sign=e32b158a2419fdf732655392bdaa84e6&amp;c_uniq_tag=uNx1Z3ZOTUtYs_v4I2TdvK92nekytJSWw_glM3247uI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865" y="1499617"/>
            <a:ext cx="8631169" cy="535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13 апреля 1941 – подписание советско-японского пакта </a:t>
            </a:r>
            <a:r>
              <a:rPr lang="ru-RU" sz="4400" dirty="0"/>
              <a:t>о нейтра­литете сроком на 5 лет</a:t>
            </a:r>
          </a:p>
        </p:txBody>
      </p:sp>
    </p:spTree>
    <p:extLst>
      <p:ext uri="{BB962C8B-B14F-4D97-AF65-F5344CB8AC3E}">
        <p14:creationId xmlns:p14="http://schemas.microsoft.com/office/powerpoint/2010/main" val="224828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73152" y="109728"/>
            <a:ext cx="12265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СССР накануне </a:t>
            </a:r>
            <a:r>
              <a:rPr lang="ru-RU" sz="4400" dirty="0" err="1"/>
              <a:t>Великои</a:t>
            </a:r>
            <a:r>
              <a:rPr lang="ru-RU" sz="4400" dirty="0"/>
              <a:t>̆ </a:t>
            </a:r>
            <a:r>
              <a:rPr lang="ru-RU" sz="4400" dirty="0" err="1"/>
              <a:t>Отечественнои</a:t>
            </a:r>
            <a:r>
              <a:rPr lang="ru-RU" sz="4400" dirty="0"/>
              <a:t>̆ </a:t>
            </a:r>
            <a:r>
              <a:rPr lang="ru-RU" sz="4400" dirty="0" err="1"/>
              <a:t>войны</a:t>
            </a:r>
            <a:endParaRPr lang="ru-RU" sz="9600" dirty="0"/>
          </a:p>
        </p:txBody>
      </p:sp>
      <p:sp>
        <p:nvSpPr>
          <p:cNvPr id="6" name="AutoShape 6" descr="https://c8.alamy.com/comp/B93WYA/red-army-men-patrolling-at-khasan-lake-B93W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sun9-41.userapi.com/impg/ER3rmCgWJSp66qFkXQBHRXNYNQj1L-Aeydrwvg/O1F3ONBemeY.jpg?size=1300x838&amp;quality=95&amp;sign=b02b379e6482599169da0e8b70d441ee&amp;c_uniq_tag=J2kOVwD8D13AQu_WOwiTroTbYxPe7uA1iHv-BdJlefw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195" y="3912907"/>
            <a:ext cx="4568759" cy="294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ebpulse.imgsmail.ru/imgpreview?mb=webpulse&amp;key=pulse_cabinet-image-4c7ae141-7423-4436-a9ad-534007fc9ff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866" y="1047952"/>
            <a:ext cx="4247251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2440" y="1063615"/>
            <a:ext cx="4129560" cy="28464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63615"/>
            <a:ext cx="4075682" cy="5794385"/>
          </a:xfrm>
          <a:prstGeom prst="rect">
            <a:avLst/>
          </a:prstGeom>
        </p:spPr>
      </p:pic>
      <p:pic>
        <p:nvPicPr>
          <p:cNvPr id="4" name="Picture 2" descr="https://img.razrisyika.ru/kart/130/517987-tank-kv-1-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" r="9921"/>
          <a:stretch/>
        </p:blipFill>
        <p:spPr bwMode="auto">
          <a:xfrm>
            <a:off x="7674864" y="3899342"/>
            <a:ext cx="4517136" cy="297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97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008"/>
            <a:ext cx="12192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Меры советского руководства по укреплению </a:t>
            </a:r>
            <a:r>
              <a:rPr lang="ru-RU" sz="4000" dirty="0" smtClean="0"/>
              <a:t>обороноспособности страны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В</a:t>
            </a:r>
            <a:r>
              <a:rPr lang="ru-RU" sz="3200" dirty="0" smtClean="0"/>
              <a:t>ведение </a:t>
            </a:r>
            <a:r>
              <a:rPr lang="ru-RU" sz="3200" dirty="0"/>
              <a:t>в </a:t>
            </a:r>
            <a:r>
              <a:rPr lang="ru-RU" sz="3200" dirty="0" smtClean="0"/>
              <a:t>строй новых </a:t>
            </a:r>
            <a:r>
              <a:rPr lang="ru-RU" sz="3200" dirty="0"/>
              <a:t>предприятий, многие из </a:t>
            </a:r>
            <a:r>
              <a:rPr lang="ru-RU" sz="3200" dirty="0" smtClean="0"/>
              <a:t>которых располагались </a:t>
            </a:r>
            <a:r>
              <a:rPr lang="ru-RU" sz="3200" dirty="0"/>
              <a:t>в восточных районах </a:t>
            </a:r>
            <a:r>
              <a:rPr lang="ru-RU" sz="3200" dirty="0" smtClean="0"/>
              <a:t>страны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В</a:t>
            </a:r>
            <a:r>
              <a:rPr lang="ru-RU" sz="3200" dirty="0" smtClean="0"/>
              <a:t>озросло </a:t>
            </a:r>
            <a:r>
              <a:rPr lang="ru-RU" sz="3200" dirty="0"/>
              <a:t>финансирование расходов </a:t>
            </a:r>
            <a:r>
              <a:rPr lang="ru-RU" sz="3200" dirty="0" smtClean="0"/>
              <a:t>на оборону </a:t>
            </a:r>
            <a:r>
              <a:rPr lang="ru-RU" sz="3200" dirty="0"/>
              <a:t>(около 40 % общего объёма бюджетных расходов</a:t>
            </a:r>
            <a:r>
              <a:rPr lang="ru-RU" sz="3200" dirty="0" smtClean="0"/>
              <a:t>)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В 1939 г. созданы наркоматы авиапромышленности, </a:t>
            </a:r>
            <a:r>
              <a:rPr lang="ru-RU" sz="3200" dirty="0" smtClean="0"/>
              <a:t>вооружения, боеприпасов </a:t>
            </a:r>
            <a:r>
              <a:rPr lang="ru-RU" sz="3200" dirty="0"/>
              <a:t>и </a:t>
            </a:r>
            <a:r>
              <a:rPr lang="ru-RU" sz="3200" dirty="0" smtClean="0"/>
              <a:t>судостроения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И</a:t>
            </a:r>
            <a:r>
              <a:rPr lang="ru-RU" sz="3200" dirty="0" smtClean="0"/>
              <a:t>нтенсивное </a:t>
            </a:r>
            <a:r>
              <a:rPr lang="ru-RU" sz="3200" dirty="0"/>
              <a:t>строительство в</a:t>
            </a:r>
            <a:r>
              <a:rPr lang="ru-RU" sz="3200" dirty="0" smtClean="0"/>
              <a:t>доль </a:t>
            </a:r>
            <a:r>
              <a:rPr lang="ru-RU" sz="3200" dirty="0"/>
              <a:t>новой западной </a:t>
            </a:r>
            <a:r>
              <a:rPr lang="ru-RU" sz="3200" dirty="0" smtClean="0"/>
              <a:t>границы СССР оборонительных</a:t>
            </a:r>
            <a:r>
              <a:rPr lang="ru-RU" sz="3200" dirty="0"/>
              <a:t> </a:t>
            </a:r>
            <a:r>
              <a:rPr lang="ru-RU" sz="3200" dirty="0" smtClean="0"/>
              <a:t>сооружений</a:t>
            </a:r>
            <a:r>
              <a:rPr lang="ru-RU" sz="3200" dirty="0"/>
              <a:t> </a:t>
            </a:r>
            <a:r>
              <a:rPr lang="ru-RU" sz="3200" dirty="0" smtClean="0"/>
              <a:t>– укрепрайонов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Р</a:t>
            </a:r>
            <a:r>
              <a:rPr lang="ru-RU" sz="3200" dirty="0" smtClean="0"/>
              <a:t>азработка </a:t>
            </a:r>
            <a:r>
              <a:rPr lang="ru-RU" sz="3200" dirty="0" smtClean="0"/>
              <a:t>новых видов вооружений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/>
              <a:t>1 сентября 1939 г. </a:t>
            </a:r>
            <a:r>
              <a:rPr lang="ru-RU" sz="3200" dirty="0" smtClean="0"/>
              <a:t>- </a:t>
            </a:r>
            <a:r>
              <a:rPr lang="ru-RU" sz="3200" dirty="0" smtClean="0"/>
              <a:t>принятие </a:t>
            </a:r>
            <a:r>
              <a:rPr lang="ru-RU" sz="3200" dirty="0" smtClean="0"/>
              <a:t>з</a:t>
            </a:r>
            <a:r>
              <a:rPr lang="ru-RU" sz="3200" dirty="0" smtClean="0"/>
              <a:t>акона </a:t>
            </a:r>
            <a:r>
              <a:rPr lang="ru-RU" sz="3200" dirty="0"/>
              <a:t>о всеобщей </a:t>
            </a:r>
            <a:r>
              <a:rPr lang="ru-RU" sz="3200" dirty="0" smtClean="0"/>
              <a:t>воинской </a:t>
            </a:r>
            <a:r>
              <a:rPr lang="ru-RU" sz="3200" dirty="0" smtClean="0"/>
              <a:t>обязанности (призыв теперь с 18 лет)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4211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razrisyika.ru/kart/115/457636-ppsh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6192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ar-time.ru/images/blog/strelkovoe-orujie/vintovki-karabiny/rossiya-sssr/svt/dop/svt-38-40-gla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193" y="0"/>
            <a:ext cx="6057032" cy="189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1609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ППШ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s://gunsfriend.ru/wp-content/uploads/4/f/a/4fa91f57be94150c8428ebf26a975b9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3664"/>
            <a:ext cx="5586151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g.razrisyika.ru/kart/130/517987-tank-kv-1-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" r="9921"/>
          <a:stretch/>
        </p:blipFill>
        <p:spPr bwMode="auto">
          <a:xfrm>
            <a:off x="3999503" y="4156491"/>
            <a:ext cx="4091791" cy="26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ebpulse.imgsmail.ru/imgpreview?mb=webpulse&amp;key=pulse_cabinet-image-f5da910b-927a-4798-9e5a-948b4425155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491"/>
            <a:ext cx="4038525" cy="26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u.9111s.ru/uploads/202108/12/1fc1c7a3f07997ed3c8f16caf6a1f22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294" y="4187952"/>
            <a:ext cx="4100706" cy="26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11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unsfriend.ru/wp-content/uploads/a/b/e/abe73df297ace48c726f09d908be58f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05"/>
          <a:stretch/>
        </p:blipFill>
        <p:spPr bwMode="auto">
          <a:xfrm>
            <a:off x="0" y="0"/>
            <a:ext cx="2825496" cy="273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clstunt.ru/images/Plans/MIG-3/Mig3_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128" y="0"/>
            <a:ext cx="2825496" cy="358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iadejavu.ru/Images6/MM/MM-235/0263-01-2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016" y="0"/>
            <a:ext cx="4526280" cy="277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sisbiz.com/il2/Pe-2/images/Petlyakov-Pe-2R-47ORPS-crew-of-Anatoly-Popov-with-drop-tanks-or-PTBs-winter-1943-44-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7559"/>
            <a:ext cx="4751566" cy="306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dnn21.img.ria.ru/images/93661/22/936612278_0:0:0:0_0x0_100_0_0_9f990875ce5b2b2857833b483f8a1fe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3"/>
          <a:stretch/>
        </p:blipFill>
        <p:spPr bwMode="auto">
          <a:xfrm>
            <a:off x="5092796" y="2779876"/>
            <a:ext cx="3932332" cy="407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75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69079" b="53301"/>
          <a:stretch/>
        </p:blipFill>
        <p:spPr>
          <a:xfrm>
            <a:off x="0" y="-67705"/>
            <a:ext cx="4663440" cy="69257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45736" y="0"/>
            <a:ext cx="74462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 сентября 1939 г</a:t>
            </a:r>
            <a:r>
              <a:rPr lang="ru-RU" sz="3600" dirty="0" smtClean="0"/>
              <a:t>. -  нападение Германии </a:t>
            </a:r>
            <a:r>
              <a:rPr lang="ru-RU" sz="3600" dirty="0"/>
              <a:t>на </a:t>
            </a:r>
            <a:r>
              <a:rPr lang="ru-RU" sz="3600" dirty="0" smtClean="0"/>
              <a:t>Польшу, начало Второй</a:t>
            </a:r>
            <a:r>
              <a:rPr lang="en-US" sz="3600" dirty="0" smtClean="0"/>
              <a:t> </a:t>
            </a:r>
            <a:r>
              <a:rPr lang="ru-RU" sz="3600" dirty="0" smtClean="0"/>
              <a:t>Мировой войны</a:t>
            </a:r>
          </a:p>
          <a:p>
            <a:endParaRPr lang="ru-RU" sz="3600" dirty="0"/>
          </a:p>
          <a:p>
            <a:r>
              <a:rPr lang="ru-RU" sz="3600" dirty="0" smtClean="0"/>
              <a:t>3 сентября - </a:t>
            </a:r>
            <a:r>
              <a:rPr lang="ru-RU" sz="3600" dirty="0"/>
              <a:t>Великобритания и </a:t>
            </a:r>
            <a:r>
              <a:rPr lang="ru-RU" sz="3600" dirty="0" smtClean="0"/>
              <a:t>Франция объявили </a:t>
            </a:r>
            <a:r>
              <a:rPr lang="ru-RU" sz="3600" dirty="0"/>
              <a:t>Германии </a:t>
            </a:r>
            <a:r>
              <a:rPr lang="ru-RU" sz="3600" dirty="0" smtClean="0"/>
              <a:t>войну</a:t>
            </a:r>
          </a:p>
          <a:p>
            <a:r>
              <a:rPr lang="ru-RU" sz="3600" dirty="0" smtClean="0"/>
              <a:t>(«Странная война»)</a:t>
            </a:r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17 сентября – Красная Армия входит на территорию Польши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9323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11112" y="64008"/>
            <a:ext cx="558088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28 сентября </a:t>
            </a:r>
            <a:r>
              <a:rPr lang="ru-RU" sz="4000" dirty="0" smtClean="0"/>
              <a:t>- советско- </a:t>
            </a:r>
            <a:r>
              <a:rPr lang="ru-RU" sz="4000" dirty="0"/>
              <a:t>германский договор «О дружбе и границе», присоединение к СССР Западной Украины, Западной Белоруссии и части </a:t>
            </a:r>
            <a:r>
              <a:rPr lang="ru-RU" sz="4000" dirty="0" smtClean="0"/>
              <a:t>Литвы,</a:t>
            </a:r>
            <a:endParaRPr lang="ru-RU" sz="6600" dirty="0"/>
          </a:p>
          <a:p>
            <a:r>
              <a:rPr lang="ru-RU" sz="4000" dirty="0" smtClean="0"/>
              <a:t>западная </a:t>
            </a:r>
            <a:r>
              <a:rPr lang="ru-RU" sz="4000" dirty="0"/>
              <a:t>граница </a:t>
            </a:r>
            <a:r>
              <a:rPr lang="ru-RU" sz="4000" dirty="0" smtClean="0"/>
              <a:t>теперь проходила </a:t>
            </a:r>
            <a:r>
              <a:rPr lang="ru-RU" sz="4000" dirty="0"/>
              <a:t>по рекам Западный Буг и </a:t>
            </a:r>
            <a:r>
              <a:rPr lang="ru-RU" sz="4000" dirty="0" err="1"/>
              <a:t>Нарев</a:t>
            </a:r>
            <a:endParaRPr lang="ru-RU" sz="4000" dirty="0"/>
          </a:p>
        </p:txBody>
      </p:sp>
      <p:pic>
        <p:nvPicPr>
          <p:cNvPr id="2050" name="Picture 2" descr="https://mcdn.tvzvezda.ru/storage/armystandart_images/2022/05/31/fbc55d6cd5b84e3795f3027afe60b1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304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5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456" y="2039112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Осень 1939 – заключение СССР договоров </a:t>
            </a:r>
            <a:r>
              <a:rPr lang="ru-RU" sz="4400" dirty="0"/>
              <a:t>о взаимопомощи с </a:t>
            </a:r>
            <a:r>
              <a:rPr lang="ru-RU" sz="4400" dirty="0" smtClean="0"/>
              <a:t>Эстонией, Латвией и Литвой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4748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UiiqGfMv4iU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59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49440" cy="6833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45569" b="5400"/>
          <a:stretch/>
        </p:blipFill>
        <p:spPr>
          <a:xfrm>
            <a:off x="8129269" y="9145"/>
            <a:ext cx="4062731" cy="2286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4594" t="26614"/>
          <a:stretch/>
        </p:blipFill>
        <p:spPr>
          <a:xfrm>
            <a:off x="8467344" y="2295145"/>
            <a:ext cx="3724656" cy="194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Советско-финляндская война </a:t>
            </a:r>
          </a:p>
          <a:p>
            <a:pPr algn="ctr"/>
            <a:r>
              <a:rPr lang="ru-RU" sz="4800" dirty="0" smtClean="0"/>
              <a:t>(ноябрь 1939-март 1940 гг.)</a:t>
            </a:r>
          </a:p>
          <a:p>
            <a:endParaRPr lang="ru-RU" sz="4400" dirty="0" smtClean="0"/>
          </a:p>
          <a:p>
            <a:r>
              <a:rPr lang="ru-RU" sz="4400" dirty="0" smtClean="0"/>
              <a:t>Причина – необходимость отодвинуть границу СССР от Ленинграда</a:t>
            </a:r>
          </a:p>
          <a:p>
            <a:endParaRPr lang="ru-RU" sz="4400" dirty="0"/>
          </a:p>
          <a:p>
            <a:endParaRPr lang="ru-RU" sz="4400" dirty="0" smtClean="0"/>
          </a:p>
          <a:p>
            <a:r>
              <a:rPr lang="ru-RU" sz="4400" dirty="0" smtClean="0"/>
              <a:t>Декабрь – исключение СССР из Лиги Наций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7116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" y="0"/>
            <a:ext cx="10259568" cy="684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83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Arial/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1688</TotalTime>
  <Words>418</Words>
  <Application>Microsoft Office PowerPoint</Application>
  <PresentationFormat>Широкоэкранный</PresentationFormat>
  <Paragraphs>44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Times New Roman</vt:lpstr>
      <vt:lpstr>Wingdings</vt:lpstr>
      <vt:lpstr>Damask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Смакота</dc:creator>
  <cp:lastModifiedBy>Евгений Смакота</cp:lastModifiedBy>
  <cp:revision>112</cp:revision>
  <dcterms:created xsi:type="dcterms:W3CDTF">2020-09-30T15:24:09Z</dcterms:created>
  <dcterms:modified xsi:type="dcterms:W3CDTF">2023-12-27T09:20:58Z</dcterms:modified>
</cp:coreProperties>
</file>