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98" r:id="rId14"/>
    <p:sldId id="299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300" r:id="rId26"/>
    <p:sldId id="301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302" r:id="rId38"/>
    <p:sldId id="303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304" r:id="rId50"/>
    <p:sldId id="305" r:id="rId5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390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69.47675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1-10-13T03:23:49.264"/>
    </inkml:context>
    <inkml:brush xml:id="br0">
      <inkml:brushProperty name="width" value="0.26667" units="cm"/>
      <inkml:brushProperty name="height" value="0.53333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0 109 0,'73'0'140,"-73"36"-124,36-36-16,0 0 15,1 0 1,-1 0-16,0 0 16,1 0-1,-1 0-15,0 0 16,0 0 0,1 0-1,-1 0 95,0 0-64,1 0 17,35 0-47,-36 0-1,-36-36 1,37 36 15,-1 0-15,-36-36-1,36 36 32,1-37-31,-1 37 31,-36-36-16,36 36-15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390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69.47675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1-10-13T03:24:05.202"/>
    </inkml:context>
    <inkml:brush xml:id="br0">
      <inkml:brushProperty name="width" value="0.21167" units="cm"/>
      <inkml:brushProperty name="height" value="0.21167" units="cm"/>
      <inkml:brushProperty name="fitToCurve" value="1"/>
    </inkml:brush>
  </inkml:definitions>
  <inkml:traceGroup>
    <inkml:annotationXML>
      <emma:emma xmlns:emma="http://www.w3.org/2003/04/emma" version="1.0">
        <emma:interpretation id="{CD3C4631-E8EA-4E26-B83A-5F89E48A7469}" emma:medium="tactile" emma:mode="ink">
          <msink:context xmlns:msink="http://schemas.microsoft.com/ink/2010/main" type="inkDrawing" rotatedBoundingBox="12245,12396 19541,9903 19741,10488 12445,12981" semanticType="scratchOut" shapeName="Other">
            <msink:sourceLink direction="with" ref="{1DF83510-321B-4EC6-B98D-A2C7F76842F0}"/>
          </msink:context>
        </emma:interpretation>
      </emma:emma>
    </inkml:annotationXML>
    <inkml:trace contextRef="#ctx0" brushRef="#br0">36 2655 0,'36'0'63,"0"0"-17,1 0-14,35 0-17,-35 0 1,-1-37 0,0 37 15,0-36 16,1 36-47,35 0 15,1-36 32,-37 36-16,-36-36-15,36 36-16,1-37 31,-1 37 16,37-36 16,-37 36-32,36-36 0,-35 36-31,35 0 47,-72-37-47,37 37 16,35 0-1,-36-36 1,1 36 15,-1 0-15,0 0-1,1-36 1,-1 36-16,0-36 16,0 36 31,1 0-47,-37-37 15,36 37 1,0 0-1,1 0 1,-1 0 47,36-36-48,1 0 1,-37 36 15,-36-37-31,37 37 16,-1 0-1,0 0-15,0-36 16,1 36-16,-1 0 16,0 0 30,-36-36-46,37 0 32,-1 36-32,36 0 31,-35 0-31,-1 0 16,0 0-1,-36-37 1,37 37-1,-1-36 1,0 0 0,0 36-1,1 0 1,-1 0-16,0-37 16,1 37-1,-1-36 1,36 36-1,-35-36 1,-1 36 0,0 0-16,1 0 15,-1 0 1,0 0 0,0-36-16,1-1 15,-1 37-15,0 0 16,1 0-1,35-36 1,1 36 0,-37 0-1,37-36 1,-37-1 0,0 37-1,0 0-15,1 0 16,-1 0-1,37 0-15,-73-36 16,36 36-16,0 0 16,0 0-16,37 0 15,-37 0-15,1 0 16,-1 0-16,36 0 16,-35-72-1,-1 72-15,0 0 16,37 0-1,-37-37-15,0 37 16,37 0 0,-73-36-16,73 36 15,-37 0 1,-36-36-16,36 36 31,0 0-31,1 0 16,-1 0-1,0 0-15,1-37 16,-1 37 0,0-36-16,0 36 15,1 0 1,-37-36-16,36 36 16,0 0-1,1-36-15,71-1 16,-71 37-16,-1-36 15,0 36 1,-36-36-16,73 36 16,-37 0-1,0 0 1,-36-37-16,37 37 16,-1-36-16,37 0 15,-37 36 1,36 0-16,1 0 15,-37-36 1,1 36 0,-1-37-16,0 37 15,0-36 1,1 36 0,35-36-16,1 36 31,-37 0-16,0 0-15,1 0 16,35-73 0,-35 73-1,-1 0-15,0 0 32,-36-36-32,36 36 15,37 0 1,-37 0-1,1 0 1,-1-36 0,0-1-1,0 37-15,37 0 16,-73-36 0,36 36-16,37 0 15,-1-36 1,-72-1-16,37 37 15,-1-36 17,0 36-32,1 0 15,-1 0 1,0-72-16,0 72 16,1 0 15,-1-37-31,0 37 15,1-36 1,-1 0 0,0 36-16,0-37 62,1 37-62,-1-36 16,-36 0-1,36 36 1,-36-36 78,0-1-79,-36 1 1,36 0 15,-73 36-15,37-37 0,0 37-1,36-36 1,-36 0-1,-1 36 79,1 0-47,0 0-31,-1 0-1,1 0 1,0 0 0,0 0-1,-1 36 1,-35-36-1,35 0 1,37 36 0,-36-36-1,0 0 17,0 0-17,-1 0 1,-35 0-1,35 0 1,1 37 0,0-37-1,0 36 1,-37 0 0,37-36-1,-1 0-15,1 73 16,-36-73 15,35 0-15,-35 36 15,35-36-15,1 0-16,0 36 15,0 1-15,-1-37 16,-35 36-1,35-36-15,1 0 32,0 73-17,0-73-15,-1 0 16,-35 36 0,35-36-1,37 36-15,-72-36 16,36 36-1,-1-36 1,1 37 0,0-37-16,36 36 15,-37-36 1,-35 36 0,-1 1 30,37-1-30,-37-36 15,37 0-15,0 36 15,0 0-31,-1-36 16,-35 0 15,72 37-15,-37-37-1,1 36-15,0-36 16,0 36 0,-37-36 15,37 0 0,36 37-31,-73-37 31,37 36-15,0 0 0,-1-36-1,-35 0 1,-1 0 15,37 36-15,0 1-1,-1-37 1,1 0-16,0 0 16,-1 0-1,1 36-15,0 0 31,0-36-15,-1 0 0,1 0-1,0 0-15,-1 37 32,1-37-17,0 0-15,0 0 16,36 36-1,-37-36 1,1 0 0,0 0-1,-1 0 1,1 36 0,0-36-1,0 0 1,-1 73-1,1-73 17,0 0-32,-1 0 15,1 36 32,0-36-31,0 0-1,-1 0 1,-35 36 0,72 1-16,-37-37 15,1 0 1,0 0 0,0 36-1,-1-36 16,1 0-15,0 0 15,-37 0-15,37 36-16,0-36 16,-1 36-16,1-36 46,-37 37-30,37-37 15,0 0-31,0 0 16,36 36-16,-37-36 16,1 36-16,-37 1 15,37-37 1,-73 108-1,73-108-15,0 0 16,-1 37-16,-35-37 16,36 36 15,-37 0-15,37-36-1,-1 0 1,1 0-16,0 37 31,0-37-15,-1 0-1,1 36-15,-37 0 16,37-36 15,0 0 0,0 36-31,-1 1 16,1-37 0,-37 36-16,1 0 15,36-36 1,-1 0 0,1 73-16,0-73 15,-1 0 1,1 0-16,0 36 15,0-36 48,-1 0-47,1 0-1,36 36 1,-36-36-16,-37 37 31,37-1 16,0-36-16,-37 0-15,37 0-1,-1 0 17,1 36-17,0-36 1,0 0 15,36 37-15,-37-37-1,1 0 17,0 36 30,-1-36-31,1 0-31,0 0 16,0 36 93</inkml:trace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390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69.47675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1-10-13T03:24:17.469"/>
    </inkml:context>
    <inkml:brush xml:id="br0">
      <inkml:brushProperty name="width" value="0.21167" units="cm"/>
      <inkml:brushProperty name="height" value="0.21167" units="cm"/>
      <inkml:brushProperty name="fitToCurve" value="1"/>
    </inkml:brush>
  </inkml:definitions>
  <inkml:traceGroup>
    <inkml:annotationXML>
      <emma:emma xmlns:emma="http://www.w3.org/2003/04/emma" version="1.0">
        <emma:interpretation id="{99C3C9DA-8871-451D-A645-65F62B364BD1}" emma:medium="tactile" emma:mode="ink">
          <msink:context xmlns:msink="http://schemas.microsoft.com/ink/2010/main" type="writingRegion" rotatedBoundingBox="19421,10489 12274,13117 9904,6670 17051,4043"/>
        </emma:interpretation>
      </emma:emma>
    </inkml:annotationXML>
    <inkml:traceGroup>
      <inkml:annotationXML>
        <emma:emma xmlns:emma="http://www.w3.org/2003/04/emma" version="1.0">
          <emma:interpretation id="{073AA8E1-A5C6-4DC2-BF6A-1EBD739EC348}" emma:medium="tactile" emma:mode="ink">
            <msink:context xmlns:msink="http://schemas.microsoft.com/ink/2010/main" type="paragraph" rotatedBoundingBox="19421,10489 12274,13117 12098,12636 19244,1000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DF83510-321B-4EC6-B98D-A2C7F76842F0}" emma:medium="tactile" emma:mode="ink">
              <msink:context xmlns:msink="http://schemas.microsoft.com/ink/2010/main" type="line" rotatedBoundingBox="19421,10489 12274,13117 12098,12636 19244,10009">
                <msink:destinationLink direction="with" ref="{CD3C4631-E8EA-4E26-B83A-5F89E48A7469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70928568-3729-4E46-9483-186A954723DD}" emma:medium="tactile" emma:mode="ink">
                <msink:context xmlns:msink="http://schemas.microsoft.com/ink/2010/main" type="inkWord" rotatedBoundingBox="19421,10489 12274,13117 12098,12636 19244,10009"/>
              </emma:interpretation>
              <emma:one-of disjunction-type="recognition" id="oneOf0">
                <emma:interpretation id="interp0" emma:lang="" emma:confidence="0">
                  <emma:literal>в</emma:literal>
                </emma:interpretation>
                <emma:interpretation id="interp1" emma:lang="" emma:confidence="0">
                  <emma:literal>а</emma:literal>
                </emma:interpretation>
                <emma:interpretation id="interp2" emma:lang="" emma:confidence="0">
                  <emma:literal>C</emma:literal>
                </emma:interpretation>
                <emma:interpretation id="interp3" emma:lang="" emma:confidence="0">
                  <emma:literal>'</emma:literal>
                </emma:interpretation>
                <emma:interpretation id="interp4" emma:lang="" emma:confidence="0">
                  <emma:literal>с</emma:literal>
                </emma:interpretation>
              </emma:one-of>
            </emma:emma>
          </inkml:annotationXML>
          <inkml:trace contextRef="#ctx0" brushRef="#br0">1959 1923 0,'36'0'47,"37"0"-31,-37 0-1,73 0-15,-73 0 16,37 0-16,-37-36 16,37 36-16,-37-36 31,37 0 16,-37 36-32,37 0 1,-1-37 15,-36 37 0,1-36 16,-1 0-15,0 36 30,1-37-46,-1 37 15,-36-36-31,36 36 16,0 0-1,1 0 1,-1-36-1,0 36-15,37-36 79,-146 36 61,1 0-140,-73 72 16,-37-36-1,73-36-15,-36 0 16,36 37-16,73-37 16,-109 109-16,36-109 15,36 0 1,37 36-16,-73 0 16,73-36-1,-37 36-15,1 1 31,-1-37 1,73 36-17,-36 0 1,0-36 0,-1 0-1,1 37-15,0-37 16,0 0-16,-1 36 31,37 0-15,-36-36-1,72-36 110,146 36-109,-1-109-16,1 73 16,-74-1-16,74-35 15,-110 36-15,1 36 16,-37 0-16,37 0 31,-37-37-15,37 37-16,-37 0 15,73-36-15,-73 0 16,0-1-16,37 37 16,-37 0-1,1 0 16,-1-72-15,0 72 0,0 0 46,1-36-46,-1 36-1,0 0 1,1 0-16,-37-37 16,36 37-16,-36-36 31,36 36-15,0-36-1,37 36 1,-37 0-16,1 0 31,-37-37-15,36 37-16,0 0 15,0-36 17,1 36-17,-1 0 1,0-36-1,1 36 1,-1-36 15,0 36 1,-72 0 77,-73 0-109,73 0 16,-73 0-16,73 0 15,-37 0-15,-72 0 16,0 0-16,72 0 15,-36 36-15,73 0 16,-37 0-16,1-36 16,36 0-16,-1 0 15,1 0 1,0 37-16,-1-37 16,-35 36-1,36-36 1,-37 0-1,37 36 17,36 1 93,-37-37-110,37 36 48,37 0 62,-1-36-125,73 0 15,36-36-15,-109 36 16,73-36-16,-36 36 16,-37 0-16,73-37 15,-73 37 1,-36-36 78,73 36 93,-37 0-171,37 0-16,-37 0 15,36 0-15,-35 0 16,72-36-16,-37-37 16,-36 73-1,1 0-15,-1 0 47,0 0-31,1-36-16,-1 36 15,0 0 1,0 0 0,1 0-1,-1-73 1,0 73 0,1 0-1,-1 0 1,0 0-1,0-36 1,37 36 0,-37-73-1,1 73 1,-1 0 0,0-36 15,37 0-16,-37 0 17,0 36-17,1-37-15,-1 37 32,36-36-17,-35 36 1,-1 0-16,0-36 15,1 36 1,-1 0 0,36-37-16,-35 37 15,-1-36 1,0 36-16,1 0 16,35 0-16,-36-36 15,1 36 1,-1 0 15,0-36-15,37 36 15,-73-37-31,36 37 31,0 0-15,1 0-1,-1 0 1,0-36-16,37 0 16,-1-1 15,-35 37-31,-1 0 16,0 0-1,1-36-15,-1 0 31,36 0-31,1 36 47,-37 0-31,37 0 0,-73-37-1,36 37-15,-36-36 16,73 36-1,-37-36 1,0 36 0,1 0-1,35-37 1,-36 37-16,37-36 16,0 36-1,-73-36 1,72 36-1,-36 0-15,1 0 16,-37-36 0,36 36-16,0 0 15,1 0 1,-1 0-16,0 0 16,-36-37-16,36 1 31,1 36-31,-1 0 15,0-36 126,1-1-125,-1 1-1,0 36 188,-36-36-140,36 0-63,1 36 16,-37-37 62,-37 37 187,-35 0-265,-1 37 16,37-37-16,-73 0 16,37 36-16,-1-36 15,73 36-15,-36-36 16,-1 0-16,1 36 15,-36 1 1,35-37-16,1 36 16,0-36-1,-1 0 1,1 0-16,-36 36 16,35 1-1,1-37 32,0 0-16,-1 0-31,37 36 16,-36-36 0,-36 36-1,35 0 16,1-36-15,0 0 0,-1 0-1,1 37-15,0-37 16,0 0 0,36 36 15,-37-36-31,1 0 15,0 36 1,-1-36 0,1 0 31,0 37-16,0-37-16,-1 0 17,1 36-17,0-36 17,-1 36-17,-35-36 1,-37 0-16,73 36 15,-1-36-15,37 37 16,-36-37 0,36 36-1,-36-36 1,-37 0 0,1 36-1,35 1 1,1-1-1,0-36 1,0 0 31,-37 36-31,0-36-1,37 36 1,-36 1-1,35-37 17,1 36-17,0-36-15,-37 0 16,73 36 0,-36 1-16,0-37 15,-37 36 1,37-36-1,-37 36 1,73 0 0,-72-36-1,35 0 17,1 37-32,0-37 31,-1 0-16,1 0 1,0 0 15,0 72-31,-1-72 16,146 0 187,-73 0-203,110-36 16,-38 36-16,1-36 15,0-1-15,-73 37 16,1-36 0,-1 36-1,0 0 16,1 0-31,35 0 16,-36 0 0,37 0-16,-37-36 15,1 36-15,-1 0 16,0 0 0,0-36 30,1 36-30,-1 0 0,37-37-1,-182 37 157,36 0-172,-72 37 16,72-37-16,-72 36 15,0 36-15,36-35 16,73-37-16,-37 0 16,37 0-16,36 36 15,-36-36-15,0 0 16,-1 36-16,-35-36 16,72 37-16,-109-37 15,73 36-15,-37-36 16,-36 0-16,37 36 15,72 0-15,-109-36 32,36 37-17,37-37 1,-37 36-16,-36-36 16,109 36-16,-72 1 15,-37-37-15,36 0 16,1 36-1,-1-36 1,1 36-16,35 0 16,-35-36-1,-37 37-15,73-37 16,-1 36 0,1-36-16,0 0 15,-73 36-15,109 1 16,-73-37-16,1 36 15,-1 0 1,37-36 0,0 0-1,36 36-15,-37-36 16,1 0 0,0 37 62,0-37-78,-1 36 15,1 0-15,0-36 32,-1 37-17,-35-1 1,36 0-1,-37 0 17,37-36-17,-1 0 32,1 0-31,0 37-1,0-1 48,-1 0-16,1 1-32,0-1 32,-1-36-15,1 0-1,36 36-16,-36 0 17,0 1-1,-1-37-15,1 0 77,36 36-77,-36 0 31,36 1-47,-37-37 15,1 36 32,0-36-15,0 0-1,-1 36-16,1-36 32,0 0-15,-1 0-17,1 0 141,0 0-109,0 0-31,-37 36-16,37-36 16,-1 0 15,1 37-16,0-37 1,0 0-16,-1 0 16,1 0 62,0 0-63,36-37 157,0 1-125,0-36-16,0 35 1,0-35 15,72 35 31,-72-35-63,37 36 17,-37-1-1,36 37 16,0 0-47,73-72 31,-73 72 0,1 0-15,-1 0-1,0 0-15,0 0 16,1 0 0,-1-37-16,0 37 15,1 0 1,35 0 0,-36 0-1,1 0-15,-1 0 16,37 0-16,-73 37 156,-37-1-156,-35 0 16,-1 37-16,37-73 15,0 0-15,36 36 16,-73 0-16,37-36 16,-1 37-16,1-1 15,0 0 188,0 1-187,-1-37 31,1 0-16,109 0 297,-37 0-328,73 0 16,-37 0-16,1-37 15,-37 37-15,73-36 16,-36 36-16,-37 0 16,36-73-1,-35 73 1,-1 0 46,0 0-46,1 0 0,-146 0 218,0 0-234,0 37 16,0 35-16,0 1 15,37-37-15,-1-36 16,37 36-16,0-36 297,-37 0-219,37 0-62,-1 0-1,1 0 1,0 0-16,0 0 140,-1 0-140,1 0 16,36-36 78,0 0-79,0 0 17,0-1-32,0 1 15,36 0 48</inkml:trace>
        </inkml:traceGroup>
      </inkml:traceGroup>
    </inkml:traceGroup>
    <inkml:traceGroup>
      <inkml:annotationXML>
        <emma:emma xmlns:emma="http://www.w3.org/2003/04/emma" version="1.0">
          <emma:interpretation id="{EC54218C-479B-499E-ABAC-208C1DD8661A}" emma:medium="tactile" emma:mode="ink">
            <msink:context xmlns:msink="http://schemas.microsoft.com/ink/2010/main" type="paragraph" rotatedBoundingBox="14332,5043 16292,5043 16292,5333 14332,5333" alignmentLevel="2"/>
          </emma:interpretation>
        </emma:emma>
      </inkml:annotationXML>
      <inkml:traceGroup>
        <inkml:annotationXML>
          <emma:emma xmlns:emma="http://www.w3.org/2003/04/emma" version="1.0">
            <emma:interpretation id="{5F6FDCCB-8954-4A3B-BCBA-9724692DFFCC}" emma:medium="tactile" emma:mode="ink">
              <msink:context xmlns:msink="http://schemas.microsoft.com/ink/2010/main" type="inkBullet" rotatedBoundingBox="16291,5366 14325,5318 14332,5018 16298,5066"/>
            </emma:interpretation>
            <emma:one-of disjunction-type="recognition" id="oneOf1">
              <emma:interpretation id="interp5" emma:lang="" emma:confidence="0">
                <emma:literal>↳</emma:literal>
              </emma:interpretation>
            </emma:one-of>
          </emma:emma>
        </inkml:annotationXML>
        <inkml:trace contextRef="#ctx0" brushRef="#br0" timeOffset="9375.3065">2104-5225 0,'73'0'78,"-1"0"-63,1 0 1,-37 0-16,1 0 16,-1 0-1,0 0 1,0 0-16,37 0 15,-37 0 1,1 0-16,-1 0 16,0 0-16,0 0 15,1 0-15,-1 0 32,0 0-17,1 0 1,-1 0-1,0 0 1,0 0 15,1 0-15,-1 0 15,0 0 0,37 36-31,-37-36 47,0 0 0,1 0-31,-1 0 15,0 37 0,1-37-15,-1 0 0,0 0-1,0 0 32,1 0-16,35 0-15,-35 0 15,-1 0-15,0 0 15,0 0 32,1 0-48,-1 0 48,0 0-63,1 0 15,-1 0 63,0 0 16,0 0 656,1 36-672,-37 0 0,0 1 32,0-1-32,0 0-47,0 0 172,-37-36-125,1 0-78,0 0 16,0 0 15,-1 0-31,1 0 16,0 0 15,-1 0-15,1 0 15,0 0-15,0 0-16,-1 0 31,-35 0 0,35 0-15,-35 0 31,36 0-16,-37 0 0,37 0-15,-1 0 31,1 0-47,0 0 15,0 0 1,-1 0-16,1 0 31,0 0-31,-1 0 16,1 0 15,0 0-15,0 0-1,-1 0 17,1 0 14,0 0-30,-1 0 15,1 0-15,0 0 0,-37-36-1,37 36-15,0 0 63,-1 0-48,1 0 1,0 0 0,0 0-1,-37 0 16,37 0-15,-1 0 0,1 0 31,0 0-32,0 0-15,-1-36 235,37 0 77,0-1-312,37 37 266,35 0-251,-36 0 1,37 0 46,-37 0-46,1 0-16,-1 0 16,0 0 31,37 0-1,-37 0-14,37 0 15,-37 0-16,0 0 16,0 0-32,1 0 1,35 0 0,-35 0-1,-1 0 48,36 0-48,-35 0 1,-1 0-16,0 0 94,1 0-79,-1 0 1,0 0 0,0 0 30,1 0-30,-1 0 15,0 0-15,1 0-16,-1 0 31,0 0-15,0 0-16,1 0 78,-1 0-78,0 0 16,1 0 15,-1 0 31,0 0-62,0 0 16,1 0 0</inkml:trace>
      </inkml:traceGroup>
    </inkml:traceGroup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390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69.47675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1-10-13T03:31:54.199"/>
    </inkml:context>
    <inkml:brush xml:id="br0">
      <inkml:brushProperty name="width" value="0.10583" units="cm"/>
      <inkml:brushProperty name="height" value="0.1058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225FDDB1-764C-4D0A-AB63-4EDF676ED694}" emma:medium="tactile" emma:mode="ink">
          <msink:context xmlns:msink="http://schemas.microsoft.com/ink/2010/main" type="inkDrawing" rotatedBoundingBox="6586,11772 21214,11719 21235,17664 6607,17717" hotPoints="6603,13122 9703,12664 19674,12664 21752,16245 18040,17417 6603,17750" semanticType="enclosure" shapeName="Hexagon"/>
        </emma:interpretation>
      </emma:emma>
    </inkml:annotationXML>
    <inkml:trace contextRef="#ctx0" brushRef="#br0">238 1416 0,'0'-37'62,"109"1"-62,0 0 16,-73 36-16,73 0 15,-37-36-15,1-1 16,-1 37-16,1-36 16,0 36-1,-1 0-15,37 0 16,-36 0-16,-1 0 16,1 0-16,-37-36 15,109 36-15,-36 0 16,-36-73-16,-1 73 15,37 0-15,0 0 16,-37-36 0,1 36-16,36 0 15,0-36-15,0 36 16,-37 0-16,-36-37 16,37 37-16,0 0 15,108 0-15,-72 0 16,36 0-16,-36 0 15,0 0-15,36 0 16,0 0-16,0-36 16,-72 36-16,72-36 15,-36 36-15,0 0 16,36 0-16,-36 0 16,-37 0-16,37 0 15,36 0-15,-36 0 16,36 0-16,0 0 15,73 0-15,-73 0 16,0 0-16,0 0 16,1 0-16,71 0 15,1 0-15,0 0 16,-37 0-16,37 0 16,0 0-16,-37 0 15,-36 0-15,0 0 16,-36 0-1,0 0-15,0 0 16,0 0-16,36 0 16,0 0-16,0 0 15,37 0-15,-1 0 16,37 0-16,36 0 16,-73 0-16,37 0 15,36 0-15,-73 0 16,-36 0-16,1 0 15,-1 0-15,36 0 16,-36 0-16,-36 36 16,0-36-16,0 36 15,109-36-15,-37 37 16,37 35-16,-73-72 16,-36 36-16,-37 1 15,37-1-15,36 0 16,-36 37-16,-36-37 15,108 37-15,-108-37 16,36 0-16,-37 1 16,1 35-16,-1-72 15,37 73-15,-73-37 16,37 0 0,0 37-16,-1-37 15,1 37-15,36-1 16,-73-35-16,36-1 15,-35 0-15,35 109 16,1-72 0,-73-1-16,72 1 15,1 36-15,-37 0 16,1-37-16,71 73 16,-71-72-16,-37-37 15,36 37-15,-36-1 16,0 37-16,0-72 15,0 71-15,73-35 16,-73 36-16,0-37 16,0 1-16,0 36 15,0 0-15,0-73 16,0 73-16,0 0 16,0-73-16,0 37 15,0-37-15,-109 73 16,36-37-16,-72 37 15,72-73-15,-72 110 16,36-110-16,-36 73 16,36-73-1,-72 0-15,72 37 16,-36-37-16,-73 0 16,73 73-16,-36-109 15,-37 37-15,37-1 16,35 0-16,-35 37 15,72-37-15,0-36 16,37 36-16,-73 1 16,36-1-16,-73-36 15,110 0-15,-73 0 16,-1 0-16,-71 0 16,108 0-16,-36 0 15,36 0-15,36 0 16,1 0-16,-73 0 15,36 0-15,-36 0 16,-37 0-16,-108 0 16,0 0-16,-1 0 15,-72 36-15,73-36 16,0 0-16,0 73 16,36-37-16,0 0 15,0-36-15,72 37 16,-144 35-1,144-72-15,1 0 16,-37 0-16,109 0 16,-36 0-16,0 0 15,36 0-15,-36 0 16,0 0-16,0 0 16,-73 0-16,0 0 15,-36 0-15,73 0 16,-1 0-16,1 0 15,-73 0-15,145 0 16,-36 36-16,36-36 16,-72 0-16,35 0 15,-35 0-15,72 0 16,-109 0-16,73 0 16,36 0-16,1 0 15,35 0-15,37 0 16,-37 0-16,1 0 15,35 0-15,-35 0 16,-1 0 0,1 0-1,-1 0-15,0 0 16,37 0 0,-36 0-16,35 0 15,1 0-15,0 0 16,-1-36-1,1 0 1,-73-37 0,37 37-1,35 0-15,1-1 16,-36-35 0,72 36-16,-73-73 15,37 36-15,-1 1 16,1-1-16,36-36 15,0 37-15,-72-37 16,35 36-16,1-36 16,0 0-16,-1 73 15,37-73-15,0 73 16,0-37-16,0 37 16,0-73-16,0 73 15,0-37-15,0 37 16,0-36-16,0 35 15,0-72-15,0 37 16,0 36 0,0-73-1,0 0-15,0 36 16,0-36-16,0 73 16,0-73-16,0 0 15,0 73-15,0-73 16,0 73-16,0-37 15,0 1-15,0 36 16,0-1-16,37-72 16,-37 73-16,36-73 15,-36 37-15,73-1 16,-37 1-16,-36-1 16,109-72-16,-73 109 15,0-110-15,73 38 16,-36 35-16,36-36 15,36-36-15,36 36 16,1 0-16,-74 0 16,110 1-16,36 35 15,0-72-15,0 72 16,73-36-16,-73 37 16,36-37-16,73 36 15,-73 1-15,-108-1 16,35-72-1,-144 109-15,-1 0 16,-35 36-16</inkml:trace>
  </inkml:traceGroup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390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69.47675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1-10-13T03:36:13.392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F0B614C5-E037-4D07-A53C-94B2E42A6C4F}" emma:medium="tactile" emma:mode="ink">
          <msink:context xmlns:msink="http://schemas.microsoft.com/ink/2010/main" type="inkDrawing" rotatedBoundingBox="8633,11458 23718,11062 23892,17699 8807,18095" hotPoints="25153,13849 17332,17544 8959,15368 16781,11673" semanticType="enclosure" shapeName="Ellipse"/>
        </emma:interpretation>
      </emma:emma>
    </inkml:annotationXML>
    <inkml:trace contextRef="#ctx0" brushRef="#br0">641 1160 0,'0'41'62,"123"-41"-46,0 0-1,41-41-15,-41 41 16,0 0-16,41-82 16,-41 82-16,81-41 15,-163 0-15,41 41 16,0 0-16,41-41 15,-123 0 1,82 41-16,0-41 16,0 0-1,-41 41 1,82-41-16,-41 41 16,-41 0-1,82 0-15,-82-82 16,81 82-16,-81 0 15,82 0-15,-41 0 16,0-41-16,0 41 16,-41-41-16,82 0 15,-82 41-15,41-41 16,0 0-16,0 41 16,-41 0-16,41 0 15,0 0-15,0 0 16,40-82-16,1 82 15,41 0-15,-41-41 16,41 41-16,0 0 16,0-40-16,41-1 15,-42 41-15,1-41 16,41 0-16,0 41 16,-82-41-16,123 41 15,-123 0-15,41-41 16,-42-41-1,1 82-15,-41 0 16,82 0-16,-82-41 16,41 41-16,-41 0 15,41 0-15,0 0 16,-82 0-16,82 0 16,-1 0-16,-40 0 15,41 0-15,0 0 16,41 0-16,41 41 15,0 0-15,-82-41 16,41 0-16,-1 0 16,83 41-16,-123-41 15,0 0-15,41 82 16,-82-41-16,41-41 16,0 41-16,81-41 15,-81 0-15,41 81 16,-82-40-16,82-41 15,41 41-15,-82-41 16,0 41-16,-41-41 16,-41 41-16,41 0 15,-1-41-15,42 123 16,-82-123 0,82 41-16,41 0 15,-41 41-15,-41-41 16,0-41-16,0 41 15,0 41-15,0-41 16,41 0-16,-82 0 16,41 0-16,-1 0 15,83 41-15,-123-41 16,0 0-16,0-41 16,123 82-16,-123-41 15,41 41-15,41-1 16,-82-40-16,82 41 15,0-41-15,-41 82 16,0-82-16,-1 82 16,1-82-16,0 41 15,82 82-15,-82-41 16,-41-82 0,0 82-16,82-41 15,-123-41-15,82 40 16,-41 1-16,-41-41 15,0 82-15,0-82 16,0 41 0,0 41-16,0-41 15,0 0-15,0 41 16,0-82-16,-41 82 16,41-82-16,-41 41 15,-41 0-15,0 0 16,0-42-16,-41 42 15,0-41-15,0 0 16,42 41-16,-42-41 16,82 41-16,0-82 15,-41 41-15,41-41 16,41 41-16,-82 0 16,41-41-1,-82 0-15,0 82 16,82-41-16,-123 0 15,82 41-15,0-41 16,-122 82-16,81-82 16,82-41-16,-41 0 15,-41 41-15,82-41 16,-82 0-16,-82 82 16,82-82-16,41 41 15,0-41-15,-82 41 16,123 0-1,-122 0-15,40-1 16,0 1-16,-41 41 16,82-82-16,-82 41 15,0 0-15,0 41 16,41-41-16,42-41 16,-124 41-16,41 41 15,-123-82-15,82 41 16,-41 0-16,1 0 15,-1 41-15,41-41 16,-41-41-16,82 0 16,41 41-16,-122-41 15,81 82-15,0-82 16,41 41-16,0-41 16,0 41-16,82-41 15,-41 0-15,41 0 16,-41 0-16,0 0 15,41 0-15,-41 0 16,42 0-16,-1 0 16,-82 0-16,41 0 15,-82 82-15,123-82 16,-82 41 0,-41-41-16,41 0 15,41 0-15,0 41 16,41-41-16,-41 0 15,0 0-15,-40 82 16,81-82 0,-41 0-16,-41 0 15,41 0-15,-82 41 16,82-41-16,-41 41 16,41-41-16,-41 0 15,41 40-15,41-40 16,-41 0-1,41 0-15,1 0 16,-1 0 0,0 0-16,-82 0 15,82 0-15,-41 0 16,0 0-16,0 0 16,41 0-16,-41 0 15,41 0 1,-41 0-1,41 0-15,0 0 16,0 0-16,-41-40 16,-41 40-1,82-82 1,0 82 0,-41-82-1,1 41-15,40 0 16,0 41-16,-82-123 15,82 123-15,0-41 16,0 41-16,-41-82 16,41 82-16,-41-41 15,41 41 1,-123-82-16,82 41 16,41 41-1,-41 0 1,0-41-1,41 41-15,0-41 16,0 0-16,-40 0 16,40 41-1,0 0 1,-41-82-16,0 82 16,41-41-1,0 41 1,0 0-1,0-41-15,0 0 16,-41 0 0,82 0-16,-41 0 15,41 0-15,-82-40 16,41 40-16,0 0 16,41-41-16,-41 82 15,41-41-15,-41 41 16,0-82-1,0 41-15,0-41 16,0 0 0,-41 0-16,0-41 15,41 82-15,0 0 16,1-41-16,40 0 16,-82 41-1,82 0-15,-82-41 16,41 0-1,41 41 1,-41-40-16,41 40 16,0 0-16,-41-41 15,41 0-15,-41-41 16,41 82 0,0-41-1,0 0-15,0 41 16,0 0-1,0 0-15,0 0 16,0 0 0,0-41-16,0 41 15,0 0 1,0-41 0,0 41-16,0 0 15,0 0-15,0 0 16,0 1-16,0-1 15,0 0 1,41-41-16,-41 41 16,41 41-16,0-41 15,-41 0-15,0 0 16,41 0-16,-41 0 16,41 0-16,0 0 15,41 0 1,-42-82-16,1 123 15,-41-41-15,0 0 16,82-41-16,-41 41 31,-41 0-31,41 41 16,0-41 0,0 0-16,0 0 15,41 41 1,0-41-16,-41 41 15,0-41-15,82 0 16,-82 0-16,41 0 16,-41 1-16,41-1 15,-41 0-15,41 0 16,0 0 0,-82 0-16,41 0 15,40 41 1,-40 0-16,41-82 15,0 41 1,-41 41-16,-41-41 16,123 41-16,-123-41 15,82 41-15,-82-41 16,41 0 0,82 41-1,-123-41 1,41 41-1,-41-41-15,41 0 16,0 41 0,0-41-1,0 41 32,-41-41-31</inkml:trace>
  </inkml:traceGroup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418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59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6678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852238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706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7760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521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0515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212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791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962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181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588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470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69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C01D-0FFE-4038-96C5-1E54C9B4AEF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162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7C01D-0FFE-4038-96C5-1E54C9B4AEFD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0D4A6D-46CB-40C7-A9DC-4724123D56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1925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5.xml"/><Relationship Id="rId18" Type="http://schemas.openxmlformats.org/officeDocument/2006/relationships/slide" Target="slide35.xml"/><Relationship Id="rId3" Type="http://schemas.openxmlformats.org/officeDocument/2006/relationships/slide" Target="slide5.xml"/><Relationship Id="rId21" Type="http://schemas.openxmlformats.org/officeDocument/2006/relationships/slide" Target="slide41.xml"/><Relationship Id="rId7" Type="http://schemas.openxmlformats.org/officeDocument/2006/relationships/slide" Target="slide13.xml"/><Relationship Id="rId12" Type="http://schemas.openxmlformats.org/officeDocument/2006/relationships/slide" Target="slide23.xml"/><Relationship Id="rId17" Type="http://schemas.openxmlformats.org/officeDocument/2006/relationships/slide" Target="slide33.xml"/><Relationship Id="rId25" Type="http://schemas.openxmlformats.org/officeDocument/2006/relationships/slide" Target="slide49.xml"/><Relationship Id="rId2" Type="http://schemas.openxmlformats.org/officeDocument/2006/relationships/slide" Target="slide3.xml"/><Relationship Id="rId16" Type="http://schemas.openxmlformats.org/officeDocument/2006/relationships/slide" Target="slide31.xml"/><Relationship Id="rId20" Type="http://schemas.openxmlformats.org/officeDocument/2006/relationships/slide" Target="slide3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21.xml"/><Relationship Id="rId24" Type="http://schemas.openxmlformats.org/officeDocument/2006/relationships/slide" Target="slide47.xml"/><Relationship Id="rId5" Type="http://schemas.openxmlformats.org/officeDocument/2006/relationships/slide" Target="slide9.xml"/><Relationship Id="rId15" Type="http://schemas.openxmlformats.org/officeDocument/2006/relationships/slide" Target="slide29.xml"/><Relationship Id="rId23" Type="http://schemas.openxmlformats.org/officeDocument/2006/relationships/slide" Target="slide45.xml"/><Relationship Id="rId10" Type="http://schemas.openxmlformats.org/officeDocument/2006/relationships/slide" Target="slide19.xml"/><Relationship Id="rId19" Type="http://schemas.openxmlformats.org/officeDocument/2006/relationships/slide" Target="slide37.xml"/><Relationship Id="rId4" Type="http://schemas.openxmlformats.org/officeDocument/2006/relationships/slide" Target="slide7.xml"/><Relationship Id="rId9" Type="http://schemas.openxmlformats.org/officeDocument/2006/relationships/slide" Target="slide17.xml"/><Relationship Id="rId14" Type="http://schemas.openxmlformats.org/officeDocument/2006/relationships/slide" Target="slide27.xml"/><Relationship Id="rId22" Type="http://schemas.openxmlformats.org/officeDocument/2006/relationships/slide" Target="slide4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11.jpeg"/><Relationship Id="rId7" Type="http://schemas.openxmlformats.org/officeDocument/2006/relationships/image" Target="../media/image13.emf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5" Type="http://schemas.openxmlformats.org/officeDocument/2006/relationships/image" Target="../media/image12.emf"/><Relationship Id="rId4" Type="http://schemas.openxmlformats.org/officeDocument/2006/relationships/customXml" Target="../ink/ink1.xml"/><Relationship Id="rId9" Type="http://schemas.openxmlformats.org/officeDocument/2006/relationships/image" Target="../media/image14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customXml" Target="../ink/ink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emf"/><Relationship Id="rId4" Type="http://schemas.openxmlformats.org/officeDocument/2006/relationships/customXml" Target="../ink/ink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5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0075"/>
            <a:ext cx="7772400" cy="3303121"/>
          </a:xfrm>
          <a:ln>
            <a:miter lim="800000"/>
            <a:headEnd/>
            <a:tailEnd/>
          </a:ln>
        </p:spPr>
        <p:txBody>
          <a:bodyPr>
            <a:noAutofit/>
          </a:bodyPr>
          <a:lstStyle/>
          <a:p>
            <a:pPr>
              <a:spcBef>
                <a:spcPts val="0"/>
              </a:spcBef>
              <a:defRPr/>
            </a:pPr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Россия при </a:t>
            </a:r>
            <a:r>
              <a:rPr lang="ru-RU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петре</a:t>
            </a:r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I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pic>
        <p:nvPicPr>
          <p:cNvPr id="4" name="Picture 2" descr="https://cdn.fishki.net/upload/post/2018/08/28/2688132/c6ca7da9894ec1e10af69d3eb40511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4675"/>
            <a:ext cx="6845857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yberlesson.ru/wp-content/uploads/2018/07/rekrutskij-nabor-pri-petre-1_1_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2" t="17047" r="3980" b="22952"/>
          <a:stretch/>
        </p:blipFill>
        <p:spPr bwMode="auto">
          <a:xfrm>
            <a:off x="8315325" y="20075"/>
            <a:ext cx="3876675" cy="399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01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2381250" y="5429250"/>
            <a:ext cx="857250" cy="92868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09006" y="1859340"/>
            <a:ext cx="71453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Евдокия Лопухина</a:t>
            </a:r>
            <a:endParaRPr lang="ru-RU" sz="4800" dirty="0"/>
          </a:p>
        </p:txBody>
      </p:sp>
      <p:pic>
        <p:nvPicPr>
          <p:cNvPr id="6146" name="Picture 2" descr="Парсуна с изображением Евдокии Фёдоровн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75" y="0"/>
            <a:ext cx="4733925" cy="691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974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3200" dirty="0">
                <a:latin typeface="Times New Roman" panose="02020603050405020304" pitchFamily="18" charset="0"/>
              </a:rPr>
              <a:t>И</a:t>
            </a:r>
            <a:r>
              <a:rPr lang="ru-RU" altLang="ru-RU" sz="3200" b="1" dirty="0" smtClean="0">
                <a:latin typeface="Times New Roman" panose="02020603050405020304" pitchFamily="18" charset="0"/>
              </a:rPr>
              <a:t>мена </a:t>
            </a:r>
            <a:r>
              <a:rPr lang="ru-RU" altLang="ru-RU" sz="3200" b="1" dirty="0">
                <a:latin typeface="Times New Roman" panose="02020603050405020304" pitchFamily="18" charset="0"/>
              </a:rPr>
              <a:t>50.</a:t>
            </a:r>
          </a:p>
          <a:p>
            <a:pPr marL="0" indent="0">
              <a:buNone/>
            </a:pPr>
            <a:r>
              <a:rPr lang="ru-RU" sz="4400" dirty="0" smtClean="0">
                <a:effectLst/>
              </a:rPr>
              <a:t>Ближайший сподвижник Петра </a:t>
            </a:r>
            <a:r>
              <a:rPr lang="en-US" sz="4400" dirty="0" smtClean="0">
                <a:effectLst/>
              </a:rPr>
              <a:t>I</a:t>
            </a:r>
            <a:r>
              <a:rPr lang="ru-RU" sz="4400" dirty="0" smtClean="0">
                <a:effectLst/>
              </a:rPr>
              <a:t>, полководец, государственный деятель, светлейший князь. По легенде, в юности торговал пирогами. </a:t>
            </a:r>
            <a:endParaRPr lang="ru-RU" sz="8000" dirty="0">
              <a:effectLst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739188" y="6072188"/>
            <a:ext cx="857250" cy="7858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95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2238375" y="5715001"/>
            <a:ext cx="857250" cy="785813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0038" y="1972031"/>
            <a:ext cx="6529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Александр Меншиков</a:t>
            </a:r>
            <a:endParaRPr lang="ru-RU" sz="4800" dirty="0"/>
          </a:p>
        </p:txBody>
      </p:sp>
      <p:pic>
        <p:nvPicPr>
          <p:cNvPr id="7170" name="Picture 2" descr="Портрет А. Д. Меншикова. 1716—1720 гг., неизвестный художн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580" y="212727"/>
            <a:ext cx="5086420" cy="6288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483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7999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3200" b="1" dirty="0">
                <a:latin typeface="Times New Roman" panose="02020603050405020304" pitchFamily="18" charset="0"/>
              </a:rPr>
              <a:t>И</a:t>
            </a:r>
            <a:r>
              <a:rPr lang="ru-RU" altLang="ru-RU" sz="3200" b="1" dirty="0" smtClean="0">
                <a:latin typeface="Times New Roman" panose="02020603050405020304" pitchFamily="18" charset="0"/>
              </a:rPr>
              <a:t>мена 60.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sz="2800" dirty="0" smtClean="0">
                <a:effectLst/>
              </a:rPr>
              <a:t>   </a:t>
            </a:r>
            <a:r>
              <a:rPr lang="ru-RU" sz="3900" dirty="0" smtClean="0">
                <a:effectLst/>
              </a:rPr>
              <a:t>"</a:t>
            </a:r>
            <a:r>
              <a:rPr lang="ru-RU" sz="3900" dirty="0">
                <a:effectLst/>
              </a:rPr>
              <a:t>Давно замыслили мы </a:t>
            </a:r>
            <a:r>
              <a:rPr lang="ru-RU" sz="3900" dirty="0" smtClean="0">
                <a:effectLst/>
              </a:rPr>
              <a:t>дело;</a:t>
            </a:r>
            <a:r>
              <a:rPr lang="ru-RU" sz="3900" dirty="0" smtClean="0"/>
              <a:t/>
            </a:r>
            <a:br>
              <a:rPr lang="ru-RU" sz="3900" dirty="0" smtClean="0"/>
            </a:br>
            <a:r>
              <a:rPr lang="ru-RU" sz="3900" dirty="0" smtClean="0">
                <a:effectLst/>
              </a:rPr>
              <a:t>Теперь </a:t>
            </a:r>
            <a:r>
              <a:rPr lang="ru-RU" sz="3900" dirty="0">
                <a:effectLst/>
              </a:rPr>
              <a:t>оно кипит у нас.</a:t>
            </a:r>
            <a:r>
              <a:rPr lang="ru-RU" sz="3900" dirty="0"/>
              <a:t/>
            </a:r>
            <a:br>
              <a:rPr lang="ru-RU" sz="3900" dirty="0"/>
            </a:br>
            <a:r>
              <a:rPr lang="ru-RU" sz="3900" dirty="0">
                <a:effectLst/>
              </a:rPr>
              <a:t>Благое время нам приспело;</a:t>
            </a:r>
            <a:r>
              <a:rPr lang="ru-RU" sz="3900" dirty="0"/>
              <a:t/>
            </a:r>
            <a:br>
              <a:rPr lang="ru-RU" sz="3900" dirty="0"/>
            </a:br>
            <a:r>
              <a:rPr lang="ru-RU" sz="3900" dirty="0">
                <a:effectLst/>
              </a:rPr>
              <a:t>Борьбы великой близок час.</a:t>
            </a:r>
            <a:r>
              <a:rPr lang="ru-RU" sz="3900" dirty="0"/>
              <a:t/>
            </a:r>
            <a:br>
              <a:rPr lang="ru-RU" sz="3900" dirty="0"/>
            </a:br>
            <a:r>
              <a:rPr lang="ru-RU" sz="3900" dirty="0">
                <a:effectLst/>
              </a:rPr>
              <a:t>Без милой вольности и славы</a:t>
            </a:r>
            <a:r>
              <a:rPr lang="ru-RU" sz="3900" dirty="0"/>
              <a:t/>
            </a:r>
            <a:br>
              <a:rPr lang="ru-RU" sz="3900" dirty="0"/>
            </a:br>
            <a:r>
              <a:rPr lang="ru-RU" sz="3900" dirty="0">
                <a:effectLst/>
              </a:rPr>
              <a:t>Склоняли долго мы главы</a:t>
            </a:r>
            <a:r>
              <a:rPr lang="ru-RU" sz="3900" dirty="0"/>
              <a:t/>
            </a:r>
            <a:br>
              <a:rPr lang="ru-RU" sz="3900" dirty="0"/>
            </a:br>
            <a:r>
              <a:rPr lang="ru-RU" sz="3900" dirty="0">
                <a:effectLst/>
              </a:rPr>
              <a:t>Под покровительством Варшавы,</a:t>
            </a:r>
            <a:r>
              <a:rPr lang="ru-RU" sz="3900" dirty="0"/>
              <a:t/>
            </a:r>
            <a:br>
              <a:rPr lang="ru-RU" sz="3900" dirty="0"/>
            </a:br>
            <a:r>
              <a:rPr lang="ru-RU" sz="3900" dirty="0">
                <a:effectLst/>
              </a:rPr>
              <a:t>Под самовластием Москвы.</a:t>
            </a:r>
            <a:r>
              <a:rPr lang="ru-RU" sz="3900" dirty="0"/>
              <a:t/>
            </a:r>
            <a:br>
              <a:rPr lang="ru-RU" sz="3900" dirty="0"/>
            </a:br>
            <a:r>
              <a:rPr lang="ru-RU" sz="3900" dirty="0">
                <a:effectLst/>
              </a:rPr>
              <a:t>Но независимой державой</a:t>
            </a:r>
            <a:r>
              <a:rPr lang="ru-RU" sz="3900" dirty="0"/>
              <a:t/>
            </a:r>
            <a:br>
              <a:rPr lang="ru-RU" sz="3900" dirty="0"/>
            </a:br>
            <a:r>
              <a:rPr lang="ru-RU" sz="3900" dirty="0" err="1">
                <a:effectLst/>
              </a:rPr>
              <a:t>Украйне</a:t>
            </a:r>
            <a:r>
              <a:rPr lang="ru-RU" sz="3900" dirty="0">
                <a:effectLst/>
              </a:rPr>
              <a:t> быть уже пора:</a:t>
            </a:r>
            <a:r>
              <a:rPr lang="ru-RU" sz="3900" dirty="0"/>
              <a:t/>
            </a:r>
            <a:br>
              <a:rPr lang="ru-RU" sz="3900" dirty="0"/>
            </a:br>
            <a:r>
              <a:rPr lang="ru-RU" sz="3900" dirty="0">
                <a:effectLst/>
              </a:rPr>
              <a:t>И знамя вольности кровавой</a:t>
            </a:r>
            <a:r>
              <a:rPr lang="ru-RU" sz="3900" dirty="0"/>
              <a:t/>
            </a:r>
            <a:br>
              <a:rPr lang="ru-RU" sz="3900" dirty="0"/>
            </a:br>
            <a:r>
              <a:rPr lang="ru-RU" sz="3900" dirty="0">
                <a:effectLst/>
              </a:rPr>
              <a:t>Я подымаю на Петра."</a:t>
            </a:r>
            <a:endParaRPr lang="ru-RU" altLang="ru-RU" sz="3900" b="1" dirty="0"/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dirty="0">
              <a:latin typeface="Times New Roman" panose="02020603050405020304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9096375" y="5572125"/>
            <a:ext cx="857250" cy="64293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29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Содержимое 2"/>
          <p:cNvSpPr>
            <a:spLocks noGrp="1"/>
          </p:cNvSpPr>
          <p:nvPr>
            <p:ph idx="1"/>
          </p:nvPr>
        </p:nvSpPr>
        <p:spPr>
          <a:xfrm>
            <a:off x="271845" y="402355"/>
            <a:ext cx="7572375" cy="6072187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en-US" altLang="ru-RU" sz="36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en-US" altLang="ru-RU" sz="36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en-US" altLang="ru-RU" sz="36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6000" dirty="0" smtClean="0">
                <a:latin typeface="Times New Roman" panose="02020603050405020304" pitchFamily="18" charset="0"/>
              </a:rPr>
              <a:t>Гетман Иван Мазепа</a:t>
            </a:r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2166939" y="5572125"/>
            <a:ext cx="928687" cy="85725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194" name="Picture 2" descr="Неизвестный художник. Портрет Ивана Мазепы в латах и с «андреевской лентой». Конец XVIII в. Копия портрета 1700 г. Днепровский художественный музей, Днепр, Украи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520" y="0"/>
            <a:ext cx="465738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786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059603" cy="6215063"/>
          </a:xfr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ru-RU" altLang="ru-RU" dirty="0" smtClean="0"/>
              <a:t>           </a:t>
            </a:r>
            <a:r>
              <a:rPr lang="ru-RU" sz="3200" b="1" dirty="0"/>
              <a:t>Реформы</a:t>
            </a:r>
            <a:r>
              <a:rPr lang="ru-RU" altLang="ru-RU" sz="3200" dirty="0" smtClean="0">
                <a:latin typeface="Times New Roman" panose="02020603050405020304" pitchFamily="18" charset="0"/>
              </a:rPr>
              <a:t> 10.</a:t>
            </a:r>
          </a:p>
          <a:p>
            <a:pPr indent="0">
              <a:spcAft>
                <a:spcPts val="1000"/>
              </a:spcAft>
              <a:buNone/>
            </a:pP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5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XVIII—XIX вв. так назывался основной прямой налог. Облагались все мужчины податных сословий независимо от возраста.</a:t>
            </a: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dirty="0">
              <a:latin typeface="Times New Roman" panose="02020603050405020304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1130915" y="5997894"/>
            <a:ext cx="928688" cy="71437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26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2595563" y="5214938"/>
            <a:ext cx="785812" cy="785812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4503" y="1901953"/>
            <a:ext cx="120874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/>
              <a:t>Подушная подать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80501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ru-RU" altLang="ru-RU" dirty="0" smtClean="0"/>
              <a:t>              </a:t>
            </a:r>
            <a:r>
              <a:rPr lang="ru-RU" sz="3200" b="1" dirty="0"/>
              <a:t>Реформы</a:t>
            </a:r>
            <a:r>
              <a:rPr lang="ru-RU" altLang="ru-RU" sz="3200" dirty="0" smtClean="0">
                <a:latin typeface="Times New Roman" panose="02020603050405020304" pitchFamily="18" charset="0"/>
              </a:rPr>
              <a:t> 20</a:t>
            </a:r>
            <a:endParaRPr lang="ru-RU" altLang="ru-RU" sz="32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dirty="0">
              <a:latin typeface="Times New Roman" panose="02020603050405020304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963275" y="4578859"/>
            <a:ext cx="1000125" cy="78581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14300" y="928688"/>
            <a:ext cx="118491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/>
              <a:t>Крестьяне</a:t>
            </a:r>
            <a:r>
              <a:rPr lang="ru-RU" sz="5400" dirty="0"/>
              <a:t>, которые прикреплялись к мануфактурам и заводам навечно и могли быть проданы только вместе с предприятием</a:t>
            </a:r>
          </a:p>
        </p:txBody>
      </p:sp>
    </p:spTree>
    <p:extLst>
      <p:ext uri="{BB962C8B-B14F-4D97-AF65-F5344CB8AC3E}">
        <p14:creationId xmlns:p14="http://schemas.microsoft.com/office/powerpoint/2010/main" val="218415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2381251" y="5357814"/>
            <a:ext cx="714375" cy="714375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28625" y="1995887"/>
            <a:ext cx="11620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Посессионные крестьяне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93962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7999"/>
          </a:xfrm>
        </p:spPr>
        <p:txBody>
          <a:bodyPr/>
          <a:lstStyle/>
          <a:p>
            <a:pPr algn="ctr">
              <a:spcBef>
                <a:spcPct val="0"/>
              </a:spcBef>
              <a:buNone/>
            </a:pPr>
            <a:r>
              <a:rPr lang="ru-RU" altLang="ru-RU" dirty="0" smtClean="0"/>
              <a:t>              </a:t>
            </a:r>
            <a:r>
              <a:rPr lang="ru-RU" sz="3200" b="1" dirty="0"/>
              <a:t>Реформы</a:t>
            </a:r>
            <a:r>
              <a:rPr lang="ru-RU" altLang="ru-RU" sz="3200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3200" b="1" dirty="0" smtClean="0">
                <a:latin typeface="Times New Roman" panose="02020603050405020304" pitchFamily="18" charset="0"/>
              </a:rPr>
              <a:t>30</a:t>
            </a:r>
            <a:endParaRPr lang="ru-RU" altLang="ru-RU" sz="3200" b="1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400" dirty="0"/>
              <a:t>Экономическая политика, направленная на накопление средств внутри страны и поддержание положительного торгового баланса</a:t>
            </a: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dirty="0">
              <a:latin typeface="Times New Roman" panose="02020603050405020304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924032" y="5877879"/>
            <a:ext cx="857250" cy="64293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61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0466594"/>
              </p:ext>
            </p:extLst>
          </p:nvPr>
        </p:nvGraphicFramePr>
        <p:xfrm>
          <a:off x="0" y="0"/>
          <a:ext cx="12192003" cy="68580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486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8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5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2088">
                  <a:extLst>
                    <a:ext uri="{9D8B030D-6E8A-4147-A177-3AD203B41FA5}">
                      <a16:colId xmlns:a16="http://schemas.microsoft.com/office/drawing/2014/main" val="2180325246"/>
                    </a:ext>
                  </a:extLst>
                </a:gridCol>
              </a:tblGrid>
              <a:tr h="1668831">
                <a:tc>
                  <a:txBody>
                    <a:bodyPr/>
                    <a:lstStyle/>
                    <a:p>
                      <a:r>
                        <a:rPr lang="ru-RU" sz="4000" i="0" dirty="0" smtClean="0">
                          <a:latin typeface="+mn-lt"/>
                        </a:rPr>
                        <a:t>Имена</a:t>
                      </a:r>
                      <a:endParaRPr lang="ru-RU" sz="4000" i="0" dirty="0">
                        <a:latin typeface="+mn-lt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FF0000"/>
                          </a:solidFill>
                          <a:latin typeface="+mn-lt"/>
                          <a:hlinkClick r:id="rId2" action="ppaction://hlinksldjump"/>
                        </a:rPr>
                        <a:t>10</a:t>
                      </a:r>
                      <a:endParaRPr lang="ru-RU" sz="4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+mn-lt"/>
                          <a:hlinkClick r:id="rId3" action="ppaction://hlinksldjump"/>
                        </a:rPr>
                        <a:t>20</a:t>
                      </a:r>
                      <a:endParaRPr lang="ru-RU" sz="4000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+mn-lt"/>
                          <a:hlinkClick r:id="rId4" action="ppaction://hlinksldjump"/>
                        </a:rPr>
                        <a:t>30</a:t>
                      </a:r>
                      <a:endParaRPr lang="ru-RU" sz="4000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+mn-lt"/>
                          <a:hlinkClick r:id="rId5" action="ppaction://hlinksldjump"/>
                        </a:rPr>
                        <a:t>40</a:t>
                      </a:r>
                      <a:endParaRPr lang="ru-RU" sz="4000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atin typeface="+mn-lt"/>
                          <a:hlinkClick r:id="rId6" action="ppaction://hlinksldjump"/>
                        </a:rPr>
                        <a:t>50</a:t>
                      </a:r>
                      <a:endParaRPr lang="ru-RU" sz="4000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u="sng" dirty="0" smtClean="0">
                          <a:latin typeface="+mn-lt"/>
                          <a:hlinkClick r:id="rId7" action="ppaction://hlinksldjump"/>
                        </a:rPr>
                        <a:t>60</a:t>
                      </a:r>
                      <a:endParaRPr lang="ru-RU" sz="4000" u="sng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43419">
                <a:tc>
                  <a:txBody>
                    <a:bodyPr/>
                    <a:lstStyle/>
                    <a:p>
                      <a:r>
                        <a:rPr lang="ru-RU" sz="4000" b="1" i="0" dirty="0" smtClean="0">
                          <a:latin typeface="+mn-lt"/>
                        </a:rPr>
                        <a:t>Реформы</a:t>
                      </a: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+mn-lt"/>
                          <a:hlinkClick r:id="rId8" action="ppaction://hlinksldjump"/>
                        </a:rPr>
                        <a:t>10</a:t>
                      </a:r>
                      <a:endParaRPr lang="ru-RU" sz="4000" b="1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+mn-lt"/>
                          <a:hlinkClick r:id="rId9" action="ppaction://hlinksldjump"/>
                        </a:rPr>
                        <a:t>20</a:t>
                      </a:r>
                      <a:endParaRPr lang="ru-RU" sz="4000" b="1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+mn-lt"/>
                          <a:hlinkClick r:id="rId10" action="ppaction://hlinksldjump"/>
                        </a:rPr>
                        <a:t>30</a:t>
                      </a:r>
                      <a:endParaRPr lang="ru-RU" sz="4000" b="1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+mn-lt"/>
                          <a:hlinkClick r:id="rId11" action="ppaction://hlinksldjump"/>
                        </a:rPr>
                        <a:t>40</a:t>
                      </a:r>
                      <a:endParaRPr lang="ru-RU" sz="4000" b="1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+mn-lt"/>
                          <a:hlinkClick r:id="rId12" action="ppaction://hlinksldjump"/>
                        </a:rPr>
                        <a:t>50</a:t>
                      </a:r>
                      <a:endParaRPr lang="ru-RU" sz="4000" b="1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u="sng" dirty="0" smtClean="0">
                          <a:latin typeface="+mn-lt"/>
                          <a:hlinkClick r:id="rId13" action="ppaction://hlinksldjump"/>
                        </a:rPr>
                        <a:t>60</a:t>
                      </a:r>
                      <a:endParaRPr lang="ru-RU" sz="4000" b="1" u="sng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6919">
                <a:tc>
                  <a:txBody>
                    <a:bodyPr/>
                    <a:lstStyle/>
                    <a:p>
                      <a:r>
                        <a:rPr lang="ru-RU" sz="4000" b="1" i="0" dirty="0" smtClean="0">
                          <a:latin typeface="+mn-lt"/>
                        </a:rPr>
                        <a:t>Северная война</a:t>
                      </a: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+mn-lt"/>
                          <a:hlinkClick r:id="rId14" action="ppaction://hlinksldjump"/>
                        </a:rPr>
                        <a:t>10</a:t>
                      </a:r>
                      <a:endParaRPr lang="ru-RU" sz="4000" b="1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+mn-lt"/>
                          <a:hlinkClick r:id="rId15" action="ppaction://hlinksldjump"/>
                        </a:rPr>
                        <a:t>20</a:t>
                      </a:r>
                      <a:endParaRPr lang="ru-RU" sz="4000" b="1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+mn-lt"/>
                          <a:hlinkClick r:id="rId16" action="ppaction://hlinksldjump"/>
                        </a:rPr>
                        <a:t>30</a:t>
                      </a:r>
                      <a:endParaRPr lang="ru-RU" sz="4000" b="1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+mn-lt"/>
                          <a:hlinkClick r:id="rId17" action="ppaction://hlinksldjump"/>
                        </a:rPr>
                        <a:t>40</a:t>
                      </a:r>
                      <a:endParaRPr lang="ru-RU" sz="4000" b="1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+mn-lt"/>
                          <a:hlinkClick r:id="rId18" action="ppaction://hlinksldjump"/>
                        </a:rPr>
                        <a:t>50</a:t>
                      </a:r>
                      <a:endParaRPr lang="ru-RU" sz="4000" b="1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u="sng" dirty="0" smtClean="0">
                          <a:latin typeface="+mn-lt"/>
                          <a:hlinkClick r:id="rId19" action="ppaction://hlinksldjump"/>
                        </a:rPr>
                        <a:t>60</a:t>
                      </a:r>
                      <a:endParaRPr lang="ru-RU" sz="4000" b="1" u="sng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8831">
                <a:tc>
                  <a:txBody>
                    <a:bodyPr/>
                    <a:lstStyle/>
                    <a:p>
                      <a:r>
                        <a:rPr lang="ru-RU" sz="4000" b="1" i="0" dirty="0" smtClean="0">
                          <a:latin typeface="+mn-lt"/>
                        </a:rPr>
                        <a:t>Культура и быт</a:t>
                      </a:r>
                      <a:endParaRPr lang="ru-RU" sz="4000" b="1" i="0" dirty="0">
                        <a:latin typeface="+mn-lt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+mn-lt"/>
                          <a:hlinkClick r:id="rId20" action="ppaction://hlinksldjump"/>
                        </a:rPr>
                        <a:t>10</a:t>
                      </a:r>
                      <a:endParaRPr lang="ru-RU" sz="4000" b="1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+mn-lt"/>
                          <a:hlinkClick r:id="rId21" action="ppaction://hlinksldjump"/>
                        </a:rPr>
                        <a:t>20</a:t>
                      </a:r>
                      <a:endParaRPr lang="ru-RU" sz="4000" b="1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+mn-lt"/>
                          <a:hlinkClick r:id="rId22" action="ppaction://hlinksldjump"/>
                        </a:rPr>
                        <a:t>30</a:t>
                      </a:r>
                      <a:endParaRPr lang="ru-RU" sz="4000" b="1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+mn-lt"/>
                          <a:hlinkClick r:id="rId23" action="ppaction://hlinksldjump"/>
                        </a:rPr>
                        <a:t>40</a:t>
                      </a:r>
                      <a:endParaRPr lang="ru-RU" sz="4000" b="1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+mn-lt"/>
                          <a:hlinkClick r:id="rId24" action="ppaction://hlinksldjump"/>
                        </a:rPr>
                        <a:t>50</a:t>
                      </a:r>
                      <a:endParaRPr lang="ru-RU" sz="4000" b="1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u="sng" dirty="0" smtClean="0">
                          <a:latin typeface="+mn-lt"/>
                          <a:hlinkClick r:id="rId25" action="ppaction://hlinksldjump"/>
                        </a:rPr>
                        <a:t>60</a:t>
                      </a:r>
                      <a:endParaRPr lang="ru-RU" sz="4000" b="1" u="sng" dirty="0">
                        <a:latin typeface="+mn-lt"/>
                      </a:endParaRPr>
                    </a:p>
                  </a:txBody>
                  <a:tcPr marL="91439" marR="91439">
                    <a:solidFill>
                      <a:schemeClr val="tx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066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2264093" y="6079936"/>
            <a:ext cx="857250" cy="714375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2028825"/>
            <a:ext cx="12283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Меркантилизм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65703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7999"/>
          </a:xfrm>
        </p:spPr>
        <p:txBody>
          <a:bodyPr/>
          <a:lstStyle/>
          <a:p>
            <a:pPr algn="ctr">
              <a:spcBef>
                <a:spcPct val="0"/>
              </a:spcBef>
              <a:buNone/>
            </a:pPr>
            <a:r>
              <a:rPr lang="ru-RU" altLang="ru-RU" dirty="0" smtClean="0"/>
              <a:t>           </a:t>
            </a:r>
            <a:r>
              <a:rPr lang="ru-RU" sz="3200" b="1" dirty="0"/>
              <a:t>Реформы</a:t>
            </a:r>
            <a:r>
              <a:rPr lang="ru-RU" altLang="ru-RU" sz="3200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3200" b="1" dirty="0">
                <a:latin typeface="Times New Roman" panose="02020603050405020304" pitchFamily="18" charset="0"/>
              </a:rPr>
              <a:t>40</a:t>
            </a:r>
          </a:p>
          <a:p>
            <a:pPr>
              <a:spcBef>
                <a:spcPct val="0"/>
              </a:spcBef>
              <a:buNone/>
            </a:pPr>
            <a:r>
              <a:rPr lang="ru-RU" sz="4800" dirty="0" smtClean="0"/>
              <a:t>В России </a:t>
            </a:r>
            <a:r>
              <a:rPr lang="ru-RU" sz="4800" dirty="0"/>
              <a:t>в 1721 – 1917 гг. один из высших государственных органов, занимавшийся вопросами духовной жизни и церковного управления после отмены патриаршества.</a:t>
            </a:r>
            <a:endParaRPr lang="ru-RU" altLang="ru-RU" sz="3200" dirty="0">
              <a:latin typeface="Times New Roman" panose="02020603050405020304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1073765" y="5771579"/>
            <a:ext cx="928688" cy="85725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62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11398378" y="5981891"/>
            <a:ext cx="714375" cy="785812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1843087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Синод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96069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1999" cy="6857999"/>
          </a:xfr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ru-RU" altLang="ru-RU" dirty="0" smtClean="0"/>
              <a:t>             </a:t>
            </a:r>
            <a:r>
              <a:rPr lang="ru-RU" sz="3200" b="1" dirty="0"/>
              <a:t>Реформы</a:t>
            </a:r>
            <a:r>
              <a:rPr lang="ru-RU" altLang="ru-RU" sz="3200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3200" b="1" dirty="0" smtClean="0">
                <a:latin typeface="Times New Roman" panose="02020603050405020304" pitchFamily="18" charset="0"/>
              </a:rPr>
              <a:t>50.</a:t>
            </a:r>
          </a:p>
          <a:p>
            <a:pPr marL="0" indent="0">
              <a:buNone/>
            </a:pPr>
            <a:r>
              <a:rPr lang="ru-RU" sz="5400" dirty="0"/>
              <a:t>Г</a:t>
            </a:r>
            <a:r>
              <a:rPr lang="ru-RU" sz="5400" dirty="0" smtClean="0"/>
              <a:t>осударственные </a:t>
            </a:r>
            <a:r>
              <a:rPr lang="ru-RU" sz="5400" dirty="0"/>
              <a:t>служащие для надзора за деятельностью государственных учреждений и </a:t>
            </a:r>
            <a:r>
              <a:rPr lang="ru-RU" sz="5400" dirty="0" smtClean="0"/>
              <a:t>чиновников, должны были доносить о всех случаях нарушения законов, коррупции.</a:t>
            </a:r>
            <a:endParaRPr lang="ru-RU" sz="5400" dirty="0"/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7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8596314" y="5929313"/>
            <a:ext cx="714375" cy="5715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79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1881189" y="5643564"/>
            <a:ext cx="714375" cy="714375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AutoShape 4" descr="https://s0.slide-share.ru/s_image/abf5c703d66154fe3d3606e7f7257e7d/7c7452ee-b0fa-4106-ad8f-df55aa96489c.jpe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s0.slide-share.ru/s_image/abf5c703d66154fe3d3606e7f7257e7d/7c7452ee-b0fa-4106-ad8f-df55aa96489c.jpe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434207" y="2323210"/>
            <a:ext cx="52400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/>
              <a:t>Фискалы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19029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7999"/>
          </a:xfrm>
        </p:spPr>
        <p:txBody>
          <a:bodyPr/>
          <a:lstStyle/>
          <a:p>
            <a:pPr algn="ctr">
              <a:spcBef>
                <a:spcPct val="0"/>
              </a:spcBef>
              <a:buNone/>
            </a:pPr>
            <a:r>
              <a:rPr lang="ru-RU" sz="3200" b="1" dirty="0"/>
              <a:t>Реформы</a:t>
            </a:r>
            <a:r>
              <a:rPr lang="ru-RU" altLang="ru-RU" sz="3200" b="1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3200" b="1" dirty="0">
                <a:latin typeface="Times New Roman" panose="02020603050405020304" pitchFamily="18" charset="0"/>
              </a:rPr>
              <a:t>6</a:t>
            </a:r>
            <a:r>
              <a:rPr lang="ru-RU" altLang="ru-RU" sz="3200" b="1" dirty="0" smtClean="0">
                <a:latin typeface="Times New Roman" panose="02020603050405020304" pitchFamily="18" charset="0"/>
              </a:rPr>
              <a:t>0.</a:t>
            </a: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dirty="0">
              <a:latin typeface="Times New Roman" panose="02020603050405020304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782300" y="6001672"/>
            <a:ext cx="857250" cy="64293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00013" y="671691"/>
            <a:ext cx="12091987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«Все </a:t>
            </a:r>
            <a:r>
              <a:rPr lang="ru-RU" sz="4400" dirty="0"/>
              <a:t>служители российские или чужестранные, которые </a:t>
            </a:r>
            <a:r>
              <a:rPr lang="ru-RU" sz="4400" dirty="0" err="1"/>
              <a:t>осми</a:t>
            </a:r>
            <a:r>
              <a:rPr lang="ru-RU" sz="4400" dirty="0"/>
              <a:t> первых рангов находятся, или действительно были, имеют оных законные дети и потомки в </a:t>
            </a:r>
            <a:r>
              <a:rPr lang="ru-RU" sz="4400" dirty="0" err="1"/>
              <a:t>вечныя</a:t>
            </a:r>
            <a:r>
              <a:rPr lang="ru-RU" sz="4400" dirty="0"/>
              <a:t> времена </a:t>
            </a:r>
            <a:r>
              <a:rPr lang="ru-RU" sz="4400" dirty="0" err="1"/>
              <a:t>лутчему</a:t>
            </a:r>
            <a:r>
              <a:rPr lang="ru-RU" sz="4400" dirty="0"/>
              <a:t> старшему дворянству во всяких достоинствах равно почтены быть, хотя б они и низкой породы были, и прежде от коронованных глав никогда в дворянское достоинство произведены или гербом </a:t>
            </a:r>
            <a:r>
              <a:rPr lang="ru-RU" sz="4400" dirty="0" err="1"/>
              <a:t>снабдены</a:t>
            </a:r>
            <a:r>
              <a:rPr lang="ru-RU" sz="4400" dirty="0"/>
              <a:t> не </a:t>
            </a:r>
            <a:r>
              <a:rPr lang="ru-RU" sz="4400" dirty="0" smtClean="0"/>
              <a:t>были…»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86474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2166939" y="5572125"/>
            <a:ext cx="928687" cy="85725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2043111"/>
            <a:ext cx="55292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/>
              <a:t>Табель </a:t>
            </a:r>
            <a:r>
              <a:rPr lang="ru-RU" sz="5400" dirty="0"/>
              <a:t>о </a:t>
            </a:r>
            <a:r>
              <a:rPr lang="ru-RU" sz="5400" dirty="0" smtClean="0"/>
              <a:t>рангах</a:t>
            </a:r>
          </a:p>
          <a:p>
            <a:pPr algn="ctr"/>
            <a:r>
              <a:rPr lang="ru-RU" sz="5400" dirty="0" smtClean="0"/>
              <a:t>(1722)</a:t>
            </a:r>
            <a:endParaRPr lang="ru-RU" sz="2400" dirty="0"/>
          </a:p>
        </p:txBody>
      </p:sp>
      <p:pic>
        <p:nvPicPr>
          <p:cNvPr id="8" name="Picture 2" descr="https://upload.wikimedia.org/wikipedia/commons/thumb/2/2f/Tabel_o_rangah.jpg/800px-Tabel_o_ranga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365820"/>
            <a:ext cx="6905625" cy="5377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684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ru-RU" sz="3200" b="1" dirty="0"/>
              <a:t>Северная </a:t>
            </a:r>
            <a:r>
              <a:rPr lang="ru-RU" sz="3200" b="1" dirty="0" smtClean="0"/>
              <a:t>война</a:t>
            </a:r>
            <a:r>
              <a:rPr lang="ru-RU" altLang="ru-RU" sz="3200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3200" b="1" dirty="0">
                <a:latin typeface="Times New Roman" panose="02020603050405020304" pitchFamily="18" charset="0"/>
              </a:rPr>
              <a:t>10</a:t>
            </a: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/>
          </a:p>
          <a:p>
            <a:pPr>
              <a:spcBef>
                <a:spcPct val="0"/>
              </a:spcBef>
              <a:buNone/>
            </a:pPr>
            <a:r>
              <a:rPr lang="ru-RU" altLang="ru-RU" sz="3200" b="1" dirty="0"/>
              <a:t> </a:t>
            </a:r>
            <a:endParaRPr lang="ru-RU" altLang="ru-RU" sz="6000" dirty="0">
              <a:latin typeface="Times New Roman" panose="02020603050405020304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749153" y="5917884"/>
            <a:ext cx="857250" cy="71437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Picture 2" descr="https://diletant.media/upload/medialibrary/327/327bfa5e291941dc6a9a171136d3f0b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03"/>
          <a:stretch/>
        </p:blipFill>
        <p:spPr bwMode="auto">
          <a:xfrm>
            <a:off x="1933302" y="1227233"/>
            <a:ext cx="7968343" cy="563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548640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Назовите место и время данного события</a:t>
            </a:r>
            <a:endParaRPr lang="ru-RU" sz="40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Рукописный ввод 2"/>
              <p14:cNvContentPartPr/>
              <p14:nvPr/>
            </p14:nvContentPartPr>
            <p14:xfrm>
              <a:off x="4428206" y="4506686"/>
              <a:ext cx="313920" cy="53280"/>
            </p14:xfrm>
          </p:contentPart>
        </mc:Choice>
        <mc:Fallback xmlns="">
          <p:pic>
            <p:nvPicPr>
              <p:cNvPr id="3" name="Рукописный ввод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380326" y="4410566"/>
                <a:ext cx="409680" cy="24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Рукописный ввод 6"/>
              <p14:cNvContentPartPr/>
              <p14:nvPr/>
            </p14:nvContentPartPr>
            <p14:xfrm>
              <a:off x="4441526" y="3629366"/>
              <a:ext cx="2639880" cy="956160"/>
            </p14:xfrm>
          </p:contentPart>
        </mc:Choice>
        <mc:Fallback xmlns="">
          <p:pic>
            <p:nvPicPr>
              <p:cNvPr id="7" name="Рукописный ввод 6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403366" y="3591206"/>
                <a:ext cx="2716200" cy="103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9" name="Рукописный ввод 8"/>
              <p14:cNvContentPartPr/>
              <p14:nvPr/>
            </p14:nvContentPartPr>
            <p14:xfrm>
              <a:off x="4402286" y="1811006"/>
              <a:ext cx="2562480" cy="2866320"/>
            </p14:xfrm>
          </p:contentPart>
        </mc:Choice>
        <mc:Fallback xmlns="">
          <p:pic>
            <p:nvPicPr>
              <p:cNvPr id="9" name="Рукописный ввод 8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364126" y="1772846"/>
                <a:ext cx="2638800" cy="2942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6428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1463103" y="5866828"/>
            <a:ext cx="642937" cy="714375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/>
              <a:t>Гангут, 1714 год</a:t>
            </a:r>
            <a:endParaRPr lang="ru-RU" sz="6000" dirty="0"/>
          </a:p>
        </p:txBody>
      </p:sp>
      <p:pic>
        <p:nvPicPr>
          <p:cNvPr id="6" name="Picture 2" descr="https://diletant.media/upload/medialibrary/327/327bfa5e291941dc6a9a171136d3f0b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03"/>
          <a:stretch/>
        </p:blipFill>
        <p:spPr bwMode="auto">
          <a:xfrm>
            <a:off x="2481943" y="1615051"/>
            <a:ext cx="7027817" cy="496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306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7999"/>
          </a:xfrm>
        </p:spPr>
        <p:txBody>
          <a:bodyPr/>
          <a:lstStyle/>
          <a:p>
            <a:pPr algn="ctr">
              <a:spcBef>
                <a:spcPct val="0"/>
              </a:spcBef>
              <a:buNone/>
            </a:pPr>
            <a:r>
              <a:rPr lang="ru-RU" sz="3200" b="1" dirty="0"/>
              <a:t>Северная </a:t>
            </a:r>
            <a:r>
              <a:rPr lang="ru-RU" sz="3200" b="1" dirty="0" smtClean="0"/>
              <a:t>война</a:t>
            </a:r>
            <a:r>
              <a:rPr lang="ru-RU" altLang="ru-RU" sz="3200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3200" b="1" dirty="0">
                <a:latin typeface="Times New Roman" panose="02020603050405020304" pitchFamily="18" charset="0"/>
              </a:rPr>
              <a:t>20</a:t>
            </a: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600" dirty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</a:pPr>
            <a:r>
              <a:rPr lang="ru-RU" sz="6000" dirty="0" smtClean="0"/>
              <a:t>Назовите причины Северной войны</a:t>
            </a:r>
            <a:endParaRPr lang="ru-RU" altLang="ru-RU" sz="6000" dirty="0">
              <a:latin typeface="Times New Roman" panose="02020603050405020304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882063" y="5429251"/>
            <a:ext cx="857250" cy="71437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08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7999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3200" b="1" dirty="0">
                <a:latin typeface="Times New Roman" panose="02020603050405020304" pitchFamily="18" charset="0"/>
              </a:rPr>
              <a:t>И</a:t>
            </a:r>
            <a:r>
              <a:rPr lang="ru-RU" altLang="ru-RU" sz="3200" b="1" dirty="0" smtClean="0">
                <a:latin typeface="Times New Roman" panose="02020603050405020304" pitchFamily="18" charset="0"/>
              </a:rPr>
              <a:t>мена 10.</a:t>
            </a: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dirty="0">
              <a:latin typeface="Times New Roman" panose="02020603050405020304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9096375" y="5572125"/>
            <a:ext cx="857250" cy="64293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26" name="Picture 2" descr="NikitaDemidovic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7443"/>
            <a:ext cx="3705162" cy="4604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29050" y="700088"/>
            <a:ext cx="836295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Тульский оружейник, происходивший из государственных крестьян, создал металлургическую промышленность на Урале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70028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11120437" y="5794440"/>
            <a:ext cx="1071563" cy="928687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56753" y="679270"/>
            <a:ext cx="1178269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0" indent="-1143000">
              <a:buAutoNum type="arabicParenR"/>
            </a:pPr>
            <a:r>
              <a:rPr lang="ru-RU" sz="5400" dirty="0"/>
              <a:t>Необходимость России получить выход к Балтийскому морю</a:t>
            </a:r>
          </a:p>
          <a:p>
            <a:pPr marL="1143000" indent="-1143000">
              <a:buAutoNum type="arabicParenR"/>
            </a:pPr>
            <a:r>
              <a:rPr lang="ru-RU" sz="5400" dirty="0"/>
              <a:t>Стремление североевропейских держав ослабить Швецию </a:t>
            </a:r>
          </a:p>
        </p:txBody>
      </p:sp>
    </p:spTree>
    <p:extLst>
      <p:ext uri="{BB962C8B-B14F-4D97-AF65-F5344CB8AC3E}">
        <p14:creationId xmlns:p14="http://schemas.microsoft.com/office/powerpoint/2010/main" val="90849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Содержимое 2"/>
          <p:cNvSpPr>
            <a:spLocks noGrp="1"/>
          </p:cNvSpPr>
          <p:nvPr>
            <p:ph idx="1"/>
          </p:nvPr>
        </p:nvSpPr>
        <p:spPr>
          <a:xfrm>
            <a:off x="-155575" y="-23305"/>
            <a:ext cx="12192000" cy="6793991"/>
          </a:xfrm>
        </p:spPr>
        <p:txBody>
          <a:bodyPr/>
          <a:lstStyle/>
          <a:p>
            <a:pPr algn="ctr">
              <a:spcBef>
                <a:spcPct val="0"/>
              </a:spcBef>
              <a:buNone/>
            </a:pPr>
            <a:r>
              <a:rPr lang="ru-RU" sz="3200" b="1" dirty="0" smtClean="0"/>
              <a:t>Северная война</a:t>
            </a:r>
            <a:r>
              <a:rPr lang="ru-RU" altLang="ru-RU" sz="3200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3200" b="1" dirty="0">
                <a:latin typeface="Times New Roman" panose="02020603050405020304" pitchFamily="18" charset="0"/>
              </a:rPr>
              <a:t>30</a:t>
            </a:r>
            <a:r>
              <a:rPr lang="ru-RU" altLang="ru-RU" sz="3200" b="1" dirty="0" smtClean="0">
                <a:latin typeface="Times New Roman" panose="02020603050405020304" pitchFamily="18" charset="0"/>
              </a:rPr>
              <a:t>.</a:t>
            </a:r>
          </a:p>
          <a:p>
            <a:pPr algn="ctr">
              <a:spcBef>
                <a:spcPct val="0"/>
              </a:spcBef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808589" y="5688711"/>
            <a:ext cx="857250" cy="85725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28" name="Picture 4" descr="Красный редут, достопримечательность, Россия, Самарская область,  Красноярский район, городское поселение Новосемейкино, СТД Фрунзенец —  Яндекс.Карт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6221" y="1235093"/>
            <a:ext cx="7368407" cy="5535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Рукописный ввод 2"/>
              <p14:cNvContentPartPr/>
              <p14:nvPr/>
            </p14:nvContentPartPr>
            <p14:xfrm>
              <a:off x="2357126" y="4232160"/>
              <a:ext cx="5292000" cy="2154600"/>
            </p14:xfrm>
          </p:contentPart>
        </mc:Choice>
        <mc:Fallback xmlns="">
          <p:pic>
            <p:nvPicPr>
              <p:cNvPr id="3" name="Рукописный ввод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338046" y="4213080"/>
                <a:ext cx="5330160" cy="219276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TextBox 6"/>
          <p:cNvSpPr txBox="1"/>
          <p:nvPr/>
        </p:nvSpPr>
        <p:spPr>
          <a:xfrm>
            <a:off x="352696" y="418011"/>
            <a:ext cx="11416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Что выделено на фотографии?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71216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2238375" y="5429251"/>
            <a:ext cx="642938" cy="714375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732657" y="0"/>
            <a:ext cx="52158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/>
              <a:t>Редут</a:t>
            </a:r>
            <a:endParaRPr lang="ru-RU" sz="6000" dirty="0"/>
          </a:p>
        </p:txBody>
      </p:sp>
      <p:pic>
        <p:nvPicPr>
          <p:cNvPr id="2050" name="Picture 2" descr="Красный редут, достопримечательность, Россия, Самарская область,  Красноярский район, городское поселение Новосемейкино, СТД Фрунзенец —  Яндекс.Карт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797" y="1015663"/>
            <a:ext cx="7442558" cy="559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Рукописный ввод 6"/>
              <p14:cNvContentPartPr/>
              <p14:nvPr/>
            </p14:nvContentPartPr>
            <p14:xfrm>
              <a:off x="3131768" y="4051208"/>
              <a:ext cx="5448240" cy="2428560"/>
            </p14:xfrm>
          </p:contentPart>
        </mc:Choice>
        <mc:Fallback xmlns="">
          <p:pic>
            <p:nvPicPr>
              <p:cNvPr id="7" name="Рукописный ввод 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19888" y="4039328"/>
                <a:ext cx="5472000" cy="2452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0930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7999"/>
          </a:xfrm>
        </p:spPr>
        <p:txBody>
          <a:bodyPr/>
          <a:lstStyle/>
          <a:p>
            <a:pPr algn="ctr">
              <a:spcBef>
                <a:spcPct val="0"/>
              </a:spcBef>
              <a:buNone/>
            </a:pPr>
            <a:r>
              <a:rPr lang="ru-RU" altLang="ru-RU" sz="3200" dirty="0">
                <a:latin typeface="Times New Roman" panose="02020603050405020304" pitchFamily="18" charset="0"/>
              </a:rPr>
              <a:t>                      </a:t>
            </a:r>
            <a:r>
              <a:rPr lang="ru-RU" sz="3200" b="1" dirty="0"/>
              <a:t>Северная </a:t>
            </a:r>
            <a:r>
              <a:rPr lang="ru-RU" sz="3200" b="1" dirty="0" smtClean="0"/>
              <a:t>война</a:t>
            </a:r>
            <a:r>
              <a:rPr lang="ru-RU" altLang="ru-RU" sz="3200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3200" b="1" dirty="0">
                <a:latin typeface="Times New Roman" panose="02020603050405020304" pitchFamily="18" charset="0"/>
              </a:rPr>
              <a:t>40</a:t>
            </a: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000" dirty="0" smtClean="0">
                <a:effectLst/>
              </a:rPr>
              <a:t>Какое сражение Пётр </a:t>
            </a:r>
            <a:r>
              <a:rPr lang="en-US" sz="6000" dirty="0" smtClean="0">
                <a:effectLst/>
              </a:rPr>
              <a:t>I</a:t>
            </a:r>
            <a:r>
              <a:rPr lang="ru-RU" sz="6000" dirty="0" smtClean="0">
                <a:effectLst/>
              </a:rPr>
              <a:t> назвал «матерью Полтавской баталии»?</a:t>
            </a:r>
            <a:endParaRPr lang="ru-RU" sz="6000" dirty="0">
              <a:effectLst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24875" y="5643563"/>
            <a:ext cx="928688" cy="7858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10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Содержимое 2"/>
          <p:cNvSpPr>
            <a:spLocks noGrp="1"/>
          </p:cNvSpPr>
          <p:nvPr>
            <p:ph idx="1"/>
          </p:nvPr>
        </p:nvSpPr>
        <p:spPr>
          <a:xfrm>
            <a:off x="87249" y="82869"/>
            <a:ext cx="5947791" cy="6583107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dirty="0" smtClean="0"/>
              <a:t> </a:t>
            </a: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6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6600" dirty="0" smtClean="0">
                <a:latin typeface="Times New Roman" panose="02020603050405020304" pitchFamily="18" charset="0"/>
              </a:rPr>
              <a:t>Битва при Лесной</a:t>
            </a:r>
            <a:endParaRPr lang="ru-RU" altLang="ru-RU" sz="6600" dirty="0">
              <a:latin typeface="Times New Roman" panose="02020603050405020304" pitchFamily="18" charset="0"/>
            </a:endParaRPr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2381250" y="5429250"/>
            <a:ext cx="642938" cy="64293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1652" t="43224" r="23124" b="25513"/>
          <a:stretch/>
        </p:blipFill>
        <p:spPr>
          <a:xfrm rot="5400000">
            <a:off x="6174694" y="830790"/>
            <a:ext cx="6848098" cy="5186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5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7999"/>
          </a:xfrm>
        </p:spPr>
        <p:txBody>
          <a:bodyPr/>
          <a:lstStyle/>
          <a:p>
            <a:pPr algn="ctr">
              <a:spcBef>
                <a:spcPct val="0"/>
              </a:spcBef>
              <a:buNone/>
            </a:pPr>
            <a:r>
              <a:rPr lang="ru-RU" sz="3200" b="1" dirty="0"/>
              <a:t>Северная </a:t>
            </a:r>
            <a:r>
              <a:rPr lang="ru-RU" sz="3200" b="1" dirty="0" smtClean="0"/>
              <a:t>война</a:t>
            </a:r>
            <a:r>
              <a:rPr lang="ru-RU" altLang="ru-RU" sz="3200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3200" b="1" dirty="0">
                <a:latin typeface="Times New Roman" panose="02020603050405020304" pitchFamily="18" charset="0"/>
              </a:rPr>
              <a:t>50</a:t>
            </a: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6000" dirty="0" smtClean="0">
                <a:latin typeface="Times New Roman" panose="02020603050405020304" pitchFamily="18" charset="0"/>
              </a:rPr>
              <a:t>После какого сражения шведский король велел отчеканить медаль с изображением бегущего и плачущего Петра </a:t>
            </a:r>
            <a:r>
              <a:rPr lang="en-US" altLang="ru-RU" sz="6000" dirty="0" smtClean="0">
                <a:latin typeface="Times New Roman" panose="02020603050405020304" pitchFamily="18" charset="0"/>
              </a:rPr>
              <a:t>I</a:t>
            </a:r>
            <a:r>
              <a:rPr lang="ru-RU" altLang="ru-RU" sz="6000" dirty="0" smtClean="0">
                <a:latin typeface="Times New Roman" panose="02020603050405020304" pitchFamily="18" charset="0"/>
              </a:rPr>
              <a:t>?</a:t>
            </a:r>
            <a:endParaRPr lang="ru-RU" altLang="ru-RU" sz="6000" dirty="0">
              <a:latin typeface="Times New Roman" panose="02020603050405020304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739188" y="5715000"/>
            <a:ext cx="857250" cy="64293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09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Содержимое 2"/>
          <p:cNvSpPr>
            <a:spLocks noGrp="1"/>
          </p:cNvSpPr>
          <p:nvPr>
            <p:ph idx="1"/>
          </p:nvPr>
        </p:nvSpPr>
        <p:spPr>
          <a:xfrm>
            <a:off x="0" y="78297"/>
            <a:ext cx="11804904" cy="6286500"/>
          </a:xfrm>
        </p:spPr>
        <p:txBody>
          <a:bodyPr>
            <a:normAutofit/>
          </a:bodyPr>
          <a:lstStyle/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7200" dirty="0" smtClean="0">
                <a:latin typeface="Times New Roman" panose="02020603050405020304" pitchFamily="18" charset="0"/>
              </a:rPr>
              <a:t>Битва под Нарвой</a:t>
            </a:r>
            <a:endParaRPr lang="ru-RU" altLang="ru-RU" sz="7200" dirty="0">
              <a:latin typeface="Times New Roman" panose="02020603050405020304" pitchFamily="18" charset="0"/>
            </a:endParaRPr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411290" y="5364672"/>
            <a:ext cx="857250" cy="1000125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8921" t="49704" r="50870" b="25606"/>
          <a:stretch/>
        </p:blipFill>
        <p:spPr>
          <a:xfrm rot="5400000">
            <a:off x="2770806" y="1281221"/>
            <a:ext cx="5327948" cy="582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78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7999"/>
          </a:xfrm>
        </p:spPr>
        <p:txBody>
          <a:bodyPr/>
          <a:lstStyle/>
          <a:p>
            <a:pPr algn="ctr">
              <a:spcBef>
                <a:spcPct val="0"/>
              </a:spcBef>
              <a:buNone/>
            </a:pPr>
            <a:r>
              <a:rPr lang="ru-RU" sz="3200" b="1" dirty="0"/>
              <a:t>Северная </a:t>
            </a:r>
            <a:r>
              <a:rPr lang="ru-RU" sz="3200" b="1" dirty="0" smtClean="0"/>
              <a:t>война</a:t>
            </a:r>
            <a:r>
              <a:rPr lang="ru-RU" altLang="ru-RU" sz="3200" b="1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3200" b="1" dirty="0">
                <a:latin typeface="Times New Roman" panose="02020603050405020304" pitchFamily="18" charset="0"/>
              </a:rPr>
              <a:t>6</a:t>
            </a:r>
            <a:r>
              <a:rPr lang="ru-RU" altLang="ru-RU" sz="3200" b="1" dirty="0" smtClean="0">
                <a:latin typeface="Times New Roman" panose="02020603050405020304" pitchFamily="18" charset="0"/>
              </a:rPr>
              <a:t>0.</a:t>
            </a: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6600" dirty="0" smtClean="0">
                <a:latin typeface="Times New Roman" panose="02020603050405020304" pitchFamily="18" charset="0"/>
              </a:rPr>
              <a:t>В каком городе был подписан мирный договор, окончивший Северную войну?</a:t>
            </a:r>
            <a:endParaRPr lang="ru-RU" altLang="ru-RU" sz="6600" dirty="0">
              <a:latin typeface="Times New Roman" panose="02020603050405020304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9096375" y="5572125"/>
            <a:ext cx="857250" cy="64293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6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Содержимое 2"/>
          <p:cNvSpPr>
            <a:spLocks noGrp="1"/>
          </p:cNvSpPr>
          <p:nvPr>
            <p:ph idx="1"/>
          </p:nvPr>
        </p:nvSpPr>
        <p:spPr>
          <a:xfrm>
            <a:off x="271845" y="402355"/>
            <a:ext cx="7572375" cy="6072187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en-US" altLang="ru-RU" sz="36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en-US" altLang="ru-RU" sz="36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en-US" altLang="ru-RU" sz="36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6000" dirty="0" err="1" smtClean="0">
                <a:latin typeface="Times New Roman" panose="02020603050405020304" pitchFamily="18" charset="0"/>
              </a:rPr>
              <a:t>Ништадт</a:t>
            </a:r>
            <a:endParaRPr lang="ru-RU" altLang="ru-RU" sz="6000" dirty="0" smtClean="0">
              <a:latin typeface="Times New Roman" panose="02020603050405020304" pitchFamily="18" charset="0"/>
            </a:endParaRPr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2166939" y="5572125"/>
            <a:ext cx="928687" cy="85725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5952" t="48256" r="60014" b="20315"/>
          <a:stretch/>
        </p:blipFill>
        <p:spPr>
          <a:xfrm rot="5400000">
            <a:off x="7543407" y="-489465"/>
            <a:ext cx="4159127" cy="513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39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7999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3200" dirty="0" smtClean="0">
                <a:latin typeface="Times New Roman" panose="02020603050405020304" pitchFamily="18" charset="0"/>
              </a:rPr>
              <a:t>   Культура </a:t>
            </a:r>
            <a:r>
              <a:rPr lang="ru-RU" altLang="ru-RU" sz="3200" dirty="0" smtClean="0">
                <a:latin typeface="Times New Roman" panose="02020603050405020304" pitchFamily="18" charset="0"/>
              </a:rPr>
              <a:t>и быт </a:t>
            </a:r>
            <a:r>
              <a:rPr lang="ru-RU" altLang="ru-RU" sz="3200" b="1" dirty="0" smtClean="0">
                <a:latin typeface="Times New Roman" panose="02020603050405020304" pitchFamily="18" charset="0"/>
              </a:rPr>
              <a:t>10</a:t>
            </a: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960866" y="5597844"/>
            <a:ext cx="857250" cy="71437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Picture 6" descr="https://upload.wikimedia.org/wikipedia/commons/e/ea/Peters_Great_boathouse_Saint_Peter_and_Paul_Cathedral_in_Saint_Petersbur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804" y="-18681"/>
            <a:ext cx="4589553" cy="687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853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Содержимое 2"/>
          <p:cNvSpPr>
            <a:spLocks noGrp="1"/>
          </p:cNvSpPr>
          <p:nvPr>
            <p:ph idx="1"/>
          </p:nvPr>
        </p:nvSpPr>
        <p:spPr>
          <a:xfrm>
            <a:off x="-228218" y="-326307"/>
            <a:ext cx="7572375" cy="6072187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en-US" altLang="ru-RU" sz="36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en-US" altLang="ru-RU" sz="36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en-US" altLang="ru-RU" sz="36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6000" dirty="0" smtClean="0">
                <a:latin typeface="Times New Roman" panose="02020603050405020304" pitchFamily="18" charset="0"/>
              </a:rPr>
              <a:t>Никита Демидов</a:t>
            </a:r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2166939" y="5572125"/>
            <a:ext cx="928687" cy="85725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Picture 2" descr="NikitaDemidovic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253" y="0"/>
            <a:ext cx="5209747" cy="6474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66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11334750" y="5897487"/>
            <a:ext cx="857250" cy="85725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113347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err="1" smtClean="0"/>
              <a:t>Д.Трезини</a:t>
            </a:r>
            <a:r>
              <a:rPr lang="ru-RU" sz="5400" dirty="0" smtClean="0"/>
              <a:t>.  Петропавловский собор</a:t>
            </a:r>
            <a:endParaRPr lang="ru-RU" sz="5400" dirty="0"/>
          </a:p>
        </p:txBody>
      </p:sp>
      <p:pic>
        <p:nvPicPr>
          <p:cNvPr id="6" name="Picture 6" descr="https://upload.wikimedia.org/wikipedia/commons/e/ea/Peters_Great_boathouse_Saint_Peter_and_Paul_Cathedral_in_Saint_Petersbur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151" y="1018904"/>
            <a:ext cx="3897061" cy="5839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532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1999" cy="6857999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3200" dirty="0" smtClean="0">
                <a:latin typeface="Times New Roman" panose="02020603050405020304" pitchFamily="18" charset="0"/>
              </a:rPr>
              <a:t>Культура и быт </a:t>
            </a:r>
            <a:r>
              <a:rPr lang="ru-RU" altLang="ru-RU" sz="3200" b="1" dirty="0">
                <a:latin typeface="Times New Roman" panose="02020603050405020304" pitchFamily="18" charset="0"/>
              </a:rPr>
              <a:t>20</a:t>
            </a: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1120437" y="6065653"/>
            <a:ext cx="1071562" cy="78581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435608" y="6065653"/>
            <a:ext cx="88337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Что изображено здесь?</a:t>
            </a:r>
            <a:endParaRPr lang="ru-RU" sz="4400" dirty="0"/>
          </a:p>
        </p:txBody>
      </p:sp>
      <p:pic>
        <p:nvPicPr>
          <p:cNvPr id="9" name="Picture 2" descr="https://xn--1-itb3afj.xn--p1acf/wp-content/uploads/2017/10/khlebovskyi_petr_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608" y="723392"/>
            <a:ext cx="8247063" cy="5319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57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2309814" y="5429251"/>
            <a:ext cx="928687" cy="785813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93767" y="80990"/>
            <a:ext cx="119982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/>
              <a:t>Ассамблеи</a:t>
            </a:r>
            <a:endParaRPr lang="ru-RU" sz="6000" dirty="0"/>
          </a:p>
        </p:txBody>
      </p:sp>
      <p:pic>
        <p:nvPicPr>
          <p:cNvPr id="5" name="Picture 2" descr="https://xn--1-itb3afj.xn--p1acf/wp-content/uploads/2017/10/khlebovskyi_petr_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468" y="1538644"/>
            <a:ext cx="8247063" cy="5319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53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Содержимое 2"/>
          <p:cNvSpPr>
            <a:spLocks noGrp="1"/>
          </p:cNvSpPr>
          <p:nvPr>
            <p:ph idx="1"/>
          </p:nvPr>
        </p:nvSpPr>
        <p:spPr>
          <a:xfrm>
            <a:off x="1" y="0"/>
            <a:ext cx="12192000" cy="6858000"/>
          </a:xfrm>
        </p:spPr>
        <p:txBody>
          <a:bodyPr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3200" dirty="0" smtClean="0">
                <a:latin typeface="Times New Roman" panose="02020603050405020304" pitchFamily="18" charset="0"/>
              </a:rPr>
              <a:t>Культура и быт </a:t>
            </a:r>
            <a:r>
              <a:rPr lang="ru-RU" altLang="ru-RU" sz="3200" b="1" dirty="0">
                <a:latin typeface="Times New Roman" panose="02020603050405020304" pitchFamily="18" charset="0"/>
              </a:rPr>
              <a:t>30.</a:t>
            </a: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</a:pPr>
            <a:r>
              <a:rPr lang="ru-RU" sz="3600" dirty="0" smtClean="0"/>
              <a:t>«Когда </a:t>
            </a:r>
            <a:r>
              <a:rPr lang="ru-RU" sz="3600" dirty="0"/>
              <a:t>родители или кто другой их спросят [позовут], то должны они к ним отозваться... тотчас, как голос послышат. И потом сказать: что изволите, государь батюшка или государыня матушка... а не так: что... чего хочешь... — Когда им говорить с людьми, то должно им благочинно, учтиво, вежливо, разумно, а не много говорить. Потом слушать и других речей не перебивать, но дать все выговорить и потом мнение свое, что достойно, предъявить»</a:t>
            </a: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994899" y="5867020"/>
            <a:ext cx="1000125" cy="71437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95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11334750" y="6136767"/>
            <a:ext cx="857250" cy="85725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Picture 4" descr="https://www.gastronom.ru/binfiles/images/20210215/b4d0189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8" t="-501" r="46172" b="11198"/>
          <a:stretch/>
        </p:blipFill>
        <p:spPr bwMode="auto">
          <a:xfrm>
            <a:off x="2438400" y="-50399"/>
            <a:ext cx="5765074" cy="6908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919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1999" cy="6857999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3200" dirty="0" smtClean="0">
                <a:latin typeface="Times New Roman" panose="02020603050405020304" pitchFamily="18" charset="0"/>
              </a:rPr>
              <a:t>Культура и быт </a:t>
            </a:r>
            <a:r>
              <a:rPr lang="ru-RU" altLang="ru-RU" sz="3200" b="1" dirty="0">
                <a:latin typeface="Times New Roman" panose="02020603050405020304" pitchFamily="18" charset="0"/>
              </a:rPr>
              <a:t>40</a:t>
            </a:r>
          </a:p>
          <a:p>
            <a:pPr>
              <a:spcBef>
                <a:spcPct val="0"/>
              </a:spcBef>
              <a:buNone/>
            </a:pPr>
            <a:r>
              <a:rPr lang="ru-RU" sz="5400" dirty="0" smtClean="0">
                <a:effectLst/>
              </a:rPr>
              <a:t>Когда в России стала выпускаться первая печатная газета? Как она называлась?</a:t>
            </a:r>
            <a:endParaRPr lang="ru-RU" altLang="ru-RU" sz="3200" b="1" dirty="0">
              <a:latin typeface="Times New Roman" panose="02020603050405020304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1081767" y="5890451"/>
            <a:ext cx="1000125" cy="85725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6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11054907" y="5864163"/>
            <a:ext cx="1000125" cy="928687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9668" y="2142451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«Ведомости», 1703 год.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66775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7999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3200" dirty="0" smtClean="0">
                <a:latin typeface="Times New Roman" panose="02020603050405020304" pitchFamily="18" charset="0"/>
              </a:rPr>
              <a:t>Культура и быт </a:t>
            </a:r>
            <a:r>
              <a:rPr lang="ru-RU" altLang="ru-RU" sz="3200" b="1" dirty="0">
                <a:latin typeface="Times New Roman" panose="02020603050405020304" pitchFamily="18" charset="0"/>
              </a:rPr>
              <a:t>50</a:t>
            </a:r>
            <a:r>
              <a:rPr lang="ru-RU" altLang="ru-RU" sz="3200" dirty="0">
                <a:latin typeface="Times New Roman" panose="02020603050405020304" pitchFamily="18" charset="0"/>
              </a:rPr>
              <a:t>.</a:t>
            </a: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dirty="0">
              <a:latin typeface="Times New Roman" panose="02020603050405020304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1076052" y="5961889"/>
            <a:ext cx="1000125" cy="78581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452846" y="1045029"/>
            <a:ext cx="113995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Налог на это был введён прежде всего для дворян, а </a:t>
            </a:r>
            <a:r>
              <a:rPr lang="ru-RU" sz="6000" dirty="0"/>
              <a:t>к</a:t>
            </a:r>
            <a:r>
              <a:rPr lang="ru-RU" sz="6000" dirty="0" smtClean="0"/>
              <a:t>рестьянам приходилось платить этот сбор только при въезде в город. 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73116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6600" dirty="0"/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11089767" y="5714429"/>
            <a:ext cx="928688" cy="85725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43840" y="2534049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/>
              <a:t>Налог на бороду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70378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7999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3200" dirty="0" smtClean="0">
                <a:latin typeface="Times New Roman" panose="02020603050405020304" pitchFamily="18" charset="0"/>
              </a:rPr>
              <a:t>Культура и быт</a:t>
            </a:r>
            <a:r>
              <a:rPr lang="ru-RU" altLang="ru-RU" sz="3200" b="1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3200" b="1" dirty="0">
                <a:latin typeface="Times New Roman" panose="02020603050405020304" pitchFamily="18" charset="0"/>
              </a:rPr>
              <a:t>6</a:t>
            </a:r>
            <a:r>
              <a:rPr lang="ru-RU" altLang="ru-RU" sz="3200" b="1" dirty="0" smtClean="0">
                <a:latin typeface="Times New Roman" panose="02020603050405020304" pitchFamily="18" charset="0"/>
              </a:rPr>
              <a:t>0</a:t>
            </a:r>
            <a:r>
              <a:rPr lang="ru-RU" altLang="ru-RU" sz="3200" b="1" dirty="0" smtClean="0">
                <a:latin typeface="Times New Roman" panose="02020603050405020304" pitchFamily="18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b="1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6600" dirty="0" smtClean="0">
                <a:latin typeface="Times New Roman" panose="02020603050405020304" pitchFamily="18" charset="0"/>
              </a:rPr>
              <a:t>Как назывался первый русский музей?</a:t>
            </a:r>
            <a:endParaRPr lang="ru-RU" altLang="ru-RU" sz="66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dirty="0">
              <a:latin typeface="Times New Roman" panose="02020603050405020304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9096375" y="5572125"/>
            <a:ext cx="857250" cy="64293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79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Содержимое 2"/>
          <p:cNvSpPr>
            <a:spLocks noGrp="1"/>
          </p:cNvSpPr>
          <p:nvPr>
            <p:ph idx="1"/>
          </p:nvPr>
        </p:nvSpPr>
        <p:spPr>
          <a:xfrm>
            <a:off x="1" y="0"/>
            <a:ext cx="8701088" cy="6646545"/>
          </a:xfrm>
        </p:spPr>
        <p:txBody>
          <a:bodyPr>
            <a:normAutofit/>
          </a:bodyPr>
          <a:lstStyle/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3200" b="1" dirty="0" smtClean="0">
                <a:latin typeface="Times New Roman" panose="02020603050405020304" pitchFamily="18" charset="0"/>
              </a:rPr>
              <a:t>Имена </a:t>
            </a:r>
            <a:r>
              <a:rPr lang="ru-RU" altLang="ru-RU" sz="3200" b="1" dirty="0">
                <a:latin typeface="Times New Roman" panose="02020603050405020304" pitchFamily="18" charset="0"/>
              </a:rPr>
              <a:t>20</a:t>
            </a:r>
            <a:r>
              <a:rPr lang="ru-RU" altLang="ru-RU" sz="3200" b="1" dirty="0" smtClean="0">
                <a:latin typeface="Times New Roman" panose="02020603050405020304" pitchFamily="18" charset="0"/>
              </a:rPr>
              <a:t>.</a:t>
            </a:r>
            <a:endParaRPr lang="ru-RU" altLang="ru-RU" sz="3200" dirty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None/>
            </a:pPr>
            <a:r>
              <a:rPr lang="ru-RU" altLang="ru-RU" sz="5400" dirty="0" smtClean="0">
                <a:effectLst/>
              </a:rPr>
              <a:t>Этот казак весной 1708 года рассылал сторонникам «прелестные письма», в которых отстаивал автономию Дона и казачьи вольности.</a:t>
            </a:r>
            <a:endParaRPr lang="ru-RU" altLang="ru-RU" sz="5400" dirty="0" smtClean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864026" y="5860733"/>
            <a:ext cx="928687" cy="7858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050" name="Picture 2" descr="http://top5-top10.ru/wp-content/uploads/2020/03/%D0%9A%D0%BE%D0%BD%D0%B4%D1%80%D0%B0%D1%82%D0%B8%D0%B9-%D0%91%D1%83%D0%BB%D0%B0%D0%B2%D0%B8%D0%B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9" t="6944" r="21641" b="5972"/>
          <a:stretch/>
        </p:blipFill>
        <p:spPr bwMode="auto">
          <a:xfrm>
            <a:off x="8494291" y="1544478"/>
            <a:ext cx="3427010" cy="416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497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Содержимое 2"/>
          <p:cNvSpPr>
            <a:spLocks noGrp="1"/>
          </p:cNvSpPr>
          <p:nvPr>
            <p:ph idx="1"/>
          </p:nvPr>
        </p:nvSpPr>
        <p:spPr>
          <a:xfrm>
            <a:off x="271845" y="402355"/>
            <a:ext cx="7572375" cy="6072187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en-US" altLang="ru-RU" sz="36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en-US" altLang="ru-RU" sz="36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en-US" altLang="ru-RU" sz="3600" dirty="0"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6000" dirty="0" smtClean="0">
                <a:latin typeface="Times New Roman" panose="02020603050405020304" pitchFamily="18" charset="0"/>
              </a:rPr>
              <a:t>Кунсткамера</a:t>
            </a:r>
            <a:endParaRPr lang="ru-RU" altLang="ru-RU" sz="6000" dirty="0" smtClean="0">
              <a:latin typeface="Times New Roman" panose="02020603050405020304" pitchFamily="18" charset="0"/>
            </a:endParaRPr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2166939" y="5572125"/>
            <a:ext cx="928687" cy="85725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00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2238375" y="5572125"/>
            <a:ext cx="928688" cy="85725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1635382"/>
            <a:ext cx="713667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/>
              <a:t>Кондратий Булавин</a:t>
            </a:r>
            <a:endParaRPr lang="ru-RU" sz="6600" dirty="0"/>
          </a:p>
        </p:txBody>
      </p:sp>
      <p:pic>
        <p:nvPicPr>
          <p:cNvPr id="6" name="Picture 2" descr="http://top5-top10.ru/wp-content/uploads/2020/03/%D0%9A%D0%BE%D0%BD%D0%B4%D1%80%D0%B0%D1%82%D0%B8%D0%B9-%D0%91%D1%83%D0%BB%D0%B0%D0%B2%D0%B8%D0%B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9" t="6944" r="21641" b="5972"/>
          <a:stretch/>
        </p:blipFill>
        <p:spPr bwMode="auto">
          <a:xfrm>
            <a:off x="6672263" y="0"/>
            <a:ext cx="5519737" cy="6707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665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1999" cy="6857999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3200" dirty="0" smtClean="0">
                <a:latin typeface="Times New Roman" panose="02020603050405020304" pitchFamily="18" charset="0"/>
              </a:rPr>
              <a:t>Имена </a:t>
            </a:r>
            <a:r>
              <a:rPr lang="ru-RU" altLang="ru-RU" sz="3200" dirty="0">
                <a:latin typeface="Times New Roman" panose="02020603050405020304" pitchFamily="18" charset="0"/>
              </a:rPr>
              <a:t>30.</a:t>
            </a: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dirty="0" smtClean="0"/>
          </a:p>
          <a:p>
            <a:pPr>
              <a:spcBef>
                <a:spcPct val="0"/>
              </a:spcBef>
              <a:buNone/>
            </a:pPr>
            <a:r>
              <a:rPr lang="ru-RU" sz="5400" dirty="0" smtClean="0"/>
              <a:t>Кто был автором слов: «Пусть царь Пётр строит города, мы оставим за собой честь брать их»?</a:t>
            </a:r>
            <a:endParaRPr kumimoji="1" lang="ru-RU" altLang="ru-RU" sz="4000" dirty="0"/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kumimoji="1" lang="ru-RU" altLang="ru-RU" sz="3200" dirty="0">
                <a:latin typeface="Times New Roman" panose="02020603050405020304" pitchFamily="18" charset="0"/>
              </a:rPr>
              <a:t>       </a:t>
            </a:r>
            <a:endParaRPr kumimoji="1" lang="ru-RU" altLang="ru-RU" sz="3200" dirty="0" smtClean="0">
              <a:latin typeface="Times New Roman" panose="02020603050405020304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596314" y="5429251"/>
            <a:ext cx="1000125" cy="71437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02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2"/>
          <p:cNvSpPr>
            <a:spLocks noGrp="1"/>
          </p:cNvSpPr>
          <p:nvPr>
            <p:ph idx="1"/>
          </p:nvPr>
        </p:nvSpPr>
        <p:spPr>
          <a:xfrm>
            <a:off x="-521207" y="566928"/>
            <a:ext cx="8193024" cy="6857999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dirty="0" smtClean="0"/>
              <a:t> </a:t>
            </a:r>
          </a:p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dirty="0" smtClean="0"/>
              <a:t>           </a:t>
            </a:r>
            <a:r>
              <a:rPr lang="ru-RU" altLang="ru-RU" sz="6000" dirty="0" smtClean="0">
                <a:latin typeface="Times New Roman" panose="02020603050405020304" pitchFamily="18" charset="0"/>
              </a:rPr>
              <a:t>шведский король Карл </a:t>
            </a:r>
            <a:r>
              <a:rPr lang="en-US" altLang="ru-RU" sz="6000" dirty="0" smtClean="0">
                <a:latin typeface="Times New Roman" panose="02020603050405020304" pitchFamily="18" charset="0"/>
              </a:rPr>
              <a:t>XII</a:t>
            </a:r>
            <a:endParaRPr lang="ru-RU" altLang="ru-RU" sz="6000" dirty="0">
              <a:latin typeface="Times New Roman" panose="02020603050405020304" pitchFamily="18" charset="0"/>
            </a:endParaRPr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2238376" y="5786438"/>
            <a:ext cx="785813" cy="785812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098" name="Picture 2" descr="Charles XII by Dahl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850" y="0"/>
            <a:ext cx="5391150" cy="685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6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ru-RU" altLang="ru-RU" sz="3200" dirty="0">
                <a:latin typeface="Times New Roman" panose="02020603050405020304" pitchFamily="18" charset="0"/>
              </a:rPr>
              <a:t>И</a:t>
            </a:r>
            <a:r>
              <a:rPr lang="ru-RU" altLang="ru-RU" sz="3200" b="1" dirty="0" smtClean="0">
                <a:latin typeface="Times New Roman" panose="02020603050405020304" pitchFamily="18" charset="0"/>
              </a:rPr>
              <a:t>мена </a:t>
            </a:r>
            <a:r>
              <a:rPr lang="ru-RU" altLang="ru-RU" sz="3200" b="1" dirty="0">
                <a:latin typeface="Times New Roman" panose="02020603050405020304" pitchFamily="18" charset="0"/>
              </a:rPr>
              <a:t>40.</a:t>
            </a:r>
          </a:p>
          <a:p>
            <a:pPr marL="0" indent="0">
              <a:buNone/>
            </a:pPr>
            <a:r>
              <a:rPr lang="ru-RU" sz="4800" dirty="0">
                <a:effectLst/>
              </a:rPr>
              <a:t>Она б</a:t>
            </a:r>
            <a:r>
              <a:rPr lang="ru-RU" sz="4800" dirty="0" smtClean="0">
                <a:effectLst/>
              </a:rPr>
              <a:t>ыла </a:t>
            </a:r>
            <a:r>
              <a:rPr lang="ru-RU" sz="4800" dirty="0">
                <a:effectLst/>
              </a:rPr>
              <a:t>воспитана по старинным обычаям Домостроя и не разделяла интересов прозападного мужа. Была пострижена в монахини под именем Елены.</a:t>
            </a:r>
            <a:br>
              <a:rPr lang="ru-RU" sz="4800" dirty="0">
                <a:effectLst/>
              </a:rPr>
            </a:br>
            <a:r>
              <a:rPr lang="ru-RU" sz="4800" dirty="0">
                <a:effectLst/>
              </a:rPr>
              <a:t>О ком речь?</a:t>
            </a:r>
            <a:endParaRPr lang="ru-RU" altLang="ru-RU" sz="4800" dirty="0"/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ru-RU" altLang="ru-RU" sz="3200" dirty="0">
              <a:latin typeface="Times New Roman" panose="02020603050405020304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693719" y="6012753"/>
            <a:ext cx="1000125" cy="71437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92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Arial/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Дамаск</Template>
  <TotalTime>712</TotalTime>
  <Words>627</Words>
  <Application>Microsoft Office PowerPoint</Application>
  <PresentationFormat>Широкоэкранный</PresentationFormat>
  <Paragraphs>146</Paragraphs>
  <Slides>50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5" baseType="lpstr">
      <vt:lpstr>Arial</vt:lpstr>
      <vt:lpstr>Book Antiqua</vt:lpstr>
      <vt:lpstr>Times New Roman</vt:lpstr>
      <vt:lpstr>Wingdings 2</vt:lpstr>
      <vt:lpstr>Damask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 Смакота</dc:creator>
  <cp:lastModifiedBy>Администратор</cp:lastModifiedBy>
  <cp:revision>69</cp:revision>
  <dcterms:created xsi:type="dcterms:W3CDTF">2020-09-30T15:24:09Z</dcterms:created>
  <dcterms:modified xsi:type="dcterms:W3CDTF">2021-10-13T03:56:56Z</dcterms:modified>
</cp:coreProperties>
</file>