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0343F-B5A2-45B5-9CF1-668F1B1AECEE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E8179-72DD-40CD-8531-43C09048F6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0343F-B5A2-45B5-9CF1-668F1B1AECEE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E8179-72DD-40CD-8531-43C09048F6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0343F-B5A2-45B5-9CF1-668F1B1AECEE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E8179-72DD-40CD-8531-43C09048F6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0343F-B5A2-45B5-9CF1-668F1B1AECEE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E8179-72DD-40CD-8531-43C09048F6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0343F-B5A2-45B5-9CF1-668F1B1AECEE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E8179-72DD-40CD-8531-43C09048F6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0343F-B5A2-45B5-9CF1-668F1B1AECEE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E8179-72DD-40CD-8531-43C09048F6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0343F-B5A2-45B5-9CF1-668F1B1AECEE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E8179-72DD-40CD-8531-43C09048F6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0343F-B5A2-45B5-9CF1-668F1B1AECEE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E8179-72DD-40CD-8531-43C09048F6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0343F-B5A2-45B5-9CF1-668F1B1AECEE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E8179-72DD-40CD-8531-43C09048F6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0343F-B5A2-45B5-9CF1-668F1B1AECEE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E8179-72DD-40CD-8531-43C09048F6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0343F-B5A2-45B5-9CF1-668F1B1AECEE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E8179-72DD-40CD-8531-43C09048F6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70343F-B5A2-45B5-9CF1-668F1B1AECEE}" type="datetimeFigureOut">
              <a:rPr lang="ru-RU" smtClean="0"/>
              <a:pPr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3E8179-72DD-40CD-8531-43C09048F61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690dad4d18f48d7c83fab003a64010c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3728" y="1052736"/>
            <a:ext cx="4725144" cy="47251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259632" y="260648"/>
            <a:ext cx="67319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Знаменитости прославившие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91680" y="5877272"/>
            <a:ext cx="56503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Нижегородскую область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4860032" y="260648"/>
            <a:ext cx="328468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Пётр Нестеров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3555" name="Picture 3" descr="D:\дс\ПРоект  патриот\знаменитости фото\M_61HrhvFXc.jpg"/>
          <p:cNvPicPr>
            <a:picLocks noChangeAspect="1" noChangeArrowheads="1"/>
          </p:cNvPicPr>
          <p:nvPr/>
        </p:nvPicPr>
        <p:blipFill>
          <a:blip r:embed="rId2" cstate="print"/>
          <a:srcRect r="54582"/>
          <a:stretch>
            <a:fillRect/>
          </a:stretch>
        </p:blipFill>
        <p:spPr bwMode="auto">
          <a:xfrm>
            <a:off x="323528" y="404664"/>
            <a:ext cx="3569023" cy="422910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5" name="TextBox 4"/>
          <p:cNvSpPr txBox="1"/>
          <p:nvPr/>
        </p:nvSpPr>
        <p:spPr>
          <a:xfrm>
            <a:off x="3995936" y="908720"/>
            <a:ext cx="514806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Пётр Нестеров родился 27 февраля 1887 года в Нижнем Новгороде, в доме, где размещалось военное учебное заведение. Сейчас этот дом имеет адрес: Кремль, корпус 2.</a:t>
            </a:r>
          </a:p>
          <a:p>
            <a:r>
              <a:rPr lang="ru-RU" sz="1400" dirty="0" smtClean="0"/>
              <a:t>Легендарный русский летчик, основоположник высшего пилотажа и истребительной авиации, идеи которого опередили </a:t>
            </a:r>
            <a:r>
              <a:rPr lang="ru-RU" sz="1400" dirty="0" smtClean="0"/>
              <a:t>время. Впервые </a:t>
            </a:r>
            <a:r>
              <a:rPr lang="ru-RU" sz="1400" dirty="0" smtClean="0"/>
              <a:t>в мире выполнил глубокие виражи, боевые развороты и «мертвую петлю» (петля Нестерова). С его именем связаны выдающиеся достижения в авиации: первый в мире групповой полет самолетов, первые в мире дальние перелеты, первый ночной полет с прожектором, первая аэрофотосъемка.</a:t>
            </a:r>
          </a:p>
          <a:p>
            <a:r>
              <a:rPr lang="ru-RU" sz="1400" dirty="0" smtClean="0"/>
              <a:t>Знаменитый летчик одним из первых произвёл бомбардировку артиллерийскими снарядами</a:t>
            </a:r>
            <a:r>
              <a:rPr lang="ru-RU" sz="1400" dirty="0" smtClean="0"/>
              <a:t>.</a:t>
            </a:r>
            <a:r>
              <a:rPr lang="ru-RU" sz="1400" dirty="0" smtClean="0"/>
              <a:t> Погиб в воздушном бою в Первую мировую войну 8 сентября 1914, впервые в практике боевой авиации применив таран. Ему было всего 27 лет.</a:t>
            </a:r>
          </a:p>
          <a:p>
            <a:endParaRPr lang="ru-RU" sz="1400" dirty="0" smtClean="0"/>
          </a:p>
          <a:p>
            <a:endParaRPr lang="ru-RU" sz="1400" dirty="0"/>
          </a:p>
        </p:txBody>
      </p:sp>
      <p:pic>
        <p:nvPicPr>
          <p:cNvPr id="23556" name="Picture 4" descr="D:\дс\ПРоект  патриот\знаменитости фото\slide-5.jpg"/>
          <p:cNvPicPr>
            <a:picLocks noChangeAspect="1" noChangeArrowheads="1"/>
          </p:cNvPicPr>
          <p:nvPr/>
        </p:nvPicPr>
        <p:blipFill>
          <a:blip r:embed="rId3" cstate="print"/>
          <a:srcRect l="41925" t="22279" b="25359"/>
          <a:stretch>
            <a:fillRect/>
          </a:stretch>
        </p:blipFill>
        <p:spPr bwMode="auto">
          <a:xfrm>
            <a:off x="4788024" y="4077072"/>
            <a:ext cx="3841232" cy="25941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4644008" y="188640"/>
            <a:ext cx="365760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Валерий Чкалов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2530" name="Picture 2" descr="D:\дс\ПРоект  патриот\знаменитости фото\202941098.0.208x2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3456384" cy="4608512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4" name="TextBox 3"/>
          <p:cNvSpPr txBox="1"/>
          <p:nvPr/>
        </p:nvSpPr>
        <p:spPr>
          <a:xfrm>
            <a:off x="3707905" y="764704"/>
            <a:ext cx="5256584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Родился Валерий Чкалов в 1904 году в селе </a:t>
            </a:r>
            <a:r>
              <a:rPr lang="ru-RU" sz="1400" dirty="0" err="1" smtClean="0"/>
              <a:t>Василёво</a:t>
            </a:r>
            <a:r>
              <a:rPr lang="ru-RU" sz="1400" dirty="0" smtClean="0"/>
              <a:t> Нижегородской губернии (ныне город Чкаловск). В 15-летнем возрасте Валерий влюбился в самолеты. Любовь к небу превратила его в легендарного летчика-испытателя, изучившему к 1930 году технику управления 30-ю видами самолетов. </a:t>
            </a:r>
          </a:p>
          <a:p>
            <a:r>
              <a:rPr lang="ru-RU" sz="1400" dirty="0" smtClean="0"/>
              <a:t>Чкалов </a:t>
            </a:r>
            <a:r>
              <a:rPr lang="ru-RU" sz="1400" dirty="0" smtClean="0"/>
              <a:t>также активно участвовал в разработке новых истребителей. В 1936 году </a:t>
            </a:r>
            <a:r>
              <a:rPr lang="ru-RU" sz="1400" dirty="0" smtClean="0"/>
              <a:t>он совершил рискованный </a:t>
            </a:r>
            <a:r>
              <a:rPr lang="ru-RU" sz="1400" dirty="0" smtClean="0"/>
              <a:t>полет до острова в Охотском море </a:t>
            </a:r>
            <a:r>
              <a:rPr lang="ru-RU" sz="1400" dirty="0" smtClean="0"/>
              <a:t>.  Перелет длился составила </a:t>
            </a:r>
            <a:r>
              <a:rPr lang="ru-RU" sz="1400" dirty="0" smtClean="0"/>
              <a:t>2-ое суток, а протяженность маршрута более 9000 километров. За данный перелет Чкалов получил наравне со званием Героя Советского Союза и личный самолет У-2.  А в 1937 году экспедиция во главе с Валерием отправилась на самолете АНТ-25 в Америку из Москвы, пробыв в </a:t>
            </a:r>
            <a:r>
              <a:rPr lang="ru-RU" sz="1400" dirty="0" smtClean="0"/>
              <a:t>воздухе более </a:t>
            </a:r>
            <a:r>
              <a:rPr lang="ru-RU" sz="1400" dirty="0" smtClean="0"/>
              <a:t>60 часов. Участники данного перелета были впоследствии награждены орденами Красного Знамени и получили всемирную известность. В 1938 году Валерий Чкалов погиб при испытании нового самолета И-180. Двигатель машины остановился при выходе на посадку, и самолет зацепился за провода. Чкалов посмертно удостоен Золотой Звезды Героя Советского Союза.</a:t>
            </a:r>
          </a:p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cx1="http://schemas.microsoft.com/office/drawing/2015/9/8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703018"/>
            <a:ext cx="1838325" cy="2038350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pic>
        <p:nvPicPr>
          <p:cNvPr id="6" name="Рисунок 5"/>
          <p:cNvPicPr/>
          <p:nvPr/>
        </p:nvPicPr>
        <p:blipFill>
          <a:blip r:embed="rId4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cx1="http://schemas.microsoft.com/office/drawing/2015/9/8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2483768" y="4941168"/>
            <a:ext cx="3114675" cy="1781175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4788024" y="260648"/>
            <a:ext cx="370716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Николай Блохин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7651" name="Picture 3" descr="D:\дс\ПРоект  патриот\знаменитости фото\atr5354e0a2b5145_1024.jpg"/>
          <p:cNvPicPr>
            <a:picLocks noChangeAspect="1" noChangeArrowheads="1"/>
          </p:cNvPicPr>
          <p:nvPr/>
        </p:nvPicPr>
        <p:blipFill>
          <a:blip r:embed="rId2" cstate="print"/>
          <a:srcRect l="14364" t="12201" r="15636" b="8421"/>
          <a:stretch>
            <a:fillRect/>
          </a:stretch>
        </p:blipFill>
        <p:spPr bwMode="auto">
          <a:xfrm>
            <a:off x="323528" y="548680"/>
            <a:ext cx="3583255" cy="4104456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5" name="TextBox 4"/>
          <p:cNvSpPr txBox="1"/>
          <p:nvPr/>
        </p:nvSpPr>
        <p:spPr>
          <a:xfrm>
            <a:off x="4139952" y="836712"/>
            <a:ext cx="475252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err="1" smtClean="0"/>
              <a:t>Никола́й</a:t>
            </a:r>
            <a:r>
              <a:rPr lang="ru-RU" sz="1400" dirty="0" smtClean="0"/>
              <a:t> </a:t>
            </a:r>
            <a:r>
              <a:rPr lang="ru-RU" sz="1400" dirty="0" err="1" smtClean="0"/>
              <a:t>Никола́евич</a:t>
            </a:r>
            <a:r>
              <a:rPr lang="ru-RU" sz="1400" dirty="0" smtClean="0"/>
              <a:t> </a:t>
            </a:r>
            <a:r>
              <a:rPr lang="ru-RU" sz="1400" dirty="0" err="1" smtClean="0"/>
              <a:t>Блохи́н</a:t>
            </a:r>
            <a:r>
              <a:rPr lang="ru-RU" sz="1400" dirty="0" smtClean="0"/>
              <a:t> российский хирург-онколог, </a:t>
            </a:r>
            <a:r>
              <a:rPr lang="ru-RU" sz="1400" dirty="0" smtClean="0"/>
              <a:t>академик. Родился </a:t>
            </a:r>
            <a:r>
              <a:rPr lang="ru-RU" sz="1400" dirty="0" smtClean="0"/>
              <a:t>21 апреля (4 мая) 1912 года в городе </a:t>
            </a:r>
            <a:r>
              <a:rPr lang="ru-RU" sz="1400" dirty="0" err="1" smtClean="0"/>
              <a:t>Лукоянов</a:t>
            </a:r>
            <a:r>
              <a:rPr lang="ru-RU" sz="1400" dirty="0" smtClean="0"/>
              <a:t> в семье земского врача. С 1916 года жил в Нижнем Новгороде. С детских лет определился с выбором профессии — хотел стать хирургом</a:t>
            </a:r>
            <a:r>
              <a:rPr lang="ru-RU" sz="1400" dirty="0" smtClean="0"/>
              <a:t>.</a:t>
            </a:r>
            <a:r>
              <a:rPr lang="ru-RU" sz="1400" dirty="0" smtClean="0"/>
              <a:t> Н. Н. Блохин был организатором Горьковского института восстановительной хирургии, ректором Горьковского медицинского института. Он предложил ряд методов пластических операций и хирургического лечения рака желудка и прямой кишки</a:t>
            </a:r>
            <a:r>
              <a:rPr lang="ru-RU" sz="1400" dirty="0" smtClean="0"/>
              <a:t>.</a:t>
            </a:r>
            <a:r>
              <a:rPr lang="ru-RU" sz="1400" dirty="0" smtClean="0"/>
              <a:t> Талантливый организатор создал крупный онкологический центр. Ведущим направлением исследований института стала противоопухолевая химиотерапия. Под руководством Н.Н. Блохина были разработаны новые варианты операций при раке желудка, методы комбинированной терапии рака.</a:t>
            </a:r>
          </a:p>
          <a:p>
            <a:r>
              <a:rPr lang="ru-RU" sz="1400" dirty="0" smtClean="0"/>
              <a:t> </a:t>
            </a:r>
            <a:r>
              <a:rPr lang="ru-RU" sz="1400" dirty="0" smtClean="0"/>
              <a:t>Имя </a:t>
            </a:r>
            <a:r>
              <a:rPr lang="ru-RU" sz="1400" dirty="0" smtClean="0"/>
              <a:t>академика Н.Н. Блохина присвоено Российскому онкологическому научному центру РАМН.</a:t>
            </a:r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dirty="0"/>
          </a:p>
        </p:txBody>
      </p:sp>
      <p:pic>
        <p:nvPicPr>
          <p:cNvPr id="27652" name="Picture 4" descr="D:\дс\ПРоект  патриот\знаменитости фото\17.V-operatsionnoy-inst.eksp.i-klin.onkologii-AMN_-1961.jpg"/>
          <p:cNvPicPr>
            <a:picLocks noChangeAspect="1" noChangeArrowheads="1"/>
          </p:cNvPicPr>
          <p:nvPr/>
        </p:nvPicPr>
        <p:blipFill>
          <a:blip r:embed="rId3" cstate="print"/>
          <a:srcRect t="6940" b="6311"/>
          <a:stretch>
            <a:fillRect/>
          </a:stretch>
        </p:blipFill>
        <p:spPr bwMode="auto">
          <a:xfrm>
            <a:off x="6156176" y="4365104"/>
            <a:ext cx="2664296" cy="23358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4355976" y="118373"/>
            <a:ext cx="43688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Ростислав Алексеев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5602" name="Picture 2" descr="D:\дс\ПРоект  патриот\знаменитости фото\534973.jpg"/>
          <p:cNvPicPr>
            <a:picLocks noChangeAspect="1" noChangeArrowheads="1"/>
          </p:cNvPicPr>
          <p:nvPr/>
        </p:nvPicPr>
        <p:blipFill>
          <a:blip r:embed="rId2" cstate="print"/>
          <a:srcRect l="12790" r="12026"/>
          <a:stretch>
            <a:fillRect/>
          </a:stretch>
        </p:blipFill>
        <p:spPr bwMode="auto">
          <a:xfrm>
            <a:off x="323528" y="404664"/>
            <a:ext cx="3240360" cy="3621782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8" name="TextBox 7"/>
          <p:cNvSpPr txBox="1"/>
          <p:nvPr/>
        </p:nvSpPr>
        <p:spPr>
          <a:xfrm>
            <a:off x="3671392" y="764704"/>
            <a:ext cx="5472608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Ростислав Евгеньевич Алексеев - гений советского кораблестроения. Во всем мире он знаменит </a:t>
            </a:r>
            <a:r>
              <a:rPr lang="ru-RU" sz="1400" dirty="0" smtClean="0"/>
              <a:t> тем</a:t>
            </a:r>
            <a:r>
              <a:rPr lang="ru-RU" sz="1400" dirty="0" smtClean="0"/>
              <a:t>, что объединил в одной конструкции корабль и самолет, разработав новый для того времени тип судов на подводных крыльях</a:t>
            </a:r>
            <a:r>
              <a:rPr lang="ru-RU" sz="1400" dirty="0" smtClean="0"/>
              <a:t>. </a:t>
            </a:r>
            <a:r>
              <a:rPr lang="ru-RU" sz="1400" dirty="0" smtClean="0"/>
              <a:t>. Алексеев получил правительственное</a:t>
            </a:r>
          </a:p>
          <a:p>
            <a:r>
              <a:rPr lang="ru-RU" sz="1400" dirty="0" smtClean="0"/>
              <a:t>задание – создать скоростной боевой катер для советского флота.</a:t>
            </a:r>
          </a:p>
          <a:p>
            <a:r>
              <a:rPr lang="ru-RU" sz="1400" dirty="0" smtClean="0"/>
              <a:t>В </a:t>
            </a:r>
            <a:r>
              <a:rPr lang="ru-RU" sz="1400" dirty="0" smtClean="0"/>
              <a:t>1942 году молодой специалист получил распределение на завод «</a:t>
            </a:r>
            <a:r>
              <a:rPr lang="ru-RU" sz="1400" dirty="0" smtClean="0"/>
              <a:t>Красное Сормово</a:t>
            </a:r>
            <a:r>
              <a:rPr lang="ru-RU" sz="1400" dirty="0" smtClean="0"/>
              <a:t>» в Горьком. В 1945 </a:t>
            </a:r>
            <a:r>
              <a:rPr lang="ru-RU" sz="1400" dirty="0" smtClean="0"/>
              <a:t>году в  стенах этого </a:t>
            </a:r>
            <a:r>
              <a:rPr lang="ru-RU" sz="1400" dirty="0" smtClean="0"/>
              <a:t>завода появилось первое в мире судно на подводных крыльях. </a:t>
            </a:r>
            <a:r>
              <a:rPr lang="ru-RU" sz="1400" dirty="0" smtClean="0"/>
              <a:t>В </a:t>
            </a:r>
            <a:r>
              <a:rPr lang="ru-RU" sz="1400" dirty="0" smtClean="0"/>
              <a:t>1951 году </a:t>
            </a:r>
            <a:r>
              <a:rPr lang="ru-RU" sz="1400" dirty="0" smtClean="0"/>
              <a:t>за  достигнутые </a:t>
            </a:r>
            <a:r>
              <a:rPr lang="ru-RU" sz="1400" dirty="0" smtClean="0"/>
              <a:t>успехи в кораблестроении </a:t>
            </a:r>
            <a:r>
              <a:rPr lang="ru-RU" sz="1400" dirty="0" smtClean="0"/>
              <a:t>была присуждена Сталинская </a:t>
            </a:r>
            <a:r>
              <a:rPr lang="ru-RU" sz="1400" dirty="0" smtClean="0"/>
              <a:t>премия</a:t>
            </a:r>
            <a:r>
              <a:rPr lang="ru-RU" sz="1400" dirty="0" smtClean="0"/>
              <a:t>.</a:t>
            </a:r>
            <a:r>
              <a:rPr lang="ru-RU" sz="1400" dirty="0" smtClean="0"/>
              <a:t> В 1960 году Ростислав Евгеньевич получил правительственное задание </a:t>
            </a:r>
            <a:r>
              <a:rPr lang="ru-RU" sz="1400" dirty="0" smtClean="0"/>
              <a:t>–создать </a:t>
            </a:r>
            <a:r>
              <a:rPr lang="ru-RU" sz="1400" dirty="0" err="1" smtClean="0"/>
              <a:t>экраноплан</a:t>
            </a:r>
            <a:r>
              <a:rPr lang="ru-RU" sz="1400" dirty="0" smtClean="0"/>
              <a:t>. Работы проводились в строгой секретности </a:t>
            </a:r>
            <a:r>
              <a:rPr lang="ru-RU" sz="1400" dirty="0" smtClean="0"/>
              <a:t>на испытательной </a:t>
            </a:r>
            <a:r>
              <a:rPr lang="ru-RU" sz="1400" dirty="0" smtClean="0"/>
              <a:t>станции в городе Чкаловске </a:t>
            </a:r>
            <a:r>
              <a:rPr lang="ru-RU" sz="1400" dirty="0" smtClean="0"/>
              <a:t>. В </a:t>
            </a:r>
            <a:r>
              <a:rPr lang="ru-RU" sz="1400" dirty="0" smtClean="0"/>
              <a:t>1962 году Ростиславу Алексееву была присуждена Ленинская премия </a:t>
            </a:r>
            <a:r>
              <a:rPr lang="ru-RU" sz="1400" dirty="0" smtClean="0"/>
              <a:t>за создание </a:t>
            </a:r>
            <a:r>
              <a:rPr lang="ru-RU" sz="1400" dirty="0" smtClean="0"/>
              <a:t>судов на подводных </a:t>
            </a:r>
            <a:r>
              <a:rPr lang="ru-RU" sz="1400" dirty="0" smtClean="0"/>
              <a:t>крыльях. С </a:t>
            </a:r>
            <a:r>
              <a:rPr lang="ru-RU" sz="1400" dirty="0" smtClean="0"/>
              <a:t>1975 по 1980 годы Р.Е.Алексеев </a:t>
            </a:r>
            <a:endParaRPr lang="ru-RU" sz="1400" dirty="0" smtClean="0"/>
          </a:p>
          <a:p>
            <a:r>
              <a:rPr lang="ru-RU" sz="1400" dirty="0" smtClean="0"/>
              <a:t>разработал </a:t>
            </a:r>
            <a:r>
              <a:rPr lang="ru-RU" sz="1400" dirty="0" smtClean="0"/>
              <a:t>несколько моделей </a:t>
            </a:r>
            <a:endParaRPr lang="ru-RU" sz="1400" dirty="0" smtClean="0"/>
          </a:p>
          <a:p>
            <a:r>
              <a:rPr lang="ru-RU" sz="1400" dirty="0" smtClean="0"/>
              <a:t>пассажирских </a:t>
            </a:r>
            <a:r>
              <a:rPr lang="ru-RU" sz="1400" dirty="0" err="1" smtClean="0"/>
              <a:t>экранопланов</a:t>
            </a:r>
            <a:r>
              <a:rPr lang="ru-RU" sz="1400" dirty="0" smtClean="0"/>
              <a:t>: </a:t>
            </a:r>
            <a:endParaRPr lang="ru-RU" sz="1400" dirty="0" smtClean="0"/>
          </a:p>
          <a:p>
            <a:r>
              <a:rPr lang="ru-RU" sz="1400" dirty="0" smtClean="0"/>
              <a:t>«</a:t>
            </a:r>
            <a:r>
              <a:rPr lang="ru-RU" sz="1400" dirty="0" smtClean="0"/>
              <a:t>Волга-2», «Ракета-2», «Вихрь-2»</a:t>
            </a:r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dirty="0"/>
          </a:p>
        </p:txBody>
      </p:sp>
      <p:pic>
        <p:nvPicPr>
          <p:cNvPr id="25607" name="Picture 7" descr="https://alekseevmuseum.ru/images/pre_about_Alekseev.png"/>
          <p:cNvPicPr>
            <a:picLocks noChangeAspect="1" noChangeArrowheads="1"/>
          </p:cNvPicPr>
          <p:nvPr/>
        </p:nvPicPr>
        <p:blipFill>
          <a:blip r:embed="rId3" cstate="print"/>
          <a:srcRect t="12622"/>
          <a:stretch>
            <a:fillRect/>
          </a:stretch>
        </p:blipFill>
        <p:spPr bwMode="auto">
          <a:xfrm>
            <a:off x="611560" y="5517232"/>
            <a:ext cx="2664296" cy="1268760"/>
          </a:xfrm>
          <a:prstGeom prst="rect">
            <a:avLst/>
          </a:prstGeom>
          <a:noFill/>
        </p:spPr>
      </p:pic>
      <p:pic>
        <p:nvPicPr>
          <p:cNvPr id="25608" name="Picture 8" descr="D:\дс\ПРоект  патриот\знаменитости фото\5298916391522520916_y_2.jpg"/>
          <p:cNvPicPr>
            <a:picLocks noChangeAspect="1" noChangeArrowheads="1"/>
          </p:cNvPicPr>
          <p:nvPr/>
        </p:nvPicPr>
        <p:blipFill>
          <a:blip r:embed="rId4" cstate="print"/>
          <a:srcRect t="14765" b="17314"/>
          <a:stretch>
            <a:fillRect/>
          </a:stretch>
        </p:blipFill>
        <p:spPr bwMode="auto">
          <a:xfrm>
            <a:off x="251520" y="4077072"/>
            <a:ext cx="2862470" cy="1296144"/>
          </a:xfrm>
          <a:prstGeom prst="rect">
            <a:avLst/>
          </a:prstGeom>
          <a:noFill/>
        </p:spPr>
      </p:pic>
      <p:pic>
        <p:nvPicPr>
          <p:cNvPr id="25609" name="Picture 9" descr="D:\дс\ПРоект  патриот\знаменитости фото\memoria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64288" y="3861048"/>
            <a:ext cx="1944216" cy="2916324"/>
          </a:xfrm>
          <a:prstGeom prst="rect">
            <a:avLst/>
          </a:prstGeom>
          <a:noFill/>
        </p:spPr>
      </p:pic>
      <p:pic>
        <p:nvPicPr>
          <p:cNvPr id="25610" name="Picture 10" descr="D:\дс\ПРоект  патриот\знаменитости фото\scale_1200.png"/>
          <p:cNvPicPr>
            <a:picLocks noChangeAspect="1" noChangeArrowheads="1"/>
          </p:cNvPicPr>
          <p:nvPr/>
        </p:nvPicPr>
        <p:blipFill>
          <a:blip r:embed="rId6" cstate="print"/>
          <a:srcRect t="18500" b="33620"/>
          <a:stretch>
            <a:fillRect/>
          </a:stretch>
        </p:blipFill>
        <p:spPr bwMode="auto">
          <a:xfrm>
            <a:off x="3491880" y="4941168"/>
            <a:ext cx="3168352" cy="15169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4355976" y="404664"/>
            <a:ext cx="446263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Евгений Евстигнеев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cx1="http://schemas.microsoft.com/office/drawing/2015/9/8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l="4670" r="4670" b="4552"/>
          <a:stretch>
            <a:fillRect/>
          </a:stretch>
        </p:blipFill>
        <p:spPr>
          <a:xfrm>
            <a:off x="251520" y="620688"/>
            <a:ext cx="3024336" cy="3744416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4" name="TextBox 3"/>
          <p:cNvSpPr txBox="1"/>
          <p:nvPr/>
        </p:nvSpPr>
        <p:spPr>
          <a:xfrm>
            <a:off x="3347864" y="1052736"/>
            <a:ext cx="5616624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err="1" smtClean="0"/>
              <a:t>Евге́ний</a:t>
            </a:r>
            <a:r>
              <a:rPr lang="ru-RU" sz="1400" dirty="0" smtClean="0"/>
              <a:t> </a:t>
            </a:r>
            <a:r>
              <a:rPr lang="ru-RU" sz="1400" dirty="0" err="1" smtClean="0"/>
              <a:t>Алекса́ндрович</a:t>
            </a:r>
            <a:r>
              <a:rPr lang="ru-RU" sz="1400" dirty="0" smtClean="0"/>
              <a:t> </a:t>
            </a:r>
            <a:r>
              <a:rPr lang="ru-RU" sz="1400" dirty="0" err="1" smtClean="0"/>
              <a:t>Евстигне́ев</a:t>
            </a:r>
            <a:r>
              <a:rPr lang="ru-RU" sz="1400" dirty="0" smtClean="0"/>
              <a:t> — советский и </a:t>
            </a:r>
            <a:r>
              <a:rPr lang="ru-RU" sz="1400" dirty="0" smtClean="0"/>
              <a:t>российский актер театра</a:t>
            </a:r>
            <a:r>
              <a:rPr lang="ru-RU" sz="1400" dirty="0" smtClean="0"/>
              <a:t>  и </a:t>
            </a:r>
            <a:r>
              <a:rPr lang="ru-RU" sz="1400" dirty="0" smtClean="0"/>
              <a:t>кино, театральный педагог.  Народный артист СССР. Лауреат Государственной  премии СССР.</a:t>
            </a:r>
            <a:r>
              <a:rPr lang="ru-RU" sz="1400" dirty="0" smtClean="0"/>
              <a:t> Родился Евстигнеев в </a:t>
            </a:r>
            <a:r>
              <a:rPr lang="ru-RU" sz="1400" dirty="0" smtClean="0"/>
              <a:t>Нижнем Новгороде, </a:t>
            </a:r>
            <a:r>
              <a:rPr lang="ru-RU" sz="1400" dirty="0" smtClean="0"/>
              <a:t>в семье рабочих, и сам после окончания семилетки пошел на завод. Работал слесарем, </a:t>
            </a:r>
            <a:r>
              <a:rPr lang="ru-RU" sz="1400" dirty="0" smtClean="0"/>
              <a:t>а по</a:t>
            </a:r>
            <a:r>
              <a:rPr lang="ru-RU" sz="1400" dirty="0" smtClean="0"/>
              <a:t> </a:t>
            </a:r>
            <a:r>
              <a:rPr lang="ru-RU" sz="1400" dirty="0" smtClean="0"/>
              <a:t> вечерам </a:t>
            </a:r>
            <a:r>
              <a:rPr lang="ru-RU" sz="1400" dirty="0" smtClean="0"/>
              <a:t>играл в джазовом ансамбле на ударных… Однажды азартного ударника-самоучку увидел ректор Горьковского театрального училища и уговорил попробовать сдать экзамены на актерский факультет, который он с успехом закончил. А сейчас Нижегородское театральное училище носит имя Е.А. Евстигнеева. Также покорилась Евгению и Школа-студия МХАТ.</a:t>
            </a:r>
            <a:r>
              <a:rPr lang="ru-RU" sz="1400" dirty="0" smtClean="0"/>
              <a:t> </a:t>
            </a:r>
            <a:r>
              <a:rPr lang="ru-RU" sz="1400" dirty="0" smtClean="0"/>
              <a:t>Евстигнеев много снимался в кино. Широкая известность и признание критики пришли, конечно, после фильма «Добро пожаловать, или Посторонним вход воспрещен». В последние годы жизни Евгений Александрович доигрывал на сцене </a:t>
            </a:r>
            <a:r>
              <a:rPr lang="ru-RU" sz="1400" dirty="0" err="1" smtClean="0"/>
              <a:t>МХАТа</a:t>
            </a:r>
            <a:r>
              <a:rPr lang="ru-RU" sz="1400" dirty="0" smtClean="0"/>
              <a:t> </a:t>
            </a:r>
            <a:r>
              <a:rPr lang="ru-RU" sz="1400" dirty="0" smtClean="0"/>
              <a:t>. Этого </a:t>
            </a:r>
            <a:r>
              <a:rPr lang="ru-RU" sz="1400" dirty="0" smtClean="0"/>
              <a:t>уникального актера нет с нами уже почти четверть века, а память о нем жива, и дня не проходит без того, чтобы он не появился на экранах телевизоров. Ведь фильмы и спектакли с его участием — классика отечественного кино и театра.</a:t>
            </a:r>
          </a:p>
          <a:p>
            <a:endParaRPr lang="ru-RU" sz="1400" dirty="0"/>
          </a:p>
        </p:txBody>
      </p:sp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cx1="http://schemas.microsoft.com/office/drawing/2015/9/8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5796136" y="4725144"/>
            <a:ext cx="3133725" cy="2085975"/>
          </a:xfrm>
          <a:prstGeom prst="rect">
            <a:avLst/>
          </a:prstGeom>
        </p:spPr>
      </p:pic>
      <p:pic>
        <p:nvPicPr>
          <p:cNvPr id="24578" name="Picture 2" descr="D:\дс\ПРоект  патриот\знаменитости фото\imgpreview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4581128"/>
            <a:ext cx="3059832" cy="22328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8673" name="Рисунок 4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76672"/>
            <a:ext cx="2964221" cy="4176464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4499992" y="188640"/>
            <a:ext cx="360290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Николай Кваша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47864" y="764704"/>
            <a:ext cx="5796136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Николай Иосифович Кваша - кораблестроитель, </a:t>
            </a:r>
            <a:r>
              <a:rPr lang="ru-RU" sz="1400" dirty="0" smtClean="0"/>
              <a:t> </a:t>
            </a:r>
            <a:r>
              <a:rPr lang="ru-RU" sz="1400" dirty="0" smtClean="0"/>
              <a:t>генеральный конструктор центрального конструкторского бюро «Лазурит», конструктор нескольких проектов подводных лодок и спасательных глубоководных аппаратов. Герой Российской Федерации, лауреат Премии Правительства Российской Федерации в области науки и техники, Почётный гражданин Нижегородской области, доктор технических наук, профессор. С Нижним Новгородом Николай Кваша связал всю свою жизнь. Начинал на заводе «Красное Сормово», затем перешел в ЦКБ «Лазурит». Николай Кваша участвовал в проектировании первой в мире опытной спасательной подводной лодки. В 1962 году они – снова впервые в мире! – обеспечили  переход из одной подводной лодки в другую под водой. В 1971 году Кваша был назначен главным конструктором многоцелевой атомной подводной лодки проекта 945 типа «Барракуда», которая положила начало третьему поколению многоцелевых атомных субмарин в СССР.  В 1998 году за создание эффективных многофункциональных спасательных глубоководных аппаратов в титановом корпусе ОАО «ЦКБ «Лазурит» присуждена премия Правительства РФ в области науки и техники. </a:t>
            </a:r>
            <a:r>
              <a:rPr lang="ru-RU" sz="1400" dirty="0" smtClean="0"/>
              <a:t>В </a:t>
            </a:r>
            <a:r>
              <a:rPr lang="ru-RU" sz="1400" dirty="0" smtClean="0"/>
              <a:t>1999 году Президент РФ В. В. Путин вручил ему орден «За заслуги перед государством» III степени.</a:t>
            </a:r>
          </a:p>
          <a:p>
            <a:endParaRPr lang="ru-RU" sz="1400" dirty="0" smtClean="0"/>
          </a:p>
          <a:p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3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cx1="http://schemas.microsoft.com/office/drawing/2015/9/8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6000700" y="4933528"/>
            <a:ext cx="2963788" cy="187984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631407" y="260648"/>
            <a:ext cx="54050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Николай Лобачевский</a:t>
            </a:r>
            <a:endParaRPr lang="ru-RU" sz="36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cx1="http://schemas.microsoft.com/office/drawing/2015/9/8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179512" y="692696"/>
            <a:ext cx="3456384" cy="4248472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6" name="TextBox 5"/>
          <p:cNvSpPr txBox="1"/>
          <p:nvPr/>
        </p:nvSpPr>
        <p:spPr>
          <a:xfrm>
            <a:off x="3635896" y="836712"/>
            <a:ext cx="5508104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Николай Лобачевский – великий русский ученый, физик-математик. </a:t>
            </a:r>
          </a:p>
          <a:p>
            <a:r>
              <a:rPr lang="ru-RU" sz="1400" dirty="0" smtClean="0"/>
              <a:t>Родился </a:t>
            </a:r>
            <a:r>
              <a:rPr lang="ru-RU" sz="1400" dirty="0" smtClean="0"/>
              <a:t>Лобачевский в 1792 году в Нижнем Новгороде. Он учился в гимназии при Нижегородском университете и стал профессором математики. Один из университетов Нижнего Новгорода носит его </a:t>
            </a:r>
            <a:r>
              <a:rPr lang="ru-RU" sz="1400" dirty="0" smtClean="0"/>
              <a:t>имя. Николай </a:t>
            </a:r>
            <a:r>
              <a:rPr lang="ru-RU" sz="1400" dirty="0" smtClean="0"/>
              <a:t>Иванович придумал новую геометрию, которая называется </a:t>
            </a:r>
            <a:r>
              <a:rPr lang="ru-RU" sz="1400" dirty="0" err="1" smtClean="0"/>
              <a:t>невклидовой</a:t>
            </a:r>
            <a:r>
              <a:rPr lang="ru-RU" sz="1400" dirty="0" smtClean="0"/>
              <a:t>. Это было очень важное открытие для науки</a:t>
            </a:r>
            <a:r>
              <a:rPr lang="ru-RU" sz="1400" dirty="0" smtClean="0"/>
              <a:t>.</a:t>
            </a:r>
            <a:r>
              <a:rPr lang="ru-RU" sz="1400" dirty="0" smtClean="0"/>
              <a:t> Николай Лобачевский также занимался астрономией и геодезией, его работы в этой области оказали значительное влияние на развитие науки. Он был ректором Казанского университета и внёс значительный вклад в развитие образования в России. В честь Лобачевского назван кратер на Луне и астероид.</a:t>
            </a:r>
            <a:endParaRPr lang="ru-RU" sz="1400" dirty="0"/>
          </a:p>
        </p:txBody>
      </p:sp>
      <p:pic>
        <p:nvPicPr>
          <p:cNvPr id="7" name="Рисунок 6"/>
          <p:cNvPicPr/>
          <p:nvPr/>
        </p:nvPicPr>
        <p:blipFill>
          <a:blip r:embed="rId3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cx1="http://schemas.microsoft.com/office/drawing/2015/9/8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6228184" y="3366095"/>
            <a:ext cx="2641848" cy="330326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4499992" y="44624"/>
            <a:ext cx="393171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Дмитрий и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Денис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Черышевы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cx1="http://schemas.microsoft.com/office/drawing/2015/9/8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l="4878" t="6349" b="9524"/>
          <a:stretch>
            <a:fillRect/>
          </a:stretch>
        </p:blipFill>
        <p:spPr>
          <a:xfrm>
            <a:off x="323528" y="548680"/>
            <a:ext cx="3096344" cy="3816424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4" name="TextBox 3"/>
          <p:cNvSpPr txBox="1"/>
          <p:nvPr/>
        </p:nvSpPr>
        <p:spPr>
          <a:xfrm>
            <a:off x="3563888" y="1340768"/>
            <a:ext cx="5580112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Отец и сын </a:t>
            </a:r>
            <a:r>
              <a:rPr lang="ru-RU" sz="1400" dirty="0" err="1" smtClean="0"/>
              <a:t>Черышевы</a:t>
            </a:r>
            <a:r>
              <a:rPr lang="ru-RU" sz="1400" dirty="0" smtClean="0"/>
              <a:t> заслуженные спортсмены страны, футболисты. Дмитрий родился 11 мая 1969 года в </a:t>
            </a:r>
            <a:r>
              <a:rPr lang="ru-RU" sz="1400" dirty="0" smtClean="0"/>
              <a:t>Горьком. Его </a:t>
            </a:r>
            <a:r>
              <a:rPr lang="ru-RU" sz="1400" dirty="0" smtClean="0"/>
              <a:t>детство прошло на футбольном поле, потому что он страстно любил этот вид спорта и проводил с мячом все свободное время. </a:t>
            </a:r>
            <a:r>
              <a:rPr lang="ru-RU" sz="1400" dirty="0" smtClean="0"/>
              <a:t>Родители  </a:t>
            </a:r>
            <a:r>
              <a:rPr lang="ru-RU" sz="1400" dirty="0" smtClean="0"/>
              <a:t>определили сына в академию клуба «Торпедо». Дмитрий окончил учебное заведение с отличными результатами. С 1990 по 1992 годы футболист играл в составе команды «железнодорожников». С его помощью команда попала в Высшую лигу чемпионата </a:t>
            </a:r>
            <a:r>
              <a:rPr lang="ru-RU" sz="1400" dirty="0" smtClean="0"/>
              <a:t>России в </a:t>
            </a:r>
            <a:r>
              <a:rPr lang="ru-RU" sz="1400" dirty="0" smtClean="0"/>
              <a:t>1992 году. </a:t>
            </a:r>
            <a:r>
              <a:rPr lang="ru-RU" sz="1400" dirty="0" smtClean="0"/>
              <a:t>Став </a:t>
            </a:r>
            <a:r>
              <a:rPr lang="ru-RU" sz="1400" dirty="0" smtClean="0"/>
              <a:t>обладателем тренерской лицензии, футболист решил посвятить себя воспитанию талантливых и перспективных игроков</a:t>
            </a:r>
            <a:r>
              <a:rPr lang="ru-RU" sz="1400" dirty="0" smtClean="0"/>
              <a:t>.</a:t>
            </a:r>
            <a:r>
              <a:rPr lang="ru-RU" sz="1400" dirty="0" smtClean="0"/>
              <a:t> </a:t>
            </a:r>
            <a:endParaRPr lang="ru-RU" sz="1400" dirty="0" smtClean="0"/>
          </a:p>
          <a:p>
            <a:r>
              <a:rPr lang="ru-RU" sz="1400" dirty="0" smtClean="0"/>
              <a:t>26 </a:t>
            </a:r>
            <a:r>
              <a:rPr lang="ru-RU" sz="1400" dirty="0" smtClean="0"/>
              <a:t>декабря 1990 года в Нижнем Новгороде </a:t>
            </a:r>
            <a:r>
              <a:rPr lang="ru-RU" sz="1400" dirty="0" smtClean="0"/>
              <a:t>родился Денис </a:t>
            </a:r>
            <a:r>
              <a:rPr lang="ru-RU" sz="1400" dirty="0" err="1" smtClean="0"/>
              <a:t>Черышев</a:t>
            </a:r>
            <a:r>
              <a:rPr lang="ru-RU" sz="1400" dirty="0" smtClean="0"/>
              <a:t> —гордость отечественного футбола. Буквально с пеленок мальчику прививалась любовь к самой популярной игре с мячом. Прокладывать свой путь в большой футбол Денис начал через детско-юношескую команду «</a:t>
            </a:r>
            <a:r>
              <a:rPr lang="ru-RU" sz="1400" dirty="0" err="1" smtClean="0"/>
              <a:t>Спортинг</a:t>
            </a:r>
            <a:r>
              <a:rPr lang="ru-RU" sz="1400" dirty="0" smtClean="0"/>
              <a:t>». В 2002 году техничным </a:t>
            </a:r>
            <a:r>
              <a:rPr lang="ru-RU" sz="1400" dirty="0" err="1" smtClean="0"/>
              <a:t>вингером</a:t>
            </a:r>
            <a:r>
              <a:rPr lang="ru-RU" sz="1400" dirty="0" smtClean="0"/>
              <a:t> с хорошо поставленным ударом заинтересовались тренеры мадридского «Реала».  В 2012 году Денис он был единственным россиянином, который играл на позиции нападающего вместе с </a:t>
            </a:r>
            <a:r>
              <a:rPr lang="ru-RU" sz="1400" dirty="0" err="1" smtClean="0"/>
              <a:t>Криштиану</a:t>
            </a:r>
            <a:r>
              <a:rPr lang="ru-RU" sz="1400" dirty="0" smtClean="0"/>
              <a:t> </a:t>
            </a:r>
            <a:r>
              <a:rPr lang="ru-RU" sz="1400" dirty="0" err="1" smtClean="0"/>
              <a:t>Роналду</a:t>
            </a:r>
            <a:r>
              <a:rPr lang="ru-RU" sz="1400" dirty="0" smtClean="0"/>
              <a:t>. Также Денис играл за российскую сборную. Денис </a:t>
            </a:r>
            <a:r>
              <a:rPr lang="ru-RU" sz="1400" dirty="0" err="1" smtClean="0"/>
              <a:t>Черышев</a:t>
            </a:r>
            <a:r>
              <a:rPr lang="ru-RU" sz="1400" dirty="0" smtClean="0"/>
              <a:t> имеет почётную грамоту Президента России за высокие достижения в спорте. Сейчас он живёт в Испании и играет за футбольный клуб «Венеция».</a:t>
            </a:r>
          </a:p>
          <a:p>
            <a:endParaRPr lang="ru-RU" sz="1400" dirty="0"/>
          </a:p>
        </p:txBody>
      </p:sp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cx1="http://schemas.microsoft.com/office/drawing/2015/9/8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179512" y="4725144"/>
            <a:ext cx="3331840" cy="1964931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4427984" y="188640"/>
            <a:ext cx="407380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Наталья Водянова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cx1="http://schemas.microsoft.com/office/drawing/2015/9/8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l="49866"/>
          <a:stretch/>
        </p:blipFill>
        <p:spPr bwMode="auto">
          <a:xfrm>
            <a:off x="179512" y="836712"/>
            <a:ext cx="2905144" cy="3312368"/>
          </a:xfrm>
          <a:prstGeom prst="rect">
            <a:avLst/>
          </a:prstGeom>
          <a:ln>
            <a:noFill/>
          </a:ln>
          <a:effectLst>
            <a:softEdge rad="127000"/>
          </a:effectLst>
          <a:extLst>
            <a:ext uri="{53640926-AAD7-44D8-BBD7-CCE9431645EC}">
              <a14:shadowObscured xmlns="" xmlns:wpc="http://schemas.microsoft.com/office/word/2010/wordprocessingCanvas" xmlns:cx="http://schemas.microsoft.com/office/drawing/2014/chartex" xmlns:cx1="http://schemas.microsoft.com/office/drawing/2015/9/8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131840" y="764704"/>
            <a:ext cx="6012160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Наталья Водянова – известная </a:t>
            </a:r>
            <a:r>
              <a:rPr lang="ru-RU" sz="1400" dirty="0" err="1" smtClean="0"/>
              <a:t>супермодель</a:t>
            </a:r>
            <a:r>
              <a:rPr lang="ru-RU" sz="1400" dirty="0" smtClean="0"/>
              <a:t>, актриса, основатель благотворительного фонда «Обнаженные сердца». </a:t>
            </a:r>
            <a:r>
              <a:rPr lang="ru-RU" sz="1400" dirty="0" smtClean="0"/>
              <a:t> </a:t>
            </a:r>
            <a:r>
              <a:rPr lang="ru-RU" sz="1400" dirty="0" smtClean="0"/>
              <a:t>Наталья родилась 28 февраля 1982 года в небогатой семье, в Нижнем Новгороде</a:t>
            </a:r>
            <a:r>
              <a:rPr lang="ru-RU" sz="1400" dirty="0" smtClean="0"/>
              <a:t>.</a:t>
            </a:r>
            <a:r>
              <a:rPr lang="ru-RU" sz="1400" dirty="0" smtClean="0"/>
              <a:t> . Эта девочка сумела подняться из самого низа – рабочей окраины, нищеты, безнадежности, и добиться богатства и славы. </a:t>
            </a:r>
            <a:r>
              <a:rPr lang="ru-RU" sz="1400" dirty="0" smtClean="0"/>
              <a:t>В </a:t>
            </a:r>
            <a:r>
              <a:rPr lang="ru-RU" sz="1400" dirty="0" smtClean="0"/>
              <a:t>школе училась Наталья Водянова плохо, но все же смогла после окончания школы стать студенткой Нижегородского педагогического колледжа. Однако учиться ей там не пришлось. Друг привёл её в модельное </a:t>
            </a:r>
            <a:r>
              <a:rPr lang="ru-RU" sz="1400" dirty="0" smtClean="0"/>
              <a:t>агентство. Вскоре </a:t>
            </a:r>
            <a:r>
              <a:rPr lang="ru-RU" sz="1400" dirty="0" smtClean="0"/>
              <a:t>девушку пригласили в столицу, где проходил отбор для работы во французском агентстве </a:t>
            </a:r>
            <a:r>
              <a:rPr lang="ru-RU" sz="1400" dirty="0" err="1" smtClean="0"/>
              <a:t>Viva</a:t>
            </a:r>
            <a:r>
              <a:rPr lang="ru-RU" sz="1400" dirty="0" smtClean="0"/>
              <a:t>. Водянова достойно прошла все испытания, и вскоре уже поехала в </a:t>
            </a:r>
            <a:r>
              <a:rPr lang="ru-RU" sz="1400" dirty="0" smtClean="0"/>
              <a:t>Париж. Первое </a:t>
            </a:r>
            <a:r>
              <a:rPr lang="ru-RU" sz="1400" dirty="0" smtClean="0"/>
              <a:t>серьезное приглашение Водянова получила от немецкого издания </a:t>
            </a:r>
            <a:r>
              <a:rPr lang="ru-RU" sz="1400" dirty="0" err="1" smtClean="0"/>
              <a:t>Elle</a:t>
            </a:r>
            <a:r>
              <a:rPr lang="ru-RU" sz="1400" dirty="0" smtClean="0"/>
              <a:t>.</a:t>
            </a:r>
            <a:r>
              <a:rPr lang="ru-RU" sz="1400" dirty="0" smtClean="0"/>
              <a:t> Водянова стала популярной не только за рубежом. В России слава ее была не </a:t>
            </a:r>
            <a:r>
              <a:rPr lang="ru-RU" sz="1400" dirty="0" smtClean="0"/>
              <a:t>меньше. В </a:t>
            </a:r>
            <a:r>
              <a:rPr lang="ru-RU" sz="1400" dirty="0" smtClean="0"/>
              <a:t>2005-м Водянова и ее супруг </a:t>
            </a:r>
            <a:r>
              <a:rPr lang="ru-RU" sz="1400" dirty="0" err="1" smtClean="0"/>
              <a:t>Джастин</a:t>
            </a:r>
            <a:r>
              <a:rPr lang="ru-RU" sz="1400" dirty="0" smtClean="0"/>
              <a:t> </a:t>
            </a:r>
            <a:r>
              <a:rPr lang="ru-RU" sz="1400" dirty="0" err="1" smtClean="0"/>
              <a:t>Портман</a:t>
            </a:r>
            <a:r>
              <a:rPr lang="ru-RU" sz="1400" dirty="0" smtClean="0"/>
              <a:t> стали основателями благотворительного некоммерческого фонда под названием «Обнаженные сердца». Она прикладывает массу усилий, чтобы дети-инвалиды росли и воспитывались в нормальных условиях, чтобы у бездомных и талантливых малышей было будущее. Именно эту задачу ставит перед собой Водянова.</a:t>
            </a:r>
          </a:p>
          <a:p>
            <a:endParaRPr lang="ru-RU" sz="1400" dirty="0"/>
          </a:p>
        </p:txBody>
      </p:sp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cx1="http://schemas.microsoft.com/office/drawing/2015/9/8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3387055" y="4725144"/>
            <a:ext cx="3705225" cy="199072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4572000" y="260648"/>
            <a:ext cx="400443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Даниил Трифонов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cx1="http://schemas.microsoft.com/office/drawing/2015/9/8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l="16287" r="32197" b="18778"/>
          <a:stretch/>
        </p:blipFill>
        <p:spPr bwMode="auto">
          <a:xfrm>
            <a:off x="107504" y="404664"/>
            <a:ext cx="3456384" cy="4084817"/>
          </a:xfrm>
          <a:prstGeom prst="rect">
            <a:avLst/>
          </a:prstGeom>
          <a:ln>
            <a:noFill/>
          </a:ln>
          <a:effectLst>
            <a:softEdge rad="127000"/>
          </a:effectLst>
          <a:extLst>
            <a:ext uri="{53640926-AAD7-44D8-BBD7-CCE9431645EC}">
              <a14:shadowObscured xmlns="" xmlns:wpc="http://schemas.microsoft.com/office/word/2010/wordprocessingCanvas" xmlns:cx="http://schemas.microsoft.com/office/drawing/2014/chartex" xmlns:cx1="http://schemas.microsoft.com/office/drawing/2015/9/8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635896" y="764704"/>
            <a:ext cx="5508104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Даниил Олегович Трифонов — российский пианист и композитор, лауреат российских и международных музыкальных конкурсов. Представитель России на Конкурсе молодых музыкантов «Евровидение-2010», где занял 3 место.  Даниил завоевал признание не только на родине, а и на международном уровне. Его хвалят за виртуозное исполнение </a:t>
            </a:r>
            <a:r>
              <a:rPr lang="ru-RU" sz="1400" dirty="0" smtClean="0"/>
              <a:t>. Родился Даниила Олегович Трифонов  5 </a:t>
            </a:r>
            <a:r>
              <a:rPr lang="ru-RU" sz="1400" dirty="0" smtClean="0"/>
              <a:t>марта 1991 года в Нижнем Новгороде. Жизнь по меньшей мере трех поколений его предков плотно связана с музыкой. </a:t>
            </a:r>
            <a:r>
              <a:rPr lang="ru-RU" sz="1400" dirty="0" smtClean="0"/>
              <a:t>Мама </a:t>
            </a:r>
            <a:r>
              <a:rPr lang="ru-RU" sz="1400" dirty="0" smtClean="0"/>
              <a:t>— преподаватель теории музыки, папа — композитор. Вопреки уверенности родителей, что музыкантов в семье достаточно, сын в полной мере унаследовал талант. В 8 лет мальчик стал победителем открытого конкурса молодых пианистов имени Анны Артоболевской. Год спустя он поступил в музыкальную школу имени </a:t>
            </a:r>
            <a:r>
              <a:rPr lang="ru-RU" sz="1400" dirty="0" err="1" smtClean="0"/>
              <a:t>Гнесиных</a:t>
            </a:r>
            <a:r>
              <a:rPr lang="ru-RU" sz="1400" dirty="0" smtClean="0"/>
              <a:t>. После выпуска из академии пианист переехал в США для продолжения профессионального обучения</a:t>
            </a:r>
            <a:r>
              <a:rPr lang="ru-RU" sz="1400" dirty="0" smtClean="0"/>
              <a:t>.</a:t>
            </a:r>
            <a:r>
              <a:rPr lang="ru-RU" sz="1400" dirty="0" smtClean="0"/>
              <a:t> Самыми яркими событиями стали победы в трех состязаниях мирового уровня:</a:t>
            </a:r>
          </a:p>
          <a:p>
            <a:pPr lvl="0"/>
            <a:r>
              <a:rPr lang="ru-RU" sz="1400" dirty="0" smtClean="0"/>
              <a:t>конкурс им. Шопена в Варшаве (III премия);</a:t>
            </a:r>
          </a:p>
          <a:p>
            <a:pPr lvl="0"/>
            <a:r>
              <a:rPr lang="ru-RU" sz="1400" dirty="0" smtClean="0"/>
              <a:t>конкурс им. Рубинштейна в Тель-Авиве (I премия);</a:t>
            </a:r>
          </a:p>
          <a:p>
            <a:pPr lvl="0"/>
            <a:r>
              <a:rPr lang="ru-RU" sz="1400" dirty="0" smtClean="0"/>
              <a:t>конкурс им. Чайковского в Москве (I премия и Гран-при).</a:t>
            </a:r>
          </a:p>
          <a:p>
            <a:endParaRPr lang="ru-RU" sz="1400" dirty="0" smtClean="0"/>
          </a:p>
          <a:p>
            <a:endParaRPr lang="ru-RU" sz="1400" dirty="0"/>
          </a:p>
        </p:txBody>
      </p:sp>
      <p:pic>
        <p:nvPicPr>
          <p:cNvPr id="5" name="Рисунок 4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cx1="http://schemas.microsoft.com/office/drawing/2015/9/8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b="14828"/>
          <a:stretch/>
        </p:blipFill>
        <p:spPr bwMode="auto">
          <a:xfrm>
            <a:off x="5148064" y="4869160"/>
            <a:ext cx="3816424" cy="194490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wpc="http://schemas.microsoft.com/office/word/2010/wordprocessingCanvas" xmlns:cx="http://schemas.microsoft.com/office/drawing/2014/chartex" xmlns:cx1="http://schemas.microsoft.com/office/drawing/2015/9/8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митрий Пожарский.jpg"/>
          <p:cNvPicPr>
            <a:picLocks noChangeAspect="1"/>
          </p:cNvPicPr>
          <p:nvPr/>
        </p:nvPicPr>
        <p:blipFill>
          <a:blip r:embed="rId2" cstate="print"/>
          <a:srcRect l="5040" r="9281"/>
          <a:stretch>
            <a:fillRect/>
          </a:stretch>
        </p:blipFill>
        <p:spPr>
          <a:xfrm>
            <a:off x="251520" y="1272277"/>
            <a:ext cx="3384376" cy="4388971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3" name="TextBox 2"/>
          <p:cNvSpPr txBox="1"/>
          <p:nvPr/>
        </p:nvSpPr>
        <p:spPr>
          <a:xfrm>
            <a:off x="3508390" y="273422"/>
            <a:ext cx="536839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Дмитрий Пожарский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779912" y="1196752"/>
            <a:ext cx="5112568" cy="2477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Русский герой народного ополчения, князь, боярин, политический деятель, освободитель Москвы от польских оккупантов. Он был справедлив и великодушен, щедр и честен. В трудные, смутные для Родины времена он встал на защиту Отечества. Его твёрдости духа, решимости и непримиримости к изменникам Родины, можно только позавидовать.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Пожарский прославился в русской истории как создатель народного ополчения. Подвиг Пожарского заключается в том, что в самый тяжёлый момент в </a:t>
            </a:r>
            <a:r>
              <a:rPr lang="ru-RU" sz="1400" dirty="0" smtClean="0"/>
              <a:t>истории </a:t>
            </a:r>
            <a:r>
              <a:rPr lang="ru-RU" sz="1400" dirty="0"/>
              <a:t>Родины нашёлся человек, который не оставил её на растерзание врагам, как внешним, так и внутренним.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1400" dirty="0"/>
          </a:p>
        </p:txBody>
      </p:sp>
      <p:pic>
        <p:nvPicPr>
          <p:cNvPr id="9" name="Рисунок 8" descr="10111-6ba44f1d.jpeg"/>
          <p:cNvPicPr>
            <a:picLocks noChangeAspect="1"/>
          </p:cNvPicPr>
          <p:nvPr/>
        </p:nvPicPr>
        <p:blipFill>
          <a:blip r:embed="rId3" cstate="print"/>
          <a:srcRect r="50000"/>
          <a:stretch>
            <a:fillRect/>
          </a:stretch>
        </p:blipFill>
        <p:spPr>
          <a:xfrm>
            <a:off x="3635896" y="3789040"/>
            <a:ext cx="2232248" cy="292424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0" name="Рисунок 9" descr="10111-6ba44f1d.jpeg"/>
          <p:cNvPicPr>
            <a:picLocks noChangeAspect="1"/>
          </p:cNvPicPr>
          <p:nvPr/>
        </p:nvPicPr>
        <p:blipFill>
          <a:blip r:embed="rId4" cstate="print"/>
          <a:srcRect l="51575"/>
          <a:stretch>
            <a:fillRect/>
          </a:stretch>
        </p:blipFill>
        <p:spPr>
          <a:xfrm>
            <a:off x="6372200" y="3717032"/>
            <a:ext cx="2182694" cy="2952328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4644008" y="-99392"/>
            <a:ext cx="331853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Арина и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Дина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Аверины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3794" name="Picture 2" descr="D:\дс\ПРоект  патриот\знаменитости фото\scale_1200 (3).jpg"/>
          <p:cNvPicPr>
            <a:picLocks noChangeAspect="1" noChangeArrowheads="1"/>
          </p:cNvPicPr>
          <p:nvPr/>
        </p:nvPicPr>
        <p:blipFill>
          <a:blip r:embed="rId2" cstate="print"/>
          <a:srcRect l="2958" r="2395"/>
          <a:stretch>
            <a:fillRect/>
          </a:stretch>
        </p:blipFill>
        <p:spPr bwMode="auto">
          <a:xfrm>
            <a:off x="39185" y="188640"/>
            <a:ext cx="3884743" cy="4104456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5" name="TextBox 4"/>
          <p:cNvSpPr txBox="1"/>
          <p:nvPr/>
        </p:nvSpPr>
        <p:spPr>
          <a:xfrm>
            <a:off x="3995936" y="1124744"/>
            <a:ext cx="5148064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Дина Алексеевна </a:t>
            </a:r>
            <a:r>
              <a:rPr lang="ru-RU" sz="1400" dirty="0" err="1" smtClean="0"/>
              <a:t>Аверина</a:t>
            </a:r>
            <a:r>
              <a:rPr lang="ru-RU" sz="1400" dirty="0" smtClean="0"/>
              <a:t> и Арина Алексеевна </a:t>
            </a:r>
            <a:r>
              <a:rPr lang="ru-RU" sz="1400" dirty="0" err="1" smtClean="0"/>
              <a:t>Аверина</a:t>
            </a:r>
            <a:r>
              <a:rPr lang="ru-RU" sz="1400" dirty="0" smtClean="0"/>
              <a:t>, российские художественные гимнастки, родились 13 августа 1998 года в городе Заволжье Нижегородской области</a:t>
            </a:r>
            <a:r>
              <a:rPr lang="ru-RU" sz="1400" dirty="0" smtClean="0"/>
              <a:t>.</a:t>
            </a:r>
            <a:r>
              <a:rPr lang="ru-RU" sz="1400" dirty="0" smtClean="0"/>
              <a:t> Близняшки заинтересовались спортом, глядя на свою старшую сестру. С 4-х лет девочки начали заниматься художественной гимнастикой.  Уже в детском возрасте они проявили «взрослое рвение» к </a:t>
            </a:r>
            <a:r>
              <a:rPr lang="ru-RU" sz="1400" dirty="0" smtClean="0"/>
              <a:t>спорту.</a:t>
            </a:r>
            <a:r>
              <a:rPr lang="ru-RU" sz="1400" dirty="0" smtClean="0"/>
              <a:t> Абсолютно случайно сестры встретились со своим будущим тренером, Верой Шаталиной, которая в свое время готовила Алину </a:t>
            </a:r>
            <a:r>
              <a:rPr lang="ru-RU" sz="1400" dirty="0" err="1" smtClean="0"/>
              <a:t>Кабаеву</a:t>
            </a:r>
            <a:r>
              <a:rPr lang="ru-RU" sz="1400" dirty="0" smtClean="0"/>
              <a:t> к соревнованиям</a:t>
            </a:r>
            <a:r>
              <a:rPr lang="ru-RU" sz="1400" dirty="0" smtClean="0"/>
              <a:t>.</a:t>
            </a:r>
            <a:r>
              <a:rPr lang="ru-RU" sz="1400" dirty="0" smtClean="0"/>
              <a:t> С 2014 года сестры шаг за шагом выигрывают медали в крупных соревнованиях: стартовали с чемпионата Москвы, постоянно повышая планку. Дина и Арина — постоянные победители Гран-при, Кубков мира, чемпионатов России, Европы и мира. В 2017 году девушки считались фаворитами национальной сборной и главными претендентами на следующую Олимпиаду. В том же году Дина получила статус абсолютной чемпионки России</a:t>
            </a:r>
            <a:r>
              <a:rPr lang="ru-RU" sz="1400" dirty="0" smtClean="0"/>
              <a:t>.</a:t>
            </a:r>
            <a:r>
              <a:rPr lang="ru-RU" sz="1400" dirty="0" smtClean="0"/>
              <a:t> В свои юные годы спортсменки являются Заслуженными мастерами спорта, а количество их титулов и медалей зашкаливает</a:t>
            </a:r>
            <a:r>
              <a:rPr lang="ru-RU" sz="1400" dirty="0" smtClean="0"/>
              <a:t>.</a:t>
            </a:r>
            <a:r>
              <a:rPr lang="ru-RU" sz="1400" dirty="0" smtClean="0"/>
              <a:t> Дина выступает более успешно: 18 раз она становилась чемпионкой мира, </a:t>
            </a:r>
            <a:endParaRPr lang="ru-RU" sz="1400" dirty="0" smtClean="0"/>
          </a:p>
          <a:p>
            <a:r>
              <a:rPr lang="ru-RU" sz="1400" dirty="0" smtClean="0"/>
              <a:t>а </a:t>
            </a:r>
            <a:r>
              <a:rPr lang="ru-RU" sz="1400" dirty="0" smtClean="0"/>
              <a:t>Арина — 5 раз. </a:t>
            </a:r>
            <a:endParaRPr lang="ru-RU" sz="1400" dirty="0"/>
          </a:p>
        </p:txBody>
      </p:sp>
      <p:pic>
        <p:nvPicPr>
          <p:cNvPr id="33796" name="Picture 4" descr="D:\дс\ПРоект  патриот\знаменитости фото\scale_1200 (4).jpg"/>
          <p:cNvPicPr>
            <a:picLocks noChangeAspect="1" noChangeArrowheads="1"/>
          </p:cNvPicPr>
          <p:nvPr/>
        </p:nvPicPr>
        <p:blipFill>
          <a:blip r:embed="rId3" cstate="print"/>
          <a:srcRect t="2810" r="15350"/>
          <a:stretch>
            <a:fillRect/>
          </a:stretch>
        </p:blipFill>
        <p:spPr bwMode="auto">
          <a:xfrm>
            <a:off x="6644014" y="5229200"/>
            <a:ext cx="2125288" cy="1628800"/>
          </a:xfrm>
          <a:prstGeom prst="rect">
            <a:avLst/>
          </a:prstGeom>
          <a:noFill/>
        </p:spPr>
      </p:pic>
      <p:pic>
        <p:nvPicPr>
          <p:cNvPr id="33797" name="Picture 5" descr="D:\дс\ПРоект  патриот\знаменитости фото\detail_5d7fca4e161332c67e2f6cdbbfacfb49.jpg"/>
          <p:cNvPicPr>
            <a:picLocks noChangeAspect="1" noChangeArrowheads="1"/>
          </p:cNvPicPr>
          <p:nvPr/>
        </p:nvPicPr>
        <p:blipFill>
          <a:blip r:embed="rId4" cstate="print"/>
          <a:srcRect l="23540"/>
          <a:stretch>
            <a:fillRect/>
          </a:stretch>
        </p:blipFill>
        <p:spPr bwMode="auto">
          <a:xfrm>
            <a:off x="1115616" y="4365104"/>
            <a:ext cx="2664296" cy="23230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2000" y="18864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/>
              <a:t> 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Кузьма 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Минин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1621.970.jpg"/>
          <p:cNvPicPr>
            <a:picLocks noChangeAspect="1"/>
          </p:cNvPicPr>
          <p:nvPr/>
        </p:nvPicPr>
        <p:blipFill>
          <a:blip r:embed="rId2" cstate="print"/>
          <a:srcRect l="25588" t="21650" r="29525" b="5901"/>
          <a:stretch>
            <a:fillRect/>
          </a:stretch>
        </p:blipFill>
        <p:spPr>
          <a:xfrm>
            <a:off x="395536" y="1124744"/>
            <a:ext cx="3779912" cy="4575683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4" name="TextBox 3"/>
          <p:cNvSpPr txBox="1"/>
          <p:nvPr/>
        </p:nvSpPr>
        <p:spPr>
          <a:xfrm>
            <a:off x="4067944" y="764704"/>
            <a:ext cx="4788024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Точная дата и место рождения Кузьмы Минина неизвестны. Предположительно он родился во второй половине 16 века, в городе </a:t>
            </a:r>
            <a:r>
              <a:rPr lang="ru-RU" sz="1400" dirty="0" smtClean="0"/>
              <a:t>Балахне  </a:t>
            </a:r>
            <a:r>
              <a:rPr lang="ru-RU" sz="1400" dirty="0"/>
              <a:t>в состоятельной семье. Минин прославился как организатор Земского ополчения. Русский национальный герой, борец против польско-литовских захватчиков.</a:t>
            </a:r>
          </a:p>
          <a:p>
            <a:r>
              <a:rPr lang="ru-RU" sz="1400" dirty="0"/>
              <a:t>Чувствуя свою ответственность за судьбу страны, Минин решил собрать средства для создания ополчения.  Он обратился к жителям Нижнего Новгорода с речью, в которой рассказал о трудной ситуации в стране и необходимости формирования нового войска для освобождения столицы от польского плена. Сам Кузьма подал всем пример, отдав треть своего большого состояния на благое дело</a:t>
            </a:r>
            <a:r>
              <a:rPr lang="ru-RU" dirty="0"/>
              <a:t>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861048"/>
            <a:ext cx="4536504" cy="2808312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4572000" y="188640"/>
            <a:ext cx="323787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Иван Кулибин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88640"/>
            <a:ext cx="3667353" cy="4437112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7" name="TextBox 6"/>
          <p:cNvSpPr txBox="1"/>
          <p:nvPr/>
        </p:nvSpPr>
        <p:spPr>
          <a:xfrm>
            <a:off x="3995936" y="836712"/>
            <a:ext cx="5148064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Иван Петрович Кулибин  механик-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 изобретатель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родился в семье мелкого торговца мукой в Нижнем Новгороде в 1735 году. 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  <a:p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 Больше всего ему маленькому Ивану нравилось бывать на колокольне. Он интересовался часами</a:t>
            </a:r>
            <a:r>
              <a:rPr lang="ru-RU" sz="1400" dirty="0"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как они устроены, как работают. Чтобы понять, как работают часы, наблюдал за работой часовщиков. Он изготовил карманные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 часы которые преподнес Екатерине </a:t>
            </a:r>
            <a:r>
              <a:rPr kumimoji="0" lang="en-US" sz="1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II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.</a:t>
            </a:r>
            <a:r>
              <a:rPr lang="ru-RU" sz="1400" b="1" dirty="0"/>
              <a:t> </a:t>
            </a:r>
            <a:endParaRPr lang="ru-RU" sz="1400" b="1" dirty="0" smtClean="0"/>
          </a:p>
          <a:p>
            <a:r>
              <a:rPr lang="ru-RU" sz="1400" b="1" dirty="0" smtClean="0"/>
              <a:t>"Водоход«</a:t>
            </a:r>
            <a:r>
              <a:rPr lang="ru-RU" sz="1400" dirty="0" smtClean="0"/>
              <a:t> Речное </a:t>
            </a:r>
            <a:r>
              <a:rPr lang="ru-RU" sz="1400" dirty="0"/>
              <a:t>судно с водоотталкивающим мотором, позволяющим двигаться против течения</a:t>
            </a:r>
            <a:r>
              <a:rPr lang="ru-RU" sz="1400" dirty="0" smtClean="0"/>
              <a:t>.</a:t>
            </a:r>
          </a:p>
          <a:p>
            <a:r>
              <a:rPr lang="ru-RU" sz="1400" dirty="0" smtClean="0"/>
              <a:t>« </a:t>
            </a:r>
            <a:r>
              <a:rPr lang="ru-RU" sz="1400" b="1" dirty="0" err="1"/>
              <a:t>Одноарочный</a:t>
            </a:r>
            <a:r>
              <a:rPr lang="ru-RU" sz="1400" b="1" dirty="0"/>
              <a:t> мост</a:t>
            </a:r>
            <a:r>
              <a:rPr lang="ru-RU" sz="1400" b="1" dirty="0" smtClean="0"/>
              <a:t>"</a:t>
            </a:r>
            <a:r>
              <a:rPr lang="ru-RU" sz="1400" b="1" dirty="0"/>
              <a:t> </a:t>
            </a:r>
            <a:endParaRPr lang="ru-RU" sz="1400" b="1" dirty="0" smtClean="0"/>
          </a:p>
          <a:p>
            <a:r>
              <a:rPr lang="ru-RU" sz="1400" b="1" dirty="0" smtClean="0"/>
              <a:t>"</a:t>
            </a:r>
            <a:r>
              <a:rPr lang="ru-RU" sz="1400" b="1" dirty="0"/>
              <a:t>Самокатная </a:t>
            </a:r>
            <a:r>
              <a:rPr lang="ru-RU" sz="1400" b="1" dirty="0" smtClean="0"/>
              <a:t>повозка"</a:t>
            </a:r>
            <a:r>
              <a:rPr lang="ru-RU" sz="1400" dirty="0"/>
              <a:t>Кулибин собрал механический экипаж, ход которому давал человек, крутящий педали. </a:t>
            </a:r>
            <a:r>
              <a:rPr lang="ru-RU" sz="1400" b="1" dirty="0"/>
              <a:t>"Поднимающееся </a:t>
            </a:r>
            <a:r>
              <a:rPr lang="ru-RU" sz="1400" b="1" dirty="0" smtClean="0"/>
              <a:t>кресло"</a:t>
            </a:r>
            <a:r>
              <a:rPr lang="ru-RU" sz="1400" dirty="0" smtClean="0"/>
              <a:t>Лифт </a:t>
            </a:r>
            <a:r>
              <a:rPr lang="ru-RU" sz="1400" dirty="0"/>
              <a:t>для Екатерины II </a:t>
            </a:r>
            <a:r>
              <a:rPr lang="ru-RU" sz="1400" dirty="0" smtClean="0"/>
              <a:t> </a:t>
            </a:r>
            <a:r>
              <a:rPr lang="ru-RU" sz="1400" dirty="0"/>
              <a:t>представлял собой небольшое кресло, на винтах перемещающееся вниз и </a:t>
            </a:r>
            <a:r>
              <a:rPr lang="ru-RU" sz="1400" dirty="0" smtClean="0"/>
              <a:t>вверх</a:t>
            </a:r>
            <a:endParaRPr lang="ru-RU" sz="1400" b="1" dirty="0" smtClean="0"/>
          </a:p>
          <a:p>
            <a:r>
              <a:rPr lang="ru-RU" sz="1400" b="1" dirty="0" smtClean="0"/>
              <a:t>"</a:t>
            </a:r>
            <a:r>
              <a:rPr lang="ru-RU" sz="1400" b="1" dirty="0"/>
              <a:t>Часы в пасхальном яйце"</a:t>
            </a:r>
            <a:endParaRPr lang="ru-RU" sz="1400" dirty="0"/>
          </a:p>
          <a:p>
            <a:endParaRPr lang="ru-RU" sz="1400" dirty="0"/>
          </a:p>
          <a:p>
            <a:endParaRPr kumimoji="0" lang="ru-RU" sz="1400" b="0" i="0" u="none" strike="noStrike" cap="none" normalizeH="0" dirty="0" smtClean="0">
              <a:ln>
                <a:noFill/>
              </a:ln>
              <a:solidFill>
                <a:srgbClr val="000000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9" y="4653136"/>
            <a:ext cx="2592288" cy="1008112"/>
          </a:xfrm>
          <a:prstGeom prst="rect">
            <a:avLst/>
          </a:prstGeom>
          <a:noFill/>
        </p:spPr>
      </p:pic>
      <p:pic>
        <p:nvPicPr>
          <p:cNvPr id="10" name="Picture 7"/>
          <p:cNvPicPr/>
          <p:nvPr/>
        </p:nvPicPr>
        <p:blipFill>
          <a:blip r:embed="rId4" cstate="print"/>
          <a:stretch/>
        </p:blipFill>
        <p:spPr>
          <a:xfrm>
            <a:off x="1835696" y="5733256"/>
            <a:ext cx="3456384" cy="1010419"/>
          </a:xfrm>
          <a:prstGeom prst="rect">
            <a:avLst/>
          </a:prstGeom>
        </p:spPr>
      </p:pic>
      <p:pic>
        <p:nvPicPr>
          <p:cNvPr id="12" name="Picture 9"/>
          <p:cNvPicPr/>
          <p:nvPr/>
        </p:nvPicPr>
        <p:blipFill>
          <a:blip r:embed="rId5" cstate="print"/>
          <a:srcRect b="13601"/>
          <a:stretch/>
        </p:blipFill>
        <p:spPr>
          <a:xfrm>
            <a:off x="6012160" y="5733256"/>
            <a:ext cx="2520280" cy="1052736"/>
          </a:xfrm>
          <a:prstGeom prst="rect">
            <a:avLst/>
          </a:prstGeom>
        </p:spPr>
      </p:pic>
      <p:pic>
        <p:nvPicPr>
          <p:cNvPr id="13" name="Picture 11"/>
          <p:cNvPicPr/>
          <p:nvPr/>
        </p:nvPicPr>
        <p:blipFill>
          <a:blip r:embed="rId6" cstate="print"/>
          <a:srcRect r="10211"/>
          <a:stretch/>
        </p:blipFill>
        <p:spPr>
          <a:xfrm>
            <a:off x="3995936" y="4437112"/>
            <a:ext cx="2844824" cy="1153294"/>
          </a:xfrm>
          <a:prstGeom prst="rect">
            <a:avLst/>
          </a:prstGeom>
        </p:spPr>
      </p:pic>
      <p:pic>
        <p:nvPicPr>
          <p:cNvPr id="14" name="Рисунок 13"/>
          <p:cNvPicPr/>
          <p:nvPr/>
        </p:nvPicPr>
        <p:blipFill>
          <a:blip r:embed="rId7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tretch>
            <a:fillRect/>
          </a:stretch>
        </p:blipFill>
        <p:spPr>
          <a:xfrm>
            <a:off x="6876256" y="3933056"/>
            <a:ext cx="1944216" cy="158417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4211960" y="188640"/>
            <a:ext cx="349089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Владимир Даль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 rotWithShape="1">
          <a:blip r:embed="rId2" cstate="print">
            <a:lum contrast="10000"/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cx1="http://schemas.microsoft.com/office/drawing/2015/9/8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l="29896" t="10922" r="33618" b="1503"/>
          <a:stretch/>
        </p:blipFill>
        <p:spPr bwMode="auto">
          <a:xfrm>
            <a:off x="323528" y="404664"/>
            <a:ext cx="3384376" cy="4032448"/>
          </a:xfrm>
          <a:prstGeom prst="rect">
            <a:avLst/>
          </a:prstGeom>
          <a:ln>
            <a:noFill/>
          </a:ln>
          <a:effectLst>
            <a:softEdge rad="127000"/>
          </a:effectLst>
          <a:extLst>
            <a:ext uri="{53640926-AAD7-44D8-BBD7-CCE9431645EC}">
              <a14:shadowObscured xmlns="" xmlns:wpc="http://schemas.microsoft.com/office/word/2010/wordprocessingCanvas" xmlns:cx="http://schemas.microsoft.com/office/drawing/2014/chartex" xmlns:cx1="http://schemas.microsoft.com/office/drawing/2015/9/8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851920" y="980728"/>
            <a:ext cx="5004048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Владимир Иванович Даль - русский ученый и </a:t>
            </a:r>
            <a:r>
              <a:rPr lang="ru-RU" sz="1400" dirty="0" smtClean="0"/>
              <a:t>писатель, </a:t>
            </a:r>
            <a:r>
              <a:rPr lang="ru-RU" sz="1400" dirty="0" smtClean="0"/>
              <a:t>собиратель фольклора, этнограф, знал шесть языков</a:t>
            </a:r>
            <a:r>
              <a:rPr lang="ru-RU" sz="1400" dirty="0" smtClean="0"/>
              <a:t>.</a:t>
            </a:r>
            <a:r>
              <a:rPr lang="ru-RU" sz="1400" dirty="0" smtClean="0"/>
              <a:t> </a:t>
            </a:r>
            <a:r>
              <a:rPr lang="ru-RU" sz="1400" dirty="0" smtClean="0"/>
              <a:t> </a:t>
            </a:r>
            <a:r>
              <a:rPr lang="ru-RU" sz="1400" dirty="0" smtClean="0"/>
              <a:t>Главное детище В.Даля - "Толковый словарь". Все, кто уважают русский язык, знаком со словарем со школьной скамьи. Даль поставил себе цель составления словаря и шел к ней 53 года</a:t>
            </a:r>
            <a:r>
              <a:rPr lang="ru-RU" sz="1400" dirty="0" smtClean="0"/>
              <a:t>.</a:t>
            </a:r>
            <a:r>
              <a:rPr lang="ru-RU" sz="1400" dirty="0" smtClean="0"/>
              <a:t> Истинный патриот своего названого отечества, достойный продолжатель медицинской и филологической династии, он показал себя в Нижнем Новгороде не только как образцовый госслужащий, но и как человек неравнодушный к судьбам провинциального быта и культурного наследия. А Нижний Новгород, в свою очередь, смог стать благотворной почвой для работы над основным делом жизни гения — Словарем живого великорусского </a:t>
            </a:r>
            <a:r>
              <a:rPr lang="ru-RU" sz="1400" dirty="0" smtClean="0"/>
              <a:t>языка.</a:t>
            </a:r>
            <a:endParaRPr lang="ru-RU" sz="1400" dirty="0"/>
          </a:p>
        </p:txBody>
      </p:sp>
      <p:pic>
        <p:nvPicPr>
          <p:cNvPr id="5" name="Рисунок 4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cx1="http://schemas.microsoft.com/office/drawing/2015/9/8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t="4736" b="12380"/>
          <a:stretch/>
        </p:blipFill>
        <p:spPr bwMode="auto">
          <a:xfrm>
            <a:off x="2555776" y="4365104"/>
            <a:ext cx="3096344" cy="230425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wpc="http://schemas.microsoft.com/office/word/2010/wordprocessingCanvas" xmlns:cx="http://schemas.microsoft.com/office/drawing/2014/chartex" xmlns:cx1="http://schemas.microsoft.com/office/drawing/2015/9/8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  <p:pic>
        <p:nvPicPr>
          <p:cNvPr id="8" name="Рисунок 7" descr="a486d8d16f82bd7c2da0c318d6dc70f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16216" y="3829422"/>
            <a:ext cx="2284859" cy="278663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876235" y="188640"/>
            <a:ext cx="501624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Павел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Мельников-Печерский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cx1="http://schemas.microsoft.com/office/drawing/2015/9/8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r="10075"/>
          <a:stretch>
            <a:fillRect/>
          </a:stretch>
        </p:blipFill>
        <p:spPr>
          <a:xfrm>
            <a:off x="323528" y="476672"/>
            <a:ext cx="3384376" cy="4176464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4" name="TextBox 3"/>
          <p:cNvSpPr txBox="1"/>
          <p:nvPr/>
        </p:nvSpPr>
        <p:spPr>
          <a:xfrm>
            <a:off x="3995936" y="1412777"/>
            <a:ext cx="489654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1400" dirty="0" smtClean="0"/>
              <a:t>Павел Иванович Мельников –писатель, публицист и критик, родился в 1818 году в Нижнем Новгороде. Семейство его было из старинного, но обедневшего дворянского рода</a:t>
            </a:r>
            <a:r>
              <a:rPr lang="ru-RU" sz="1400" dirty="0" smtClean="0"/>
              <a:t>.</a:t>
            </a:r>
            <a:r>
              <a:rPr lang="ru-RU" sz="1400" dirty="0" smtClean="0"/>
              <a:t> В историю литературы вошёл как Павел Иванович Мельников – Печерский, автор знаменитых романов «В лесах» и «На горах». Мельников впитал любовь к малой Родине, и до конца своих дней посвятил себя исследованию губерний и уездов России и Нижегородского края</a:t>
            </a:r>
            <a:r>
              <a:rPr lang="ru-RU" sz="1400" dirty="0" smtClean="0"/>
              <a:t>.</a:t>
            </a:r>
            <a:r>
              <a:rPr lang="ru-RU" sz="1400" b="1" dirty="0" smtClean="0"/>
              <a:t>  </a:t>
            </a:r>
            <a:endParaRPr lang="ru-RU" sz="1400" dirty="0" smtClean="0"/>
          </a:p>
          <a:p>
            <a:r>
              <a:rPr lang="ru-RU" sz="1400" dirty="0" smtClean="0"/>
              <a:t>По произведения Мельникова –Печерского были сняты замечательные фильмы.</a:t>
            </a:r>
          </a:p>
          <a:p>
            <a:endParaRPr lang="ru-RU" sz="1400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cx1="http://schemas.microsoft.com/office/drawing/2015/9/8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4067944" y="3789040"/>
            <a:ext cx="4371975" cy="27622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4320451" y="260648"/>
            <a:ext cx="406797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Милий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Балакирев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cx1="http://schemas.microsoft.com/office/drawing/2015/9/8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l="22608" r="23478"/>
          <a:stretch/>
        </p:blipFill>
        <p:spPr bwMode="auto">
          <a:xfrm>
            <a:off x="323529" y="476672"/>
            <a:ext cx="3528391" cy="4104456"/>
          </a:xfrm>
          <a:prstGeom prst="rect">
            <a:avLst/>
          </a:prstGeom>
          <a:ln>
            <a:noFill/>
          </a:ln>
          <a:effectLst>
            <a:softEdge rad="127000"/>
          </a:effectLst>
          <a:extLst>
            <a:ext uri="{53640926-AAD7-44D8-BBD7-CCE9431645EC}">
              <a14:shadowObscured xmlns="" xmlns:wpc="http://schemas.microsoft.com/office/word/2010/wordprocessingCanvas" xmlns:cx="http://schemas.microsoft.com/office/drawing/2014/chartex" xmlns:cx1="http://schemas.microsoft.com/office/drawing/2015/9/8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95936" y="908720"/>
            <a:ext cx="4968552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err="1" smtClean="0"/>
              <a:t>Милий</a:t>
            </a:r>
            <a:r>
              <a:rPr lang="ru-RU" sz="1400" dirty="0" smtClean="0"/>
              <a:t> Алексеевич </a:t>
            </a:r>
            <a:r>
              <a:rPr lang="ru-RU" sz="1400" dirty="0" err="1" smtClean="0"/>
              <a:t>Балакирев</a:t>
            </a:r>
            <a:r>
              <a:rPr lang="ru-RU" sz="1400" dirty="0" smtClean="0"/>
              <a:t>, русский композитор, родился 2 января 1837 года в г. </a:t>
            </a:r>
            <a:r>
              <a:rPr lang="ru-RU" sz="1400" dirty="0" smtClean="0"/>
              <a:t>Н.Новгород.</a:t>
            </a:r>
            <a:r>
              <a:rPr lang="ru-RU" sz="1400" dirty="0" smtClean="0"/>
              <a:t> </a:t>
            </a:r>
            <a:r>
              <a:rPr lang="ru-RU" sz="1400" dirty="0" smtClean="0"/>
              <a:t>Учился </a:t>
            </a:r>
            <a:r>
              <a:rPr lang="ru-RU" sz="1400" dirty="0" smtClean="0"/>
              <a:t>в Нижегородском Александровском дворянском </a:t>
            </a:r>
            <a:r>
              <a:rPr lang="ru-RU" sz="1400" dirty="0" smtClean="0"/>
              <a:t>институте.</a:t>
            </a:r>
            <a:r>
              <a:rPr lang="ru-RU" sz="1400" dirty="0" smtClean="0"/>
              <a:t> В 1855 году переехал в Санкт-Петербург, познакомился с композитором М.Глинкой и возглавил кружок молодых русских композиторов «Могучая кучка». </a:t>
            </a:r>
            <a:r>
              <a:rPr lang="ru-RU" sz="1400" dirty="0" err="1" smtClean="0"/>
              <a:t>Милий</a:t>
            </a:r>
            <a:r>
              <a:rPr lang="ru-RU" sz="1400" dirty="0" smtClean="0"/>
              <a:t> </a:t>
            </a:r>
            <a:r>
              <a:rPr lang="ru-RU" sz="1400" dirty="0" err="1" smtClean="0"/>
              <a:t>Балакирев</a:t>
            </a:r>
            <a:r>
              <a:rPr lang="ru-RU" sz="1400" dirty="0" smtClean="0"/>
              <a:t> автор более 40 романсов, сочинил музыку на стихи Михаила Лермонтова «Утес», «Когда волнуется желтеющая нива» и Афанасия Фета «Я пришел к тебе с приветом», «Шепот, робкое дыханье». В Нижнем Новгороде есть музыкальное училище, которое носит имя этого великого композитора.</a:t>
            </a:r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/>
          </a:p>
        </p:txBody>
      </p:sp>
      <p:pic>
        <p:nvPicPr>
          <p:cNvPr id="6" name="Рисунок 5"/>
          <p:cNvPicPr/>
          <p:nvPr/>
        </p:nvPicPr>
        <p:blipFill>
          <a:blip r:embed="rId3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cx1="http://schemas.microsoft.com/office/drawing/2015/9/8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4427984" y="3429000"/>
            <a:ext cx="4105275" cy="2733675"/>
          </a:xfrm>
          <a:prstGeom prst="rect">
            <a:avLst/>
          </a:prstGeom>
        </p:spPr>
      </p:pic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347864" y="6237312"/>
            <a:ext cx="5581128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Дом 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музей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М.Балакирева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Нижнем Новгороде.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4644008" y="116632"/>
            <a:ext cx="37890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Максим Горький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82" name="Picture 2" descr="D:\дс\ПРоект  патриот\знаменитости фото\Screenshot_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3528392" cy="432048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4" name="TextBox 3"/>
          <p:cNvSpPr txBox="1"/>
          <p:nvPr/>
        </p:nvSpPr>
        <p:spPr>
          <a:xfrm>
            <a:off x="4067944" y="764704"/>
            <a:ext cx="507605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 </a:t>
            </a:r>
            <a:r>
              <a:rPr lang="ru-RU" sz="1400" dirty="0" smtClean="0"/>
              <a:t>Максим </a:t>
            </a:r>
            <a:r>
              <a:rPr lang="ru-RU" sz="1400" dirty="0" smtClean="0"/>
              <a:t>Горький (1868–1936 гг.) – знаменитый русский писатель и </a:t>
            </a:r>
            <a:r>
              <a:rPr lang="ru-RU" sz="1400" dirty="0" smtClean="0"/>
              <a:t>драматург, номинант </a:t>
            </a:r>
            <a:r>
              <a:rPr lang="ru-RU" sz="1400" dirty="0" smtClean="0"/>
              <a:t>на Нобелевскую премию в области литературы</a:t>
            </a:r>
            <a:r>
              <a:rPr lang="ru-RU" sz="1400" dirty="0" smtClean="0"/>
              <a:t>.</a:t>
            </a:r>
            <a:r>
              <a:rPr lang="ru-RU" sz="1400" dirty="0" smtClean="0"/>
              <a:t> Родился 16 (28) марта 1868 года в г. Нижний Новгород в небогатой семье столяра. Настоящее имя Максима Горького – Алексей Максимович Пешков. Родители его рано умерли, и маленький Алексей остался жить с дедом. Детство Горького прошло в жестких, тяжелых условиях. С ранних лет будущий писатель был вынужден заниматься подработками, зарабатывая на жизнь чем только придется.</a:t>
            </a:r>
          </a:p>
          <a:p>
            <a:r>
              <a:rPr lang="ru-RU" sz="1400" dirty="0" smtClean="0"/>
              <a:t> </a:t>
            </a:r>
            <a:r>
              <a:rPr lang="ru-RU" sz="1400" dirty="0" smtClean="0"/>
              <a:t>Наставницей </a:t>
            </a:r>
            <a:r>
              <a:rPr lang="ru-RU" sz="1400" dirty="0" smtClean="0"/>
              <a:t>же в литературе стала его бабушка, которая и провела внука в мир народной поэзии. Большое значение имеет Максим Горький для нашего города. Именно его имя носил Нижний Новгород с 7 октября 1932 года по 22 октября 1990 года. А сейчас в Нижнем Новгороде есть улица Горького и даже площадь Горького, одна из станций нижегородского метро носит название «Горьковская». Память о нашем знаменитом земляке увековечена в нескольких монументах, которые расположены в нашем </a:t>
            </a:r>
            <a:endParaRPr lang="ru-RU" sz="1400" dirty="0" smtClean="0"/>
          </a:p>
          <a:p>
            <a:r>
              <a:rPr lang="ru-RU" sz="1400" dirty="0" smtClean="0"/>
              <a:t>городе</a:t>
            </a:r>
            <a:r>
              <a:rPr lang="ru-RU" sz="1400" dirty="0" smtClean="0"/>
              <a:t>.</a:t>
            </a:r>
          </a:p>
          <a:p>
            <a:endParaRPr lang="ru-RU" sz="1400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cx1="http://schemas.microsoft.com/office/drawing/2015/9/8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l="26777" t="241" r="33513" b="40859"/>
          <a:stretch/>
        </p:blipFill>
        <p:spPr bwMode="auto">
          <a:xfrm>
            <a:off x="6732240" y="4581128"/>
            <a:ext cx="2304256" cy="223224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wpc="http://schemas.microsoft.com/office/word/2010/wordprocessingCanvas" xmlns:cx="http://schemas.microsoft.com/office/drawing/2014/chartex" xmlns:cx1="http://schemas.microsoft.com/office/drawing/2015/9/8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  <p:pic>
        <p:nvPicPr>
          <p:cNvPr id="20483" name="Picture 3" descr="D:\дс\ПРоект  патриот\знаменитости фото\f661a8c2-a13f-53f5-8754-ad93d03936a1.jpg"/>
          <p:cNvPicPr>
            <a:picLocks noChangeAspect="1" noChangeArrowheads="1"/>
          </p:cNvPicPr>
          <p:nvPr/>
        </p:nvPicPr>
        <p:blipFill>
          <a:blip r:embed="rId4" cstate="print"/>
          <a:srcRect l="2751" t="20600" r="2751" b="2751"/>
          <a:stretch>
            <a:fillRect/>
          </a:stretch>
        </p:blipFill>
        <p:spPr bwMode="auto">
          <a:xfrm>
            <a:off x="395535" y="4581128"/>
            <a:ext cx="3387695" cy="20608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5148064" y="332656"/>
            <a:ext cx="336515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Яков Свердлов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470265ab7f9d4d66273143126423213d.jpeg"/>
          <p:cNvPicPr>
            <a:picLocks noChangeAspect="1"/>
          </p:cNvPicPr>
          <p:nvPr/>
        </p:nvPicPr>
        <p:blipFill>
          <a:blip r:embed="rId2" cstate="print"/>
          <a:srcRect l="20232" t="11151" r="8530" b="4676"/>
          <a:stretch>
            <a:fillRect/>
          </a:stretch>
        </p:blipFill>
        <p:spPr>
          <a:xfrm>
            <a:off x="539552" y="404663"/>
            <a:ext cx="3096344" cy="4128527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4" name="TextBox 3"/>
          <p:cNvSpPr txBox="1"/>
          <p:nvPr/>
        </p:nvSpPr>
        <p:spPr>
          <a:xfrm>
            <a:off x="3635896" y="980728"/>
            <a:ext cx="5184576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Яков Михайлович Свердлов - политический и государственный деятель, родился 22 мая 1885 года в Нижнем Новгороде. Карьера большевика и революционера привела Свердлова в ЦК РСДРП(б), РКП(б). </a:t>
            </a:r>
            <a:r>
              <a:rPr lang="de-DE" sz="1400" dirty="0" err="1" smtClean="0"/>
              <a:t>Свердлов</a:t>
            </a:r>
            <a:r>
              <a:rPr lang="ru-RU" sz="1400" dirty="0" smtClean="0"/>
              <a:t> </a:t>
            </a:r>
            <a:r>
              <a:rPr lang="de-DE" sz="1400" dirty="0" smtClean="0"/>
              <a:t> </a:t>
            </a:r>
            <a:r>
              <a:rPr lang="de-DE" sz="1400" dirty="0" err="1" smtClean="0"/>
              <a:t>организовал</a:t>
            </a:r>
            <a:r>
              <a:rPr lang="de-DE" sz="1400" dirty="0" smtClean="0"/>
              <a:t> </a:t>
            </a:r>
            <a:r>
              <a:rPr lang="ru-RU" sz="1400" dirty="0" smtClean="0"/>
              <a:t> </a:t>
            </a:r>
            <a:r>
              <a:rPr lang="de-DE" sz="1400" dirty="0" err="1" smtClean="0"/>
              <a:t>группу</a:t>
            </a:r>
            <a:r>
              <a:rPr lang="de-DE" sz="1400" dirty="0" smtClean="0"/>
              <a:t>, в </a:t>
            </a:r>
            <a:r>
              <a:rPr lang="de-DE" sz="1400" dirty="0" err="1" smtClean="0"/>
              <a:t>которую</a:t>
            </a:r>
            <a:r>
              <a:rPr lang="de-DE" sz="1400" dirty="0" smtClean="0"/>
              <a:t> </a:t>
            </a:r>
            <a:r>
              <a:rPr lang="de-DE" sz="1400" dirty="0" err="1" smtClean="0"/>
              <a:t>вошли</a:t>
            </a:r>
            <a:r>
              <a:rPr lang="de-DE" sz="1400" dirty="0" smtClean="0"/>
              <a:t> </a:t>
            </a:r>
            <a:r>
              <a:rPr lang="de-DE" sz="1400" dirty="0" err="1" smtClean="0"/>
              <a:t>опытные</a:t>
            </a:r>
            <a:r>
              <a:rPr lang="de-DE" sz="1400" dirty="0" smtClean="0"/>
              <a:t> </a:t>
            </a:r>
            <a:r>
              <a:rPr lang="de-DE" sz="1400" dirty="0" err="1" smtClean="0"/>
              <a:t>подпольщики</a:t>
            </a:r>
            <a:r>
              <a:rPr lang="de-DE" sz="1400" dirty="0" smtClean="0"/>
              <a:t>. </a:t>
            </a:r>
            <a:r>
              <a:rPr lang="ru-RU" sz="1400" dirty="0" smtClean="0"/>
              <a:t> </a:t>
            </a:r>
            <a:r>
              <a:rPr lang="de-DE" sz="1400" dirty="0" err="1" smtClean="0"/>
              <a:t>Яков</a:t>
            </a:r>
            <a:r>
              <a:rPr lang="de-DE" sz="1400" dirty="0" smtClean="0"/>
              <a:t> </a:t>
            </a:r>
            <a:r>
              <a:rPr lang="de-DE" sz="1400" dirty="0" err="1" smtClean="0"/>
              <a:t>Михайлович</a:t>
            </a:r>
            <a:r>
              <a:rPr lang="de-DE" sz="1400" dirty="0" smtClean="0"/>
              <a:t> </a:t>
            </a:r>
            <a:r>
              <a:rPr lang="de-DE" sz="1400" dirty="0" err="1" smtClean="0"/>
              <a:t>спровоцировал</a:t>
            </a:r>
            <a:r>
              <a:rPr lang="de-DE" sz="1400" dirty="0" smtClean="0"/>
              <a:t> </a:t>
            </a:r>
            <a:r>
              <a:rPr lang="de-DE" sz="1400" dirty="0" err="1" smtClean="0"/>
              <a:t>выступления</a:t>
            </a:r>
            <a:r>
              <a:rPr lang="de-DE" sz="1400" dirty="0" smtClean="0"/>
              <a:t> </a:t>
            </a:r>
            <a:r>
              <a:rPr lang="de-DE" sz="1400" dirty="0" err="1" smtClean="0"/>
              <a:t>революционеров</a:t>
            </a:r>
            <a:r>
              <a:rPr lang="de-DE" sz="1400" dirty="0" smtClean="0"/>
              <a:t> в </a:t>
            </a:r>
            <a:r>
              <a:rPr lang="de-DE" sz="1400" dirty="0" err="1" smtClean="0"/>
              <a:t>Екатеринбурге</a:t>
            </a:r>
            <a:r>
              <a:rPr lang="de-DE" sz="1400" dirty="0" smtClean="0"/>
              <a:t>. </a:t>
            </a:r>
            <a:r>
              <a:rPr lang="ru-RU" sz="1400" dirty="0" smtClean="0"/>
              <a:t> </a:t>
            </a:r>
            <a:r>
              <a:rPr lang="de-DE" sz="1400" dirty="0" err="1" smtClean="0"/>
              <a:t>Организация</a:t>
            </a:r>
            <a:r>
              <a:rPr lang="de-DE" sz="1400" dirty="0" smtClean="0"/>
              <a:t> </a:t>
            </a:r>
            <a:r>
              <a:rPr lang="de-DE" sz="1400" dirty="0" err="1" smtClean="0"/>
              <a:t>боевых</a:t>
            </a:r>
            <a:r>
              <a:rPr lang="de-DE" sz="1400" dirty="0" smtClean="0"/>
              <a:t> </a:t>
            </a:r>
            <a:r>
              <a:rPr lang="ru-RU" sz="1400" dirty="0" smtClean="0"/>
              <a:t> </a:t>
            </a:r>
            <a:r>
              <a:rPr lang="de-DE" sz="1400" dirty="0" err="1" smtClean="0"/>
              <a:t>дружин</a:t>
            </a:r>
            <a:r>
              <a:rPr lang="de-DE" sz="1400" dirty="0" smtClean="0"/>
              <a:t> </a:t>
            </a:r>
            <a:r>
              <a:rPr lang="ru-RU" sz="1400" dirty="0" smtClean="0"/>
              <a:t> </a:t>
            </a:r>
            <a:r>
              <a:rPr lang="de-DE" sz="1400" dirty="0" err="1" smtClean="0"/>
              <a:t>среди</a:t>
            </a:r>
            <a:r>
              <a:rPr lang="de-DE" sz="1400" dirty="0" smtClean="0"/>
              <a:t> </a:t>
            </a:r>
            <a:r>
              <a:rPr lang="de-DE" sz="1400" dirty="0" err="1" smtClean="0"/>
              <a:t>рабочего</a:t>
            </a:r>
            <a:r>
              <a:rPr lang="de-DE" sz="1400" dirty="0" smtClean="0"/>
              <a:t> </a:t>
            </a:r>
            <a:r>
              <a:rPr lang="de-DE" sz="1400" dirty="0" err="1" smtClean="0"/>
              <a:t>класса</a:t>
            </a:r>
            <a:r>
              <a:rPr lang="de-DE" sz="1400" dirty="0" smtClean="0"/>
              <a:t> </a:t>
            </a:r>
            <a:r>
              <a:rPr lang="de-DE" sz="1400" dirty="0" err="1" smtClean="0"/>
              <a:t>помогла</a:t>
            </a:r>
            <a:r>
              <a:rPr lang="de-DE" sz="1400" dirty="0" smtClean="0"/>
              <a:t> </a:t>
            </a:r>
            <a:r>
              <a:rPr lang="de-DE" sz="1400" dirty="0" err="1" smtClean="0"/>
              <a:t>Свердлову</a:t>
            </a:r>
            <a:r>
              <a:rPr lang="de-DE" sz="1400" dirty="0" smtClean="0"/>
              <a:t> </a:t>
            </a:r>
            <a:r>
              <a:rPr lang="de-DE" sz="1400" dirty="0" err="1" smtClean="0"/>
              <a:t>стать</a:t>
            </a:r>
            <a:r>
              <a:rPr lang="de-DE" sz="1400" dirty="0" smtClean="0"/>
              <a:t> </a:t>
            </a:r>
            <a:r>
              <a:rPr lang="de-DE" sz="1400" dirty="0" err="1" smtClean="0"/>
              <a:t>популярным</a:t>
            </a:r>
            <a:r>
              <a:rPr lang="de-DE" sz="1400" dirty="0" smtClean="0"/>
              <a:t>.</a:t>
            </a:r>
            <a:r>
              <a:rPr lang="ru-RU" sz="1400" dirty="0" smtClean="0"/>
              <a:t> </a:t>
            </a:r>
            <a:r>
              <a:rPr lang="ru-RU" sz="1400" dirty="0" smtClean="0"/>
              <a:t> На центральной  улице </a:t>
            </a:r>
            <a:r>
              <a:rPr lang="ru-RU" sz="1400" dirty="0" smtClean="0"/>
              <a:t>Нижнего Новгорода, ныне Большая Покровская, </a:t>
            </a:r>
            <a:r>
              <a:rPr lang="ru-RU" sz="1400" dirty="0" smtClean="0"/>
              <a:t>до </a:t>
            </a:r>
            <a:r>
              <a:rPr lang="ru-RU" sz="1400" dirty="0" smtClean="0"/>
              <a:t>сих пор установлен памятник нашему земляку – революционеру с 1918 по 1992 год именовалось улицей имени </a:t>
            </a:r>
            <a:r>
              <a:rPr lang="ru-RU" sz="1400" dirty="0" smtClean="0"/>
              <a:t>Свердлова.</a:t>
            </a:r>
            <a:endParaRPr lang="ru-RU" sz="1400" dirty="0"/>
          </a:p>
        </p:txBody>
      </p:sp>
      <p:pic>
        <p:nvPicPr>
          <p:cNvPr id="5" name="Рисунок 4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cx1="http://schemas.microsoft.com/office/drawing/2015/9/8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l="25655" t="14414" r="27686" b="14718"/>
          <a:stretch/>
        </p:blipFill>
        <p:spPr bwMode="auto">
          <a:xfrm>
            <a:off x="5508104" y="3356992"/>
            <a:ext cx="3384376" cy="3429000"/>
          </a:xfrm>
          <a:prstGeom prst="rect">
            <a:avLst/>
          </a:prstGeom>
          <a:ln>
            <a:noFill/>
          </a:ln>
          <a:effectLst>
            <a:softEdge rad="127000"/>
          </a:effectLst>
          <a:extLst>
            <a:ext uri="{53640926-AAD7-44D8-BBD7-CCE9431645EC}">
              <a14:shadowObscured xmlns="" xmlns:wpc="http://schemas.microsoft.com/office/word/2010/wordprocessingCanvas" xmlns:cx="http://schemas.microsoft.com/office/drawing/2014/chartex" xmlns:cx1="http://schemas.microsoft.com/office/drawing/2015/9/8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</TotalTime>
  <Words>1689</Words>
  <Application>Microsoft Office PowerPoint</Application>
  <PresentationFormat>Экран (4:3)</PresentationFormat>
  <Paragraphs>79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Петрович</dc:creator>
  <cp:lastModifiedBy>Петрович</cp:lastModifiedBy>
  <cp:revision>28</cp:revision>
  <dcterms:created xsi:type="dcterms:W3CDTF">2024-01-29T17:32:03Z</dcterms:created>
  <dcterms:modified xsi:type="dcterms:W3CDTF">2024-01-30T13:52:28Z</dcterms:modified>
</cp:coreProperties>
</file>