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82" r:id="rId6"/>
    <p:sldId id="267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68" r:id="rId17"/>
    <p:sldId id="260" r:id="rId18"/>
    <p:sldId id="262" r:id="rId19"/>
    <p:sldId id="263" r:id="rId20"/>
    <p:sldId id="264" r:id="rId21"/>
    <p:sldId id="265" r:id="rId22"/>
    <p:sldId id="261" r:id="rId23"/>
    <p:sldId id="285" r:id="rId24"/>
    <p:sldId id="286" r:id="rId25"/>
    <p:sldId id="284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436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95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423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7744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24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95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102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979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2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15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30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2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0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77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88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09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600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0968D8A-448F-4B87-B0C5-44C242D5879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25931-C5A0-4E66-B919-B500FA0E3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1747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88473"/>
            <a:ext cx="8160327" cy="4294909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/>
              <a:t/>
            </a:r>
            <a:br>
              <a:rPr lang="ru-RU" sz="3600" i="1" dirty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«</a:t>
            </a:r>
            <a:r>
              <a:rPr lang="ru-RU" sz="3600" i="1" dirty="0"/>
              <a:t>Использование  </a:t>
            </a:r>
            <a:r>
              <a:rPr lang="ru-RU" sz="3600" i="1" dirty="0" smtClean="0"/>
              <a:t>технологии </a:t>
            </a:r>
            <a:r>
              <a:rPr lang="ru-RU" sz="3600" i="1" dirty="0" err="1" smtClean="0"/>
              <a:t>синквейн</a:t>
            </a:r>
            <a:r>
              <a:rPr lang="ru-RU" sz="3600" i="1" dirty="0" smtClean="0"/>
              <a:t>  в работе по  развитию связной </a:t>
            </a:r>
            <a:r>
              <a:rPr lang="ru-RU" sz="3600" i="1" dirty="0"/>
              <a:t>речи у детей </a:t>
            </a:r>
            <a:r>
              <a:rPr lang="ru-RU" sz="3600" i="1" dirty="0" smtClean="0"/>
              <a:t>дошкольного возраста с речевыми нарушениями»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15201" y="5070764"/>
            <a:ext cx="4876800" cy="1011379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учитель-логопед Князева И.И.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4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prstClr val="white"/>
                </a:solidFill>
              </a:rPr>
              <a:t>Игра «Опиши предмет»</a:t>
            </a:r>
            <a:r>
              <a:rPr lang="ru-RU" sz="2000" dirty="0">
                <a:solidFill>
                  <a:prstClr val="white"/>
                </a:solidFill>
              </a:rPr>
              <a:t/>
            </a:r>
            <a:br>
              <a:rPr lang="ru-RU" sz="20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357746"/>
            <a:ext cx="10700762" cy="4890654"/>
          </a:xfrm>
        </p:spPr>
        <p:txBody>
          <a:bodyPr/>
          <a:lstStyle/>
          <a:p>
            <a:r>
              <a:rPr lang="ru-RU" dirty="0" smtClean="0"/>
              <a:t>Задачи</a:t>
            </a:r>
            <a:r>
              <a:rPr lang="ru-RU" dirty="0"/>
              <a:t>: 1. Закреплять в речи детей слова-предметы и </a:t>
            </a:r>
            <a:r>
              <a:rPr lang="ru-RU" dirty="0" smtClean="0"/>
              <a:t>слова-признаки</a:t>
            </a:r>
            <a:r>
              <a:rPr lang="ru-RU" dirty="0"/>
              <a:t>.</a:t>
            </a:r>
          </a:p>
          <a:p>
            <a:r>
              <a:rPr lang="ru-RU" dirty="0"/>
              <a:t>2. Обогащать словарь детей.</a:t>
            </a:r>
          </a:p>
          <a:p>
            <a:r>
              <a:rPr lang="ru-RU" dirty="0"/>
              <a:t>Оборудование: предметные картинки с изображениями различных предметов, картинки-символы, обозначающие </a:t>
            </a:r>
            <a:r>
              <a:rPr lang="ru-RU" dirty="0" smtClean="0"/>
              <a:t>признак  предмета.</a:t>
            </a:r>
          </a:p>
          <a:p>
            <a:r>
              <a:rPr lang="ru-RU" dirty="0" smtClean="0"/>
              <a:t>Например</a:t>
            </a:r>
            <a:r>
              <a:rPr lang="en-US" dirty="0" smtClean="0"/>
              <a:t>:</a:t>
            </a:r>
            <a:r>
              <a:rPr lang="ru-RU" dirty="0" smtClean="0"/>
              <a:t>  </a:t>
            </a:r>
          </a:p>
          <a:p>
            <a:r>
              <a:rPr lang="ru-RU" b="1" i="1" dirty="0" smtClean="0"/>
              <a:t>Арбуз. Он какой</a:t>
            </a:r>
            <a:r>
              <a:rPr lang="en-US" b="1" i="1" dirty="0" smtClean="0"/>
              <a:t>?</a:t>
            </a:r>
            <a:r>
              <a:rPr lang="ru-RU" b="1" i="1" dirty="0"/>
              <a:t> </a:t>
            </a:r>
            <a:r>
              <a:rPr lang="ru-RU" b="1" i="1" dirty="0" smtClean="0"/>
              <a:t>– круглый, сладкий, тяжелый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1131" y="1362477"/>
            <a:ext cx="975445" cy="9815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334" y="3086100"/>
            <a:ext cx="2857500" cy="2857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000" y="4024079"/>
            <a:ext cx="975445" cy="981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742" y="4024078"/>
            <a:ext cx="975445" cy="9815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538" y="4024077"/>
            <a:ext cx="975445" cy="981541"/>
          </a:xfrm>
          <a:prstGeom prst="rect">
            <a:avLst/>
          </a:prstGeom>
        </p:spPr>
      </p:pic>
      <p:sp>
        <p:nvSpPr>
          <p:cNvPr id="10" name="Полилиния 9"/>
          <p:cNvSpPr/>
          <p:nvPr/>
        </p:nvSpPr>
        <p:spPr>
          <a:xfrm>
            <a:off x="4724400" y="4488841"/>
            <a:ext cx="678873" cy="526536"/>
          </a:xfrm>
          <a:custGeom>
            <a:avLst/>
            <a:gdLst>
              <a:gd name="connsiteX0" fmla="*/ 0 w 678873"/>
              <a:gd name="connsiteY0" fmla="*/ 374104 h 526536"/>
              <a:gd name="connsiteX1" fmla="*/ 96982 w 678873"/>
              <a:gd name="connsiteY1" fmla="*/ 83159 h 526536"/>
              <a:gd name="connsiteX2" fmla="*/ 207818 w 678873"/>
              <a:gd name="connsiteY2" fmla="*/ 498795 h 526536"/>
              <a:gd name="connsiteX3" fmla="*/ 290945 w 678873"/>
              <a:gd name="connsiteY3" fmla="*/ 32 h 526536"/>
              <a:gd name="connsiteX4" fmla="*/ 443345 w 678873"/>
              <a:gd name="connsiteY4" fmla="*/ 526504 h 526536"/>
              <a:gd name="connsiteX5" fmla="*/ 498764 w 678873"/>
              <a:gd name="connsiteY5" fmla="*/ 27741 h 526536"/>
              <a:gd name="connsiteX6" fmla="*/ 637309 w 678873"/>
              <a:gd name="connsiteY6" fmla="*/ 484941 h 526536"/>
              <a:gd name="connsiteX7" fmla="*/ 678873 w 678873"/>
              <a:gd name="connsiteY7" fmla="*/ 415668 h 526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873" h="526536">
                <a:moveTo>
                  <a:pt x="0" y="374104"/>
                </a:moveTo>
                <a:cubicBezTo>
                  <a:pt x="31173" y="218240"/>
                  <a:pt x="62346" y="62377"/>
                  <a:pt x="96982" y="83159"/>
                </a:cubicBezTo>
                <a:cubicBezTo>
                  <a:pt x="131618" y="103941"/>
                  <a:pt x="175491" y="512649"/>
                  <a:pt x="207818" y="498795"/>
                </a:cubicBezTo>
                <a:cubicBezTo>
                  <a:pt x="240145" y="484941"/>
                  <a:pt x="251691" y="-4586"/>
                  <a:pt x="290945" y="32"/>
                </a:cubicBezTo>
                <a:cubicBezTo>
                  <a:pt x="330199" y="4650"/>
                  <a:pt x="408709" y="521886"/>
                  <a:pt x="443345" y="526504"/>
                </a:cubicBezTo>
                <a:cubicBezTo>
                  <a:pt x="477981" y="531122"/>
                  <a:pt x="466437" y="34668"/>
                  <a:pt x="498764" y="27741"/>
                </a:cubicBezTo>
                <a:cubicBezTo>
                  <a:pt x="531091" y="20814"/>
                  <a:pt x="607291" y="420287"/>
                  <a:pt x="637309" y="484941"/>
                </a:cubicBezTo>
                <a:cubicBezTo>
                  <a:pt x="667327" y="549595"/>
                  <a:pt x="673100" y="482631"/>
                  <a:pt x="678873" y="41566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012873" y="4571091"/>
            <a:ext cx="692727" cy="485826"/>
          </a:xfrm>
          <a:custGeom>
            <a:avLst/>
            <a:gdLst>
              <a:gd name="connsiteX0" fmla="*/ 0 w 692727"/>
              <a:gd name="connsiteY0" fmla="*/ 388836 h 485826"/>
              <a:gd name="connsiteX1" fmla="*/ 96982 w 692727"/>
              <a:gd name="connsiteY1" fmla="*/ 909 h 485826"/>
              <a:gd name="connsiteX2" fmla="*/ 207818 w 692727"/>
              <a:gd name="connsiteY2" fmla="*/ 485818 h 485826"/>
              <a:gd name="connsiteX3" fmla="*/ 277091 w 692727"/>
              <a:gd name="connsiteY3" fmla="*/ 14764 h 485826"/>
              <a:gd name="connsiteX4" fmla="*/ 443345 w 692727"/>
              <a:gd name="connsiteY4" fmla="*/ 402691 h 485826"/>
              <a:gd name="connsiteX5" fmla="*/ 443345 w 692727"/>
              <a:gd name="connsiteY5" fmla="*/ 14764 h 485826"/>
              <a:gd name="connsiteX6" fmla="*/ 637309 w 692727"/>
              <a:gd name="connsiteY6" fmla="*/ 458109 h 485826"/>
              <a:gd name="connsiteX7" fmla="*/ 692727 w 692727"/>
              <a:gd name="connsiteY7" fmla="*/ 84036 h 48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2727" h="485826">
                <a:moveTo>
                  <a:pt x="0" y="388836"/>
                </a:moveTo>
                <a:cubicBezTo>
                  <a:pt x="31173" y="186790"/>
                  <a:pt x="62346" y="-15255"/>
                  <a:pt x="96982" y="909"/>
                </a:cubicBezTo>
                <a:cubicBezTo>
                  <a:pt x="131618" y="17073"/>
                  <a:pt x="177800" y="483509"/>
                  <a:pt x="207818" y="485818"/>
                </a:cubicBezTo>
                <a:cubicBezTo>
                  <a:pt x="237836" y="488127"/>
                  <a:pt x="237837" y="28618"/>
                  <a:pt x="277091" y="14764"/>
                </a:cubicBezTo>
                <a:cubicBezTo>
                  <a:pt x="316345" y="910"/>
                  <a:pt x="415636" y="402691"/>
                  <a:pt x="443345" y="402691"/>
                </a:cubicBezTo>
                <a:cubicBezTo>
                  <a:pt x="471054" y="402691"/>
                  <a:pt x="411018" y="5528"/>
                  <a:pt x="443345" y="14764"/>
                </a:cubicBezTo>
                <a:cubicBezTo>
                  <a:pt x="475672" y="24000"/>
                  <a:pt x="595745" y="446564"/>
                  <a:pt x="637309" y="458109"/>
                </a:cubicBezTo>
                <a:cubicBezTo>
                  <a:pt x="678873" y="469654"/>
                  <a:pt x="685800" y="276845"/>
                  <a:pt x="692727" y="8403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10418618" y="1759395"/>
            <a:ext cx="595746" cy="609922"/>
          </a:xfrm>
          <a:custGeom>
            <a:avLst/>
            <a:gdLst>
              <a:gd name="connsiteX0" fmla="*/ 0 w 595746"/>
              <a:gd name="connsiteY0" fmla="*/ 540460 h 609922"/>
              <a:gd name="connsiteX1" fmla="*/ 55418 w 595746"/>
              <a:gd name="connsiteY1" fmla="*/ 27841 h 609922"/>
              <a:gd name="connsiteX2" fmla="*/ 263237 w 595746"/>
              <a:gd name="connsiteY2" fmla="*/ 609732 h 609922"/>
              <a:gd name="connsiteX3" fmla="*/ 263237 w 595746"/>
              <a:gd name="connsiteY3" fmla="*/ 97114 h 609922"/>
              <a:gd name="connsiteX4" fmla="*/ 498764 w 595746"/>
              <a:gd name="connsiteY4" fmla="*/ 568169 h 609922"/>
              <a:gd name="connsiteX5" fmla="*/ 484909 w 595746"/>
              <a:gd name="connsiteY5" fmla="*/ 132 h 609922"/>
              <a:gd name="connsiteX6" fmla="*/ 595746 w 595746"/>
              <a:gd name="connsiteY6" fmla="*/ 526605 h 60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5746" h="609922">
                <a:moveTo>
                  <a:pt x="0" y="540460"/>
                </a:moveTo>
                <a:cubicBezTo>
                  <a:pt x="5772" y="278378"/>
                  <a:pt x="11545" y="16296"/>
                  <a:pt x="55418" y="27841"/>
                </a:cubicBezTo>
                <a:cubicBezTo>
                  <a:pt x="99291" y="39386"/>
                  <a:pt x="228601" y="598187"/>
                  <a:pt x="263237" y="609732"/>
                </a:cubicBezTo>
                <a:cubicBezTo>
                  <a:pt x="297874" y="621278"/>
                  <a:pt x="223983" y="104041"/>
                  <a:pt x="263237" y="97114"/>
                </a:cubicBezTo>
                <a:cubicBezTo>
                  <a:pt x="302491" y="90187"/>
                  <a:pt x="461819" y="584333"/>
                  <a:pt x="498764" y="568169"/>
                </a:cubicBezTo>
                <a:cubicBezTo>
                  <a:pt x="535709" y="552005"/>
                  <a:pt x="468745" y="7059"/>
                  <a:pt x="484909" y="132"/>
                </a:cubicBezTo>
                <a:cubicBezTo>
                  <a:pt x="501073" y="-6795"/>
                  <a:pt x="548409" y="259905"/>
                  <a:pt x="595746" y="526605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532909" y="4530426"/>
            <a:ext cx="678873" cy="401834"/>
          </a:xfrm>
          <a:custGeom>
            <a:avLst/>
            <a:gdLst>
              <a:gd name="connsiteX0" fmla="*/ 0 w 678873"/>
              <a:gd name="connsiteY0" fmla="*/ 387938 h 401834"/>
              <a:gd name="connsiteX1" fmla="*/ 138546 w 678873"/>
              <a:gd name="connsiteY1" fmla="*/ 27719 h 401834"/>
              <a:gd name="connsiteX2" fmla="*/ 180109 w 678873"/>
              <a:gd name="connsiteY2" fmla="*/ 401792 h 401834"/>
              <a:gd name="connsiteX3" fmla="*/ 360218 w 678873"/>
              <a:gd name="connsiteY3" fmla="*/ 10 h 401834"/>
              <a:gd name="connsiteX4" fmla="*/ 415636 w 678873"/>
              <a:gd name="connsiteY4" fmla="*/ 387938 h 401834"/>
              <a:gd name="connsiteX5" fmla="*/ 554182 w 678873"/>
              <a:gd name="connsiteY5" fmla="*/ 13865 h 401834"/>
              <a:gd name="connsiteX6" fmla="*/ 678873 w 678873"/>
              <a:gd name="connsiteY6" fmla="*/ 374083 h 401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8873" h="401834">
                <a:moveTo>
                  <a:pt x="0" y="387938"/>
                </a:moveTo>
                <a:cubicBezTo>
                  <a:pt x="54264" y="206674"/>
                  <a:pt x="108528" y="25410"/>
                  <a:pt x="138546" y="27719"/>
                </a:cubicBezTo>
                <a:cubicBezTo>
                  <a:pt x="168564" y="30028"/>
                  <a:pt x="143164" y="406410"/>
                  <a:pt x="180109" y="401792"/>
                </a:cubicBezTo>
                <a:cubicBezTo>
                  <a:pt x="217054" y="397174"/>
                  <a:pt x="320963" y="2319"/>
                  <a:pt x="360218" y="10"/>
                </a:cubicBezTo>
                <a:cubicBezTo>
                  <a:pt x="399473" y="-2299"/>
                  <a:pt x="383309" y="385629"/>
                  <a:pt x="415636" y="387938"/>
                </a:cubicBezTo>
                <a:cubicBezTo>
                  <a:pt x="447963" y="390247"/>
                  <a:pt x="510309" y="16174"/>
                  <a:pt x="554182" y="13865"/>
                </a:cubicBezTo>
                <a:cubicBezTo>
                  <a:pt x="598055" y="11556"/>
                  <a:pt x="638464" y="192819"/>
                  <a:pt x="678873" y="37408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0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prstClr val="white"/>
                </a:solidFill>
              </a:rPr>
              <a:t>Игра «Кто что делает?»</a:t>
            </a:r>
            <a:r>
              <a:rPr lang="ru-RU" sz="2000" dirty="0">
                <a:solidFill>
                  <a:prstClr val="white"/>
                </a:solidFill>
              </a:rPr>
              <a:t/>
            </a:r>
            <a:br>
              <a:rPr lang="ru-RU" sz="20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r>
              <a:rPr lang="ru-RU" dirty="0"/>
              <a:t>: 1. Дать понятие о слове, которое обозначает действие;</a:t>
            </a:r>
          </a:p>
          <a:p>
            <a:r>
              <a:rPr lang="ru-RU" dirty="0"/>
              <a:t>2. Познакомить с графическим обозначением действия предмета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024" y="2380175"/>
            <a:ext cx="1170533" cy="823031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9601200" y="2798618"/>
            <a:ext cx="651164" cy="1385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504218" y="2964873"/>
            <a:ext cx="78970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63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2000" dirty="0">
                <a:solidFill>
                  <a:prstClr val="white"/>
                </a:solidFill>
              </a:rPr>
              <a:t>Игра «Кто как голос подаёт?»</a:t>
            </a:r>
            <a:br>
              <a:rPr lang="ru-RU" sz="20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10645343" cy="4195481"/>
          </a:xfrm>
        </p:spPr>
        <p:txBody>
          <a:bodyPr/>
          <a:lstStyle/>
          <a:p>
            <a:r>
              <a:rPr lang="ru-RU" dirty="0" smtClean="0"/>
              <a:t>Задачи</a:t>
            </a:r>
            <a:r>
              <a:rPr lang="ru-RU" dirty="0"/>
              <a:t>: 1. Формировать умение различать слова, обозначающие действие предмета;</a:t>
            </a:r>
          </a:p>
          <a:p>
            <a:r>
              <a:rPr lang="ru-RU" dirty="0" smtClean="0"/>
              <a:t>Пример</a:t>
            </a:r>
            <a:r>
              <a:rPr lang="ru-RU" dirty="0"/>
              <a:t>: воробей – чирикает, лягушка – квакает, корова – мычит и т.д.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32" y="3333239"/>
            <a:ext cx="4372740" cy="2915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110" y="3318592"/>
            <a:ext cx="4256468" cy="294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1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2000" dirty="0">
                <a:solidFill>
                  <a:prstClr val="white"/>
                </a:solidFill>
              </a:rPr>
              <a:t/>
            </a:r>
            <a:br>
              <a:rPr lang="ru-RU" sz="2000" dirty="0">
                <a:solidFill>
                  <a:prstClr val="white"/>
                </a:solidFill>
              </a:rPr>
            </a:br>
            <a:r>
              <a:rPr lang="ru-RU" sz="2000" dirty="0" smtClean="0">
                <a:solidFill>
                  <a:prstClr val="white"/>
                </a:solidFill>
              </a:rPr>
              <a:t>Игра</a:t>
            </a:r>
            <a:r>
              <a:rPr lang="en-US" sz="2000" dirty="0" smtClean="0">
                <a:solidFill>
                  <a:prstClr val="white"/>
                </a:solidFill>
              </a:rPr>
              <a:t>: “</a:t>
            </a:r>
            <a:r>
              <a:rPr lang="ru-RU" sz="2000" dirty="0" smtClean="0">
                <a:solidFill>
                  <a:prstClr val="white"/>
                </a:solidFill>
              </a:rPr>
              <a:t> Лишняя картинка</a:t>
            </a:r>
            <a:r>
              <a:rPr lang="en-US" sz="2000" dirty="0" smtClean="0">
                <a:solidFill>
                  <a:prstClr val="white"/>
                </a:solidFill>
              </a:rPr>
              <a:t>”</a:t>
            </a:r>
            <a:r>
              <a:rPr lang="ru-RU" sz="2000" dirty="0" smtClean="0">
                <a:solidFill>
                  <a:prstClr val="white"/>
                </a:solidFill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r>
              <a:rPr lang="ru-RU" dirty="0"/>
              <a:t>: 1. Активизация существительных с обобщающим значением;</a:t>
            </a:r>
          </a:p>
          <a:p>
            <a:r>
              <a:rPr lang="ru-RU" dirty="0"/>
              <a:t>2. Развитие умения группировать предметы без выделенного признака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926" y="3418819"/>
            <a:ext cx="3389601" cy="282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3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02009"/>
          </a:xfrm>
        </p:spPr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prstClr val="white"/>
                </a:solidFill>
              </a:rPr>
              <a:t>Игра «Придумай загадку»</a:t>
            </a:r>
            <a:r>
              <a:rPr lang="ru-RU" sz="1900" dirty="0">
                <a:solidFill>
                  <a:prstClr val="white"/>
                </a:solidFill>
              </a:rPr>
              <a:t/>
            </a:r>
            <a:br>
              <a:rPr lang="ru-RU" sz="19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92" y="1246910"/>
            <a:ext cx="11291454" cy="5209308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</a:t>
            </a:r>
            <a:r>
              <a:rPr lang="ru-RU" dirty="0"/>
              <a:t>. Уточнение представлений о признаках и действиях предметов и живых существ.</a:t>
            </a:r>
          </a:p>
          <a:p>
            <a:r>
              <a:rPr lang="ru-RU" dirty="0" smtClean="0"/>
              <a:t>Пример</a:t>
            </a:r>
            <a:r>
              <a:rPr lang="ru-RU" dirty="0"/>
              <a:t>: Это «неживой» предмет</a:t>
            </a:r>
          </a:p>
          <a:p>
            <a:r>
              <a:rPr lang="ru-RU" dirty="0"/>
              <a:t>Он круглый, </a:t>
            </a:r>
            <a:r>
              <a:rPr lang="ru-RU" dirty="0" smtClean="0"/>
              <a:t>резиновый</a:t>
            </a:r>
            <a:r>
              <a:rPr lang="en-US" dirty="0" smtClean="0"/>
              <a:t>.</a:t>
            </a:r>
          </a:p>
          <a:p>
            <a:r>
              <a:rPr lang="ru-RU" dirty="0" smtClean="0"/>
              <a:t>Может </a:t>
            </a:r>
            <a:r>
              <a:rPr lang="ru-RU" dirty="0"/>
              <a:t>прыгать, катиться, отскакивать.</a:t>
            </a:r>
          </a:p>
          <a:p>
            <a:r>
              <a:rPr lang="ru-RU" dirty="0"/>
              <a:t>Что это?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8215" y="2038667"/>
            <a:ext cx="1450839" cy="14508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8290" y="2017722"/>
            <a:ext cx="1690255" cy="14497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819" y="2038667"/>
            <a:ext cx="1450839" cy="1450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5580" y="3250333"/>
            <a:ext cx="890093" cy="9632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6836" y="4256988"/>
            <a:ext cx="975445" cy="9815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291" y="4256987"/>
            <a:ext cx="975445" cy="9815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2900" y="5281932"/>
            <a:ext cx="1170533" cy="8230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9795" y="5281933"/>
            <a:ext cx="1170533" cy="8230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1492" y="5229320"/>
            <a:ext cx="1170533" cy="875643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105891" y="5693447"/>
            <a:ext cx="43489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008909" y="5888182"/>
            <a:ext cx="651164" cy="1385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11013" y="5736852"/>
            <a:ext cx="57086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511013" y="5902036"/>
            <a:ext cx="6453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765964" y="5736852"/>
            <a:ext cx="5825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738255" y="5888182"/>
            <a:ext cx="610217" cy="1385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890328" y="3849921"/>
            <a:ext cx="620685" cy="164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илиния 15"/>
          <p:cNvSpPr/>
          <p:nvPr/>
        </p:nvSpPr>
        <p:spPr>
          <a:xfrm>
            <a:off x="1967345" y="4641273"/>
            <a:ext cx="651164" cy="526648"/>
          </a:xfrm>
          <a:custGeom>
            <a:avLst/>
            <a:gdLst>
              <a:gd name="connsiteX0" fmla="*/ 0 w 651164"/>
              <a:gd name="connsiteY0" fmla="*/ 526472 h 526648"/>
              <a:gd name="connsiteX1" fmla="*/ 110837 w 651164"/>
              <a:gd name="connsiteY1" fmla="*/ 180109 h 526648"/>
              <a:gd name="connsiteX2" fmla="*/ 180110 w 651164"/>
              <a:gd name="connsiteY2" fmla="*/ 526472 h 526648"/>
              <a:gd name="connsiteX3" fmla="*/ 332510 w 651164"/>
              <a:gd name="connsiteY3" fmla="*/ 124691 h 526648"/>
              <a:gd name="connsiteX4" fmla="*/ 415637 w 651164"/>
              <a:gd name="connsiteY4" fmla="*/ 512618 h 526648"/>
              <a:gd name="connsiteX5" fmla="*/ 512619 w 651164"/>
              <a:gd name="connsiteY5" fmla="*/ 0 h 526648"/>
              <a:gd name="connsiteX6" fmla="*/ 651164 w 651164"/>
              <a:gd name="connsiteY6" fmla="*/ 512618 h 52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1164" h="526648">
                <a:moveTo>
                  <a:pt x="0" y="526472"/>
                </a:moveTo>
                <a:cubicBezTo>
                  <a:pt x="40409" y="353290"/>
                  <a:pt x="80819" y="180109"/>
                  <a:pt x="110837" y="180109"/>
                </a:cubicBezTo>
                <a:cubicBezTo>
                  <a:pt x="140855" y="180109"/>
                  <a:pt x="143165" y="535708"/>
                  <a:pt x="180110" y="526472"/>
                </a:cubicBezTo>
                <a:cubicBezTo>
                  <a:pt x="217055" y="517236"/>
                  <a:pt x="293255" y="127000"/>
                  <a:pt x="332510" y="124691"/>
                </a:cubicBezTo>
                <a:cubicBezTo>
                  <a:pt x="371765" y="122382"/>
                  <a:pt x="385619" y="533400"/>
                  <a:pt x="415637" y="512618"/>
                </a:cubicBezTo>
                <a:cubicBezTo>
                  <a:pt x="445655" y="491836"/>
                  <a:pt x="473365" y="0"/>
                  <a:pt x="512619" y="0"/>
                </a:cubicBezTo>
                <a:cubicBezTo>
                  <a:pt x="551873" y="0"/>
                  <a:pt x="601518" y="256309"/>
                  <a:pt x="651164" y="51261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158836" y="4862737"/>
            <a:ext cx="678873" cy="388181"/>
          </a:xfrm>
          <a:custGeom>
            <a:avLst/>
            <a:gdLst>
              <a:gd name="connsiteX0" fmla="*/ 0 w 678873"/>
              <a:gd name="connsiteY0" fmla="*/ 332718 h 388181"/>
              <a:gd name="connsiteX1" fmla="*/ 110837 w 678873"/>
              <a:gd name="connsiteY1" fmla="*/ 14063 h 388181"/>
              <a:gd name="connsiteX2" fmla="*/ 180109 w 678873"/>
              <a:gd name="connsiteY2" fmla="*/ 305008 h 388181"/>
              <a:gd name="connsiteX3" fmla="*/ 360219 w 678873"/>
              <a:gd name="connsiteY3" fmla="*/ 27918 h 388181"/>
              <a:gd name="connsiteX4" fmla="*/ 457200 w 678873"/>
              <a:gd name="connsiteY4" fmla="*/ 388136 h 388181"/>
              <a:gd name="connsiteX5" fmla="*/ 568037 w 678873"/>
              <a:gd name="connsiteY5" fmla="*/ 208 h 388181"/>
              <a:gd name="connsiteX6" fmla="*/ 623455 w 678873"/>
              <a:gd name="connsiteY6" fmla="*/ 332718 h 388181"/>
              <a:gd name="connsiteX7" fmla="*/ 678873 w 678873"/>
              <a:gd name="connsiteY7" fmla="*/ 249590 h 388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873" h="388181">
                <a:moveTo>
                  <a:pt x="0" y="332718"/>
                </a:moveTo>
                <a:cubicBezTo>
                  <a:pt x="40409" y="175699"/>
                  <a:pt x="80819" y="18681"/>
                  <a:pt x="110837" y="14063"/>
                </a:cubicBezTo>
                <a:cubicBezTo>
                  <a:pt x="140855" y="9445"/>
                  <a:pt x="138545" y="302699"/>
                  <a:pt x="180109" y="305008"/>
                </a:cubicBezTo>
                <a:cubicBezTo>
                  <a:pt x="221673" y="307317"/>
                  <a:pt x="314037" y="14063"/>
                  <a:pt x="360219" y="27918"/>
                </a:cubicBezTo>
                <a:cubicBezTo>
                  <a:pt x="406401" y="41773"/>
                  <a:pt x="422564" y="392754"/>
                  <a:pt x="457200" y="388136"/>
                </a:cubicBezTo>
                <a:cubicBezTo>
                  <a:pt x="491836" y="383518"/>
                  <a:pt x="540328" y="9444"/>
                  <a:pt x="568037" y="208"/>
                </a:cubicBezTo>
                <a:cubicBezTo>
                  <a:pt x="595746" y="-9028"/>
                  <a:pt x="604982" y="291154"/>
                  <a:pt x="623455" y="332718"/>
                </a:cubicBezTo>
                <a:cubicBezTo>
                  <a:pt x="641928" y="374282"/>
                  <a:pt x="660400" y="311936"/>
                  <a:pt x="678873" y="24959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40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prstClr val="white"/>
                </a:solidFill>
              </a:rPr>
              <a:t>Игра «Расширь предложение»</a:t>
            </a:r>
            <a:r>
              <a:rPr lang="ru-RU" sz="2000" dirty="0">
                <a:solidFill>
                  <a:prstClr val="white"/>
                </a:solidFill>
              </a:rPr>
              <a:t/>
            </a:r>
            <a:br>
              <a:rPr lang="ru-RU" sz="20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080656"/>
            <a:ext cx="8946541" cy="5167744"/>
          </a:xfrm>
        </p:spPr>
        <p:txBody>
          <a:bodyPr/>
          <a:lstStyle/>
          <a:p>
            <a:r>
              <a:rPr lang="ru-RU" dirty="0" smtClean="0"/>
              <a:t>Задачи</a:t>
            </a:r>
            <a:r>
              <a:rPr lang="ru-RU" dirty="0"/>
              <a:t>: 1. Формировать умение строить предложение по сюжетной </a:t>
            </a:r>
            <a:r>
              <a:rPr lang="ru-RU" dirty="0" smtClean="0"/>
              <a:t>картинке и серии картин;</a:t>
            </a:r>
            <a:endParaRPr lang="ru-RU" dirty="0"/>
          </a:p>
          <a:p>
            <a:r>
              <a:rPr lang="ru-RU" dirty="0"/>
              <a:t>2. Познакомить с правилами написания предложения и графическим обозначением предложения.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669" y="2876519"/>
            <a:ext cx="5633605" cy="305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r>
              <a:rPr lang="en-US" dirty="0" smtClean="0"/>
              <a:t>:</a:t>
            </a:r>
            <a:r>
              <a:rPr lang="ru-RU" dirty="0" smtClean="0"/>
              <a:t>знакомство с алгоритмом составления </a:t>
            </a:r>
            <a:r>
              <a:rPr lang="ru-RU" dirty="0" err="1" smtClean="0"/>
              <a:t>синквейна</a:t>
            </a:r>
            <a:r>
              <a:rPr lang="ru-RU" dirty="0" smtClean="0"/>
              <a:t>, формирование первоначального умения составлять </a:t>
            </a:r>
            <a:r>
              <a:rPr lang="ru-RU" dirty="0" err="1" smtClean="0"/>
              <a:t>синквейн</a:t>
            </a:r>
            <a:r>
              <a:rPr lang="ru-RU" dirty="0" smtClean="0"/>
              <a:t>(с помощью педагога).</a:t>
            </a:r>
          </a:p>
          <a:p>
            <a:r>
              <a:rPr lang="ru-RU" dirty="0" smtClean="0"/>
              <a:t>Существует алгоритм составления </a:t>
            </a:r>
            <a:r>
              <a:rPr lang="ru-RU" dirty="0" err="1" smtClean="0"/>
              <a:t>синквейна</a:t>
            </a:r>
            <a:r>
              <a:rPr lang="ru-RU" dirty="0" smtClean="0"/>
              <a:t> для детей- дошкольников, которые пока не умеют читать.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70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 форм работы с дидактическим </a:t>
            </a:r>
            <a:r>
              <a:rPr lang="ru-RU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синквейном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одному слову- предмету по лексической теме.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словам – признакам, связанных между собой лексической темой.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короткого рассказа по готовому дидактическому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использованием слов и фраз, входящих в состав этого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прочитанному рассказу.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 ошибку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коррекция и совершенствование готового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-загадка(анализ неполного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определения отсутствующей части).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3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Разнообразные формы работы с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основе лексической темы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животные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одному слову, предмету.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предлагается выбрать картинку с домашним животным и составить по нему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en-US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кошка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Пушистая, маленькая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Играет, спит, </a:t>
            </a:r>
            <a:r>
              <a:rPr lang="ru-RU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мурлыкает</a:t>
            </a:r>
            <a:endParaRPr lang="ru-RU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Кошка живёт у меня дома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Питомец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процесс творческий, способствующий творческому самовыражению детей.</a:t>
            </a:r>
          </a:p>
          <a:p>
            <a:pPr marL="0" indent="0">
              <a:buNone/>
            </a:pP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способ контроля и самоконтроля (дети могут сравнить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синквейны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оценивать их).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6219" y="0"/>
            <a:ext cx="2215671" cy="25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короткого рассказа по готовому дидактическому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использованием слов и фраз, входящих в состав этого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436" y="1690688"/>
            <a:ext cx="1084118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предлагается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едведь.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Большой, косолапый.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Лазит,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охотится,спит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Зимой медведь залегает в берлоге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Дикое животное.</a:t>
            </a:r>
          </a:p>
          <a:p>
            <a:pPr marL="0" indent="0">
              <a:buNone/>
            </a:pP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составленного детьми рассказа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жил медведь. Он был большой и косолапый .Хищник отлично лазит по деревьям и охотится. Зимой он залегает в берлоге. Медведь это дикое животное.</a:t>
            </a:r>
          </a:p>
          <a:p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актуализирует знания детей, и направляет мысли детей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4873" y="1954275"/>
            <a:ext cx="4523509" cy="273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3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наблюдается огромный рост детской речевой патологии, поэтому устранение нарушений речи необходимо начинать как можно раньше. Эффективность устранения речевых нарушений определяется во многом уровнем развития логопедии как науки.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образовательном процессе используются разнообразные виды педагогических технологий. Учителя – логопеды в коррекционной работе применяют как общепринятые технологии, так и нетрадиционные.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одной из таких новых технологий относится дидактический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технология, не требующая особых условий для использования и органично вписывающаяся в работу по развитию и совершенствованию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–грамматических категорий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загадка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16182"/>
            <a:ext cx="10977852" cy="49322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неполного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определения отсутствующей части ( например, дан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указания темы- без первой строки, необходимо на основе существующих строк, ее определить)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1--------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настольная, обучающая.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читаем, учит, развивает.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4Чтение- вот лучшее учение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учебник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уточняет содержание понятий.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не только речь, но и способствует развитию внимания, памяти, мышления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718" y="2175164"/>
            <a:ext cx="4003164" cy="312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5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 ошибку.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Рыжая, косолапая.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Прыгает, скачет, воет.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нравится ловкая белка.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Дикое животное.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вид работы активизирует словарный запас детей.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быть внимательным и формирует лексическую готовность в подборе слов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216" y="1399309"/>
            <a:ext cx="3725599" cy="372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2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268" y="214760"/>
            <a:ext cx="9404723" cy="140053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алгоритмов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не читающих детей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37855"/>
            <a:ext cx="5181600" cy="4639108"/>
          </a:xfrm>
          <a:ln>
            <a:solidFill>
              <a:schemeClr val="tx1"/>
            </a:solidFill>
            <a:prstDash val="lgDash"/>
          </a:ln>
        </p:spPr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 </a:t>
            </a:r>
          </a:p>
          <a:p>
            <a:pPr marL="514350" indent="-514350">
              <a:buAutoNum type="arabicParenR"/>
            </a:pPr>
            <a:endParaRPr lang="ru-RU" dirty="0" smtClean="0"/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ru-RU" dirty="0"/>
              <a:t> </a:t>
            </a:r>
          </a:p>
          <a:p>
            <a:pPr marL="514350" indent="-514350">
              <a:buAutoNum type="arabicParenR"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5)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019800" y="1682747"/>
            <a:ext cx="5181600" cy="4494215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436" y="900545"/>
            <a:ext cx="939980" cy="10632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47881" y="2132908"/>
            <a:ext cx="1138601" cy="4844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74317" y="1998140"/>
            <a:ext cx="724627" cy="75779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661" y="3083277"/>
            <a:ext cx="859992" cy="10057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326" y="2829475"/>
            <a:ext cx="1313709" cy="13137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1132" y="2937164"/>
            <a:ext cx="948397" cy="9483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9421" y="4475204"/>
            <a:ext cx="856511" cy="9715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2060" y="4420286"/>
            <a:ext cx="1051351" cy="148762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3340" y="4480894"/>
            <a:ext cx="990564" cy="9573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9826" y="6089766"/>
            <a:ext cx="1086656" cy="7058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40974" y="4480894"/>
            <a:ext cx="1491017" cy="104448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30927" y="1369904"/>
            <a:ext cx="786417" cy="85644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59780" y="2246026"/>
            <a:ext cx="832051" cy="83725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44326" y="2246026"/>
            <a:ext cx="863030" cy="86842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62236" y="3381489"/>
            <a:ext cx="929595" cy="65362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17344" y="3411362"/>
            <a:ext cx="932769" cy="652329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40032" y="3464982"/>
            <a:ext cx="932769" cy="652329"/>
          </a:xfrm>
          <a:prstGeom prst="rect">
            <a:avLst/>
          </a:prstGeom>
        </p:spPr>
      </p:pic>
      <p:sp>
        <p:nvSpPr>
          <p:cNvPr id="38" name="Фигура, имеющая форму буквы L 37"/>
          <p:cNvSpPr/>
          <p:nvPr/>
        </p:nvSpPr>
        <p:spPr>
          <a:xfrm>
            <a:off x="1163782" y="4475204"/>
            <a:ext cx="692727" cy="290760"/>
          </a:xfrm>
          <a:prstGeom prst="corne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91831" y="4627418"/>
            <a:ext cx="551369" cy="1385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048000" y="4627418"/>
            <a:ext cx="459356" cy="1385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851564" y="4627418"/>
            <a:ext cx="540327" cy="1385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668982" y="4627418"/>
            <a:ext cx="124691" cy="1385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359780" y="5763491"/>
            <a:ext cx="496729" cy="1444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690255" y="1801091"/>
            <a:ext cx="501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олилиния 45"/>
          <p:cNvSpPr/>
          <p:nvPr/>
        </p:nvSpPr>
        <p:spPr>
          <a:xfrm>
            <a:off x="1510145" y="2687377"/>
            <a:ext cx="471055" cy="346976"/>
          </a:xfrm>
          <a:custGeom>
            <a:avLst/>
            <a:gdLst>
              <a:gd name="connsiteX0" fmla="*/ 0 w 471055"/>
              <a:gd name="connsiteY0" fmla="*/ 291350 h 346976"/>
              <a:gd name="connsiteX1" fmla="*/ 55419 w 471055"/>
              <a:gd name="connsiteY1" fmla="*/ 405 h 346976"/>
              <a:gd name="connsiteX2" fmla="*/ 138546 w 471055"/>
              <a:gd name="connsiteY2" fmla="*/ 346768 h 346976"/>
              <a:gd name="connsiteX3" fmla="*/ 221673 w 471055"/>
              <a:gd name="connsiteY3" fmla="*/ 55823 h 346976"/>
              <a:gd name="connsiteX4" fmla="*/ 318655 w 471055"/>
              <a:gd name="connsiteY4" fmla="*/ 346768 h 346976"/>
              <a:gd name="connsiteX5" fmla="*/ 415637 w 471055"/>
              <a:gd name="connsiteY5" fmla="*/ 97387 h 346976"/>
              <a:gd name="connsiteX6" fmla="*/ 471055 w 471055"/>
              <a:gd name="connsiteY6" fmla="*/ 319059 h 34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055" h="346976">
                <a:moveTo>
                  <a:pt x="0" y="291350"/>
                </a:moveTo>
                <a:cubicBezTo>
                  <a:pt x="16164" y="141259"/>
                  <a:pt x="32328" y="-8831"/>
                  <a:pt x="55419" y="405"/>
                </a:cubicBezTo>
                <a:cubicBezTo>
                  <a:pt x="78510" y="9641"/>
                  <a:pt x="110837" y="337532"/>
                  <a:pt x="138546" y="346768"/>
                </a:cubicBezTo>
                <a:cubicBezTo>
                  <a:pt x="166255" y="356004"/>
                  <a:pt x="191655" y="55823"/>
                  <a:pt x="221673" y="55823"/>
                </a:cubicBezTo>
                <a:cubicBezTo>
                  <a:pt x="251691" y="55823"/>
                  <a:pt x="286328" y="339841"/>
                  <a:pt x="318655" y="346768"/>
                </a:cubicBezTo>
                <a:cubicBezTo>
                  <a:pt x="350982" y="353695"/>
                  <a:pt x="390237" y="102005"/>
                  <a:pt x="415637" y="97387"/>
                </a:cubicBezTo>
                <a:cubicBezTo>
                  <a:pt x="441037" y="92769"/>
                  <a:pt x="456046" y="205914"/>
                  <a:pt x="471055" y="319059"/>
                </a:cubicBezTo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2757055" y="2784648"/>
            <a:ext cx="595745" cy="319659"/>
          </a:xfrm>
          <a:custGeom>
            <a:avLst/>
            <a:gdLst>
              <a:gd name="connsiteX0" fmla="*/ 0 w 595745"/>
              <a:gd name="connsiteY0" fmla="*/ 263352 h 319659"/>
              <a:gd name="connsiteX1" fmla="*/ 69272 w 595745"/>
              <a:gd name="connsiteY1" fmla="*/ 116 h 319659"/>
              <a:gd name="connsiteX2" fmla="*/ 124690 w 595745"/>
              <a:gd name="connsiteY2" fmla="*/ 291061 h 319659"/>
              <a:gd name="connsiteX3" fmla="*/ 221672 w 595745"/>
              <a:gd name="connsiteY3" fmla="*/ 69388 h 319659"/>
              <a:gd name="connsiteX4" fmla="*/ 318654 w 595745"/>
              <a:gd name="connsiteY4" fmla="*/ 291061 h 319659"/>
              <a:gd name="connsiteX5" fmla="*/ 415636 w 595745"/>
              <a:gd name="connsiteY5" fmla="*/ 55534 h 319659"/>
              <a:gd name="connsiteX6" fmla="*/ 540327 w 595745"/>
              <a:gd name="connsiteY6" fmla="*/ 318770 h 319659"/>
              <a:gd name="connsiteX7" fmla="*/ 595745 w 595745"/>
              <a:gd name="connsiteY7" fmla="*/ 124807 h 31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745" h="319659">
                <a:moveTo>
                  <a:pt x="0" y="263352"/>
                </a:moveTo>
                <a:cubicBezTo>
                  <a:pt x="24245" y="129425"/>
                  <a:pt x="48490" y="-4502"/>
                  <a:pt x="69272" y="116"/>
                </a:cubicBezTo>
                <a:cubicBezTo>
                  <a:pt x="90054" y="4734"/>
                  <a:pt x="99290" y="279516"/>
                  <a:pt x="124690" y="291061"/>
                </a:cubicBezTo>
                <a:cubicBezTo>
                  <a:pt x="150090" y="302606"/>
                  <a:pt x="189345" y="69388"/>
                  <a:pt x="221672" y="69388"/>
                </a:cubicBezTo>
                <a:cubicBezTo>
                  <a:pt x="253999" y="69388"/>
                  <a:pt x="286327" y="293370"/>
                  <a:pt x="318654" y="291061"/>
                </a:cubicBezTo>
                <a:cubicBezTo>
                  <a:pt x="350981" y="288752"/>
                  <a:pt x="378691" y="50916"/>
                  <a:pt x="415636" y="55534"/>
                </a:cubicBezTo>
                <a:cubicBezTo>
                  <a:pt x="452581" y="60152"/>
                  <a:pt x="510309" y="307225"/>
                  <a:pt x="540327" y="318770"/>
                </a:cubicBezTo>
                <a:cubicBezTo>
                  <a:pt x="570345" y="330315"/>
                  <a:pt x="583045" y="227561"/>
                  <a:pt x="595745" y="12480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1510145" y="3885561"/>
            <a:ext cx="4710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510145" y="3740727"/>
            <a:ext cx="3463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493818" y="3885561"/>
            <a:ext cx="5541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644326" y="3740727"/>
            <a:ext cx="2928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3507356" y="3885561"/>
            <a:ext cx="52431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657600" y="3740727"/>
            <a:ext cx="3325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71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002" y="223411"/>
            <a:ext cx="9404723" cy="1400530"/>
          </a:xfrm>
        </p:spPr>
        <p:txBody>
          <a:bodyPr/>
          <a:lstStyle/>
          <a:p>
            <a:pPr algn="ctr"/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r>
              <a:rPr lang="en-US" dirty="0" smtClean="0"/>
              <a:t>“ </a:t>
            </a:r>
            <a:r>
              <a:rPr lang="ru-RU" dirty="0" smtClean="0"/>
              <a:t>Дом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152" y="1960697"/>
            <a:ext cx="4829568" cy="41560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1"/>
          <a:stretch/>
        </p:blipFill>
        <p:spPr>
          <a:xfrm rot="5400000">
            <a:off x="6331763" y="2219453"/>
            <a:ext cx="4829565" cy="363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4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smtClean="0"/>
              <a:t>Профессии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25284" y="2225520"/>
            <a:ext cx="4500016" cy="35457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624" y="1748384"/>
            <a:ext cx="3260411" cy="4500015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35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535382"/>
            <a:ext cx="9404723" cy="1427018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0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14945"/>
            <a:ext cx="5285509" cy="43620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/>
              <a:t>Синквейн</a:t>
            </a:r>
            <a:r>
              <a:rPr lang="ru-RU" dirty="0" smtClean="0"/>
              <a:t> (в переводе с французского языка </a:t>
            </a:r>
            <a:r>
              <a:rPr lang="en-US" dirty="0" smtClean="0"/>
              <a:t>“</a:t>
            </a:r>
            <a:r>
              <a:rPr lang="ru-RU" dirty="0" smtClean="0"/>
              <a:t>пять строк</a:t>
            </a:r>
            <a:r>
              <a:rPr lang="en-US" dirty="0" smtClean="0"/>
              <a:t>”</a:t>
            </a:r>
            <a:r>
              <a:rPr lang="ru-RU" dirty="0" smtClean="0"/>
              <a:t>) –</a:t>
            </a:r>
            <a:r>
              <a:rPr lang="ru-RU" dirty="0" err="1" smtClean="0"/>
              <a:t>пятистрочное</a:t>
            </a:r>
            <a:r>
              <a:rPr lang="ru-RU" dirty="0" smtClean="0"/>
              <a:t> нерифмованное стихотворение.                                          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Аделаида </a:t>
            </a:r>
            <a:r>
              <a:rPr lang="ru-RU" dirty="0" err="1" smtClean="0"/>
              <a:t>Крепси</a:t>
            </a:r>
            <a:r>
              <a:rPr lang="ru-RU" dirty="0" smtClean="0"/>
              <a:t> (1878-1914).</a:t>
            </a:r>
          </a:p>
          <a:p>
            <a:pPr marL="0" indent="0">
              <a:buNone/>
            </a:pPr>
            <a:r>
              <a:rPr lang="ru-RU" dirty="0" smtClean="0"/>
              <a:t>Американская поэтесса, теоретик стихосложения.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640" y="1554765"/>
            <a:ext cx="3458194" cy="4195336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7737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 и целесообразность использования данной технологии:</a:t>
            </a:r>
            <a:b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нарушает общепринятую систему воздействия на речевую патологию и обеспечивает её логическую завершенность;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Способствует обогащению и актуализации словаря, уточняет содержание понятий.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Носит характер комплексного воздействия не только развивая речь, но и способствуя развитию высших психических процессов (памяти, внимания, мышления,)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Позволяет ребенку быть активным,  творческим участником образовательного процесса.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составления дидактического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гармонично сочетать элементы всех трех основных образовательных систем: информационной,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личностно-ориентированной, что соответствует требованиям ФГОС ДО и запросам современного информационного общества.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7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5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</a:t>
            </a:r>
            <a:r>
              <a:rPr lang="en-US" dirty="0" smtClean="0"/>
              <a:t>:</a:t>
            </a:r>
            <a:r>
              <a:rPr lang="ru-RU" dirty="0" smtClean="0"/>
              <a:t> Подготовительный.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Цели этапа</a:t>
            </a:r>
            <a:r>
              <a:rPr lang="en-US" dirty="0" smtClean="0"/>
              <a:t>:</a:t>
            </a:r>
            <a:r>
              <a:rPr lang="ru-RU" dirty="0" smtClean="0"/>
              <a:t> знакомство и обогащение словаря дошкольников словами –понятиями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smtClean="0"/>
              <a:t>слово- предмет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слово- определение</a:t>
            </a:r>
            <a:r>
              <a:rPr lang="en-US" dirty="0" smtClean="0"/>
              <a:t>”</a:t>
            </a:r>
            <a:r>
              <a:rPr lang="ru-RU" dirty="0" smtClean="0"/>
              <a:t>,</a:t>
            </a:r>
            <a:r>
              <a:rPr lang="en-US" dirty="0" smtClean="0"/>
              <a:t>”</a:t>
            </a:r>
            <a:r>
              <a:rPr lang="ru-RU" dirty="0" smtClean="0"/>
              <a:t>слово-действие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 </a:t>
            </a:r>
            <a:r>
              <a:rPr lang="ru-RU" dirty="0" smtClean="0"/>
              <a:t>слово-ассоциация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предложение</a:t>
            </a:r>
            <a:r>
              <a:rPr lang="en-US" dirty="0" smtClean="0"/>
              <a:t>”</a:t>
            </a:r>
            <a:r>
              <a:rPr lang="ru-RU" dirty="0" smtClean="0"/>
              <a:t>, введение символов этих слов.</a:t>
            </a:r>
          </a:p>
          <a:p>
            <a:r>
              <a:rPr lang="ru-RU" dirty="0" smtClean="0"/>
              <a:t>Формы организации образовательного процесса по обогащению и активизации словаря.</a:t>
            </a:r>
          </a:p>
          <a:p>
            <a:r>
              <a:rPr lang="ru-RU" dirty="0" smtClean="0"/>
              <a:t>1. НОД( фронтальная, подгрупповая, индивидуальная).</a:t>
            </a:r>
          </a:p>
          <a:p>
            <a:r>
              <a:rPr lang="ru-RU" dirty="0" smtClean="0"/>
              <a:t>2. Словесные игры и упражнения( </a:t>
            </a:r>
            <a:r>
              <a:rPr lang="en-US" dirty="0" smtClean="0"/>
              <a:t>“</a:t>
            </a:r>
            <a:r>
              <a:rPr lang="ru-RU" dirty="0" smtClean="0"/>
              <a:t> Кто это</a:t>
            </a:r>
            <a:r>
              <a:rPr lang="en-US" dirty="0" smtClean="0"/>
              <a:t>?” </a:t>
            </a:r>
            <a:r>
              <a:rPr lang="ru-RU" dirty="0" smtClean="0"/>
              <a:t>,</a:t>
            </a:r>
            <a:r>
              <a:rPr lang="en-US" dirty="0" smtClean="0"/>
              <a:t>“ </a:t>
            </a:r>
            <a:r>
              <a:rPr lang="ru-RU" dirty="0" smtClean="0"/>
              <a:t>Что это</a:t>
            </a:r>
            <a:r>
              <a:rPr lang="en-US" dirty="0" smtClean="0"/>
              <a:t>?”</a:t>
            </a:r>
            <a:r>
              <a:rPr lang="ru-RU" dirty="0" smtClean="0"/>
              <a:t>, Отгадай загадку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Узнай по описанию</a:t>
            </a:r>
            <a:r>
              <a:rPr lang="en-US" dirty="0" smtClean="0"/>
              <a:t>”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smtClean="0"/>
              <a:t>Скажи, какой</a:t>
            </a:r>
            <a:r>
              <a:rPr lang="en-US" dirty="0" smtClean="0"/>
              <a:t>?</a:t>
            </a:r>
            <a:r>
              <a:rPr lang="ru-RU" dirty="0" smtClean="0"/>
              <a:t>какая</a:t>
            </a:r>
            <a:r>
              <a:rPr lang="en-US" dirty="0" smtClean="0"/>
              <a:t>?</a:t>
            </a:r>
            <a:r>
              <a:rPr lang="ru-RU" dirty="0" smtClean="0"/>
              <a:t>Какое</a:t>
            </a:r>
            <a:r>
              <a:rPr lang="en-US" dirty="0" smtClean="0"/>
              <a:t>?</a:t>
            </a:r>
            <a:r>
              <a:rPr lang="ru-RU" dirty="0" smtClean="0"/>
              <a:t>какие</a:t>
            </a:r>
            <a:r>
              <a:rPr lang="en-US" dirty="0" smtClean="0"/>
              <a:t>?”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Кто что делает</a:t>
            </a:r>
            <a:r>
              <a:rPr lang="en-US" dirty="0" smtClean="0"/>
              <a:t>?”</a:t>
            </a:r>
            <a:endParaRPr lang="ru-RU" dirty="0" smtClean="0"/>
          </a:p>
          <a:p>
            <a:r>
              <a:rPr lang="ru-RU" dirty="0" smtClean="0"/>
              <a:t>3Дидактические игры </a:t>
            </a:r>
            <a:r>
              <a:rPr lang="en-US" dirty="0" smtClean="0"/>
              <a:t>“</a:t>
            </a:r>
            <a:r>
              <a:rPr lang="ru-RU" dirty="0" smtClean="0"/>
              <a:t>Найди пару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Слова с противоположным значением</a:t>
            </a:r>
            <a:r>
              <a:rPr lang="en-US" dirty="0" smtClean="0"/>
              <a:t>”</a:t>
            </a:r>
            <a:r>
              <a:rPr lang="ru-RU" dirty="0" smtClean="0"/>
              <a:t>и др.</a:t>
            </a:r>
          </a:p>
          <a:p>
            <a:r>
              <a:rPr lang="ru-RU" dirty="0" smtClean="0"/>
              <a:t>Работа на подготовительном этапе завершается знакомством детей с символами- обозначениями</a:t>
            </a:r>
            <a:r>
              <a:rPr lang="en-US" dirty="0" smtClean="0"/>
              <a:t>: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smtClean="0"/>
              <a:t>слов –предметов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слов- определений</a:t>
            </a:r>
            <a:r>
              <a:rPr lang="en-US" dirty="0" smtClean="0"/>
              <a:t>”</a:t>
            </a:r>
            <a:r>
              <a:rPr lang="ru-RU" dirty="0" smtClean="0"/>
              <a:t>,</a:t>
            </a:r>
            <a:r>
              <a:rPr lang="en-US" dirty="0"/>
              <a:t> </a:t>
            </a:r>
            <a:r>
              <a:rPr lang="en-US" dirty="0" smtClean="0"/>
              <a:t>“</a:t>
            </a:r>
            <a:r>
              <a:rPr lang="ru-RU" dirty="0" smtClean="0"/>
              <a:t>слов- действий</a:t>
            </a:r>
            <a:r>
              <a:rPr lang="en-US" dirty="0" smtClean="0"/>
              <a:t>” 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слов- ассоциаций</a:t>
            </a:r>
            <a:r>
              <a:rPr lang="en-US" dirty="0" smtClean="0"/>
              <a:t>”</a:t>
            </a:r>
            <a:r>
              <a:rPr lang="ru-RU" dirty="0" smtClean="0"/>
              <a:t>, схемой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340854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705" y="345997"/>
            <a:ext cx="9404723" cy="1252198"/>
          </a:xfrm>
        </p:spPr>
        <p:txBody>
          <a:bodyPr/>
          <a:lstStyle/>
          <a:p>
            <a:pPr algn="ctr"/>
            <a:r>
              <a:rPr lang="ru-RU" sz="3600" dirty="0" smtClean="0"/>
              <a:t>Знакомство со следующими понятиями</a:t>
            </a:r>
            <a:r>
              <a:rPr lang="en-US" sz="3600" dirty="0" smtClean="0"/>
              <a:t>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91" y="1548112"/>
            <a:ext cx="11831781" cy="4700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 smtClean="0"/>
              <a:t>               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неживой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                                 Слово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живой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Слово - признак                                        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Слова-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Предложение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Слово-ассоциация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7620" y="1598195"/>
            <a:ext cx="870962" cy="94514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ердце 4"/>
          <p:cNvSpPr/>
          <p:nvPr/>
        </p:nvSpPr>
        <p:spPr>
          <a:xfrm>
            <a:off x="6172985" y="1548112"/>
            <a:ext cx="1042068" cy="821889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554334" y="2594128"/>
            <a:ext cx="957534" cy="968802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040580" y="2612896"/>
            <a:ext cx="1153691" cy="80917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19745" y="3976254"/>
            <a:ext cx="1066800" cy="3602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85309" y="3976253"/>
            <a:ext cx="983671" cy="3602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56910" y="3976254"/>
            <a:ext cx="857100" cy="3602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97621" y="4714955"/>
            <a:ext cx="893618" cy="91621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Фигура, имеющая форму буквы L 15"/>
          <p:cNvSpPr/>
          <p:nvPr/>
        </p:nvSpPr>
        <p:spPr>
          <a:xfrm>
            <a:off x="727665" y="3736983"/>
            <a:ext cx="1087279" cy="599489"/>
          </a:xfrm>
          <a:prstGeom prst="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123708" y="4073236"/>
            <a:ext cx="277092" cy="2632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27665" y="2258291"/>
            <a:ext cx="607510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400800" y="1995055"/>
            <a:ext cx="651164" cy="138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62254" y="3186545"/>
            <a:ext cx="665019" cy="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6262254" y="3297383"/>
            <a:ext cx="789710" cy="138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27665" y="5264728"/>
            <a:ext cx="607510" cy="1385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Полилиния 7"/>
          <p:cNvSpPr/>
          <p:nvPr/>
        </p:nvSpPr>
        <p:spPr>
          <a:xfrm>
            <a:off x="609600" y="3200195"/>
            <a:ext cx="762000" cy="374278"/>
          </a:xfrm>
          <a:custGeom>
            <a:avLst/>
            <a:gdLst>
              <a:gd name="connsiteX0" fmla="*/ 0 w 762000"/>
              <a:gd name="connsiteY0" fmla="*/ 332714 h 374278"/>
              <a:gd name="connsiteX1" fmla="*/ 138545 w 762000"/>
              <a:gd name="connsiteY1" fmla="*/ 205 h 374278"/>
              <a:gd name="connsiteX2" fmla="*/ 304800 w 762000"/>
              <a:gd name="connsiteY2" fmla="*/ 374278 h 374278"/>
              <a:gd name="connsiteX3" fmla="*/ 415636 w 762000"/>
              <a:gd name="connsiteY3" fmla="*/ 205 h 374278"/>
              <a:gd name="connsiteX4" fmla="*/ 498764 w 762000"/>
              <a:gd name="connsiteY4" fmla="*/ 318860 h 374278"/>
              <a:gd name="connsiteX5" fmla="*/ 595745 w 762000"/>
              <a:gd name="connsiteY5" fmla="*/ 205 h 374278"/>
              <a:gd name="connsiteX6" fmla="*/ 692727 w 762000"/>
              <a:gd name="connsiteY6" fmla="*/ 346569 h 374278"/>
              <a:gd name="connsiteX7" fmla="*/ 762000 w 762000"/>
              <a:gd name="connsiteY7" fmla="*/ 205 h 374278"/>
              <a:gd name="connsiteX8" fmla="*/ 762000 w 762000"/>
              <a:gd name="connsiteY8" fmla="*/ 205 h 374278"/>
              <a:gd name="connsiteX9" fmla="*/ 748145 w 762000"/>
              <a:gd name="connsiteY9" fmla="*/ 205 h 37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2000" h="374278">
                <a:moveTo>
                  <a:pt x="0" y="332714"/>
                </a:moveTo>
                <a:cubicBezTo>
                  <a:pt x="43872" y="162996"/>
                  <a:pt x="87745" y="-6722"/>
                  <a:pt x="138545" y="205"/>
                </a:cubicBezTo>
                <a:cubicBezTo>
                  <a:pt x="189345" y="7132"/>
                  <a:pt x="258618" y="374278"/>
                  <a:pt x="304800" y="374278"/>
                </a:cubicBezTo>
                <a:cubicBezTo>
                  <a:pt x="350982" y="374278"/>
                  <a:pt x="383309" y="9441"/>
                  <a:pt x="415636" y="205"/>
                </a:cubicBezTo>
                <a:cubicBezTo>
                  <a:pt x="447963" y="-9031"/>
                  <a:pt x="468746" y="318860"/>
                  <a:pt x="498764" y="318860"/>
                </a:cubicBezTo>
                <a:cubicBezTo>
                  <a:pt x="528782" y="318860"/>
                  <a:pt x="563418" y="-4413"/>
                  <a:pt x="595745" y="205"/>
                </a:cubicBezTo>
                <a:cubicBezTo>
                  <a:pt x="628072" y="4823"/>
                  <a:pt x="665018" y="346569"/>
                  <a:pt x="692727" y="346569"/>
                </a:cubicBezTo>
                <a:cubicBezTo>
                  <a:pt x="720436" y="346569"/>
                  <a:pt x="762000" y="205"/>
                  <a:pt x="762000" y="205"/>
                </a:cubicBezTo>
                <a:lnTo>
                  <a:pt x="762000" y="205"/>
                </a:lnTo>
                <a:lnTo>
                  <a:pt x="748145" y="205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50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46591"/>
          </a:xfrm>
        </p:spPr>
        <p:txBody>
          <a:bodyPr/>
          <a:lstStyle/>
          <a:p>
            <a:pPr marL="342900" lvl="0" indent="-342900" algn="ctr">
              <a:spcBef>
                <a:spcPts val="1000"/>
              </a:spcBef>
            </a:pPr>
            <a:r>
              <a:rPr lang="ru-RU" sz="3200" dirty="0">
                <a:solidFill>
                  <a:prstClr val="white"/>
                </a:solidFill>
              </a:rPr>
              <a:t>Игра «Живое, неживое»</a:t>
            </a:r>
            <a:r>
              <a:rPr lang="ru-RU" sz="1800" dirty="0">
                <a:solidFill>
                  <a:prstClr val="white"/>
                </a:solidFill>
              </a:rPr>
              <a:t/>
            </a:r>
            <a:br>
              <a:rPr lang="ru-RU" sz="1800" dirty="0">
                <a:solidFill>
                  <a:prstClr val="whit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365" y="1496292"/>
            <a:ext cx="11443854" cy="4932218"/>
          </a:xfrm>
        </p:spPr>
        <p:txBody>
          <a:bodyPr>
            <a:noAutofit/>
          </a:bodyPr>
          <a:lstStyle/>
          <a:p>
            <a:r>
              <a:rPr lang="ru-RU" sz="1800" dirty="0" smtClean="0"/>
              <a:t>Задачи: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1. Закрепить понятие о предмете и его названии.</a:t>
            </a:r>
          </a:p>
          <a:p>
            <a:r>
              <a:rPr lang="ru-RU" sz="1800" dirty="0"/>
              <a:t>2. Формировать умение определять «живые» и «неживые» предметы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8215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Игра «Подбери вопрос»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148" y="1853248"/>
            <a:ext cx="10709563" cy="4395152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</a:t>
            </a:r>
            <a:r>
              <a:rPr lang="ru-RU" dirty="0"/>
              <a:t>: 1. Формировать умение, правильно, ставить вопрос;</a:t>
            </a:r>
          </a:p>
          <a:p>
            <a:r>
              <a:rPr lang="ru-RU" dirty="0"/>
              <a:t>2. Совершенствовать умение подбирать картинку-символ к предмету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                     -Это кто</a:t>
            </a:r>
            <a:r>
              <a:rPr lang="en-US" dirty="0" smtClean="0"/>
              <a:t>?</a:t>
            </a:r>
            <a:r>
              <a:rPr lang="ru-RU" dirty="0" smtClean="0"/>
              <a:t>                                                              -Это</a:t>
            </a:r>
            <a:r>
              <a:rPr lang="en-US" dirty="0" smtClean="0"/>
              <a:t> </a:t>
            </a:r>
            <a:r>
              <a:rPr lang="ru-RU" dirty="0" smtClean="0"/>
              <a:t> что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256" y="2921972"/>
            <a:ext cx="1888824" cy="2807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011" y="3304858"/>
            <a:ext cx="1072989" cy="835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530436" y="3722715"/>
            <a:ext cx="762824" cy="457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3207" y="2921972"/>
            <a:ext cx="2119311" cy="27490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153" y="3087572"/>
            <a:ext cx="890093" cy="963251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9448800" y="3569197"/>
            <a:ext cx="60203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79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409</TotalTime>
  <Words>1058</Words>
  <Application>Microsoft Office PowerPoint</Application>
  <PresentationFormat>Широкоэкранный</PresentationFormat>
  <Paragraphs>136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Century Gothic</vt:lpstr>
      <vt:lpstr>Times New Roman</vt:lpstr>
      <vt:lpstr>Wingdings 3</vt:lpstr>
      <vt:lpstr>Ион</vt:lpstr>
      <vt:lpstr>       «Использование  технологии синквейн  в работе по  развитию связной речи у детей дошкольного возраста с речевыми нарушениями»  </vt:lpstr>
      <vt:lpstr>Актуальность</vt:lpstr>
      <vt:lpstr>Презентация PowerPoint</vt:lpstr>
      <vt:lpstr>Актуальность и целесообразность использования данной технологии: </vt:lpstr>
      <vt:lpstr>Презентация PowerPoint</vt:lpstr>
      <vt:lpstr>Этапы: Подготовительный.</vt:lpstr>
      <vt:lpstr>Знакомство со следующими понятиями:</vt:lpstr>
      <vt:lpstr>Игра «Живое, неживое» </vt:lpstr>
      <vt:lpstr>Игра «Подбери вопрос» </vt:lpstr>
      <vt:lpstr>Игра «Опиши предмет» </vt:lpstr>
      <vt:lpstr>Игра «Кто что делает?» </vt:lpstr>
      <vt:lpstr>Игра «Кто как голос подаёт?» </vt:lpstr>
      <vt:lpstr> Игра: “ Лишняя картинка”.</vt:lpstr>
      <vt:lpstr>Игра «Придумай загадку» </vt:lpstr>
      <vt:lpstr>Игра «Расширь предложение» </vt:lpstr>
      <vt:lpstr>Основной этап</vt:lpstr>
      <vt:lpstr>Многообразие форм работы с дидактическим синквейном.</vt:lpstr>
      <vt:lpstr>Разнообразные формы работы с синквейном на основе лексической темы “Домашние животные”.</vt:lpstr>
      <vt:lpstr>Составление короткого рассказа по готовому дидактическому синквейну с использованием слов и фраз, входящих в состав этого синквейна </vt:lpstr>
      <vt:lpstr>Синквейн- загадка</vt:lpstr>
      <vt:lpstr>Исправь ошибку.</vt:lpstr>
      <vt:lpstr>Примеры алгоритмов синквейна для не читающих детей.</vt:lpstr>
      <vt:lpstr>Синквейн “ Дом”</vt:lpstr>
      <vt:lpstr>Синквейн “Профессии”</vt:lpstr>
      <vt:lpstr>Спасибо за внимание.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 метода синквейна в развитии связной речи у детей с речевыми нарушениями»  </dc:title>
  <dc:creator>Владимир</dc:creator>
  <cp:lastModifiedBy>Владимир</cp:lastModifiedBy>
  <cp:revision>60</cp:revision>
  <dcterms:created xsi:type="dcterms:W3CDTF">2023-10-05T17:41:08Z</dcterms:created>
  <dcterms:modified xsi:type="dcterms:W3CDTF">2024-02-11T18:43:18Z</dcterms:modified>
</cp:coreProperties>
</file>