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71" r:id="rId2"/>
    <p:sldId id="256" r:id="rId3"/>
    <p:sldId id="258" r:id="rId4"/>
    <p:sldId id="259" r:id="rId5"/>
    <p:sldId id="260" r:id="rId6"/>
    <p:sldId id="270" r:id="rId7"/>
    <p:sldId id="272" r:id="rId8"/>
    <p:sldId id="274" r:id="rId9"/>
    <p:sldId id="261" r:id="rId10"/>
    <p:sldId id="262" r:id="rId11"/>
    <p:sldId id="263" r:id="rId12"/>
    <p:sldId id="268" r:id="rId13"/>
    <p:sldId id="27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00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D8C65-79FE-45FC-99B1-4B37838367D1}" type="datetimeFigureOut">
              <a:rPr lang="ru-RU" smtClean="0"/>
              <a:t>15.11.2023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3B1503-C2A7-43EA-BAD5-A767862700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DAB3C-7569-4517-9E02-C5D8A3D8AB41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8401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8208235" y="2180861"/>
            <a:ext cx="6240693" cy="4525963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500" dirty="0">
                <a:solidFill>
                  <a:srgbClr val="003300"/>
                </a:solidFill>
              </a:rPr>
              <a:t> </a:t>
            </a:r>
            <a:r>
              <a:rPr lang="ru-RU" sz="500" dirty="0"/>
              <a:t>работать с микроскопом следует сидя</a:t>
            </a:r>
            <a:r>
              <a:rPr lang="en-US" sz="500" dirty="0"/>
              <a:t>;</a:t>
            </a:r>
            <a:endParaRPr lang="ru-RU" sz="500" dirty="0"/>
          </a:p>
          <a:p>
            <a:pPr algn="just">
              <a:buFont typeface="Wingdings" pitchFamily="2" charset="2"/>
              <a:buChar char="Ø"/>
            </a:pPr>
            <a:r>
              <a:rPr lang="ru-RU" sz="500" dirty="0">
                <a:solidFill>
                  <a:srgbClr val="003300"/>
                </a:solidFill>
              </a:rPr>
              <a:t> </a:t>
            </a:r>
            <a:r>
              <a:rPr lang="ru-RU" sz="500" dirty="0"/>
              <a:t>протереть салфеткой объективы, окуляр и зеркало</a:t>
            </a:r>
            <a:r>
              <a:rPr lang="en-US" sz="500" dirty="0"/>
              <a:t>;</a:t>
            </a:r>
            <a:r>
              <a:rPr lang="ru-RU" sz="500" dirty="0"/>
              <a:t>                                                  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500" dirty="0">
                <a:solidFill>
                  <a:srgbClr val="003300"/>
                </a:solidFill>
              </a:rPr>
              <a:t> </a:t>
            </a:r>
            <a:r>
              <a:rPr lang="ru-RU" sz="500" dirty="0"/>
              <a:t>микроскоп установить перед собой на расстоянии </a:t>
            </a:r>
          </a:p>
          <a:p>
            <a:pPr marL="0" indent="0" algn="just">
              <a:buNone/>
            </a:pPr>
            <a:r>
              <a:rPr lang="ru-RU" sz="500" dirty="0"/>
              <a:t>     5 - 10 см от края стола</a:t>
            </a:r>
            <a:r>
              <a:rPr lang="en-US" sz="500" dirty="0"/>
              <a:t>;</a:t>
            </a:r>
            <a:endParaRPr lang="ru-RU" sz="500" dirty="0"/>
          </a:p>
          <a:p>
            <a:pPr algn="just">
              <a:buFont typeface="Wingdings" pitchFamily="2" charset="2"/>
              <a:buChar char="Ø"/>
            </a:pPr>
            <a:r>
              <a:rPr lang="ru-RU" sz="500" dirty="0">
                <a:solidFill>
                  <a:srgbClr val="003300"/>
                </a:solidFill>
              </a:rPr>
              <a:t> </a:t>
            </a:r>
            <a:r>
              <a:rPr lang="ru-RU" sz="500" dirty="0"/>
              <a:t>глядя одним глазом в окуляр и пользуясь зеркалом, </a:t>
            </a:r>
          </a:p>
          <a:p>
            <a:pPr marL="0" indent="0" algn="just">
              <a:buNone/>
            </a:pPr>
            <a:r>
              <a:rPr lang="ru-RU" sz="500" dirty="0"/>
              <a:t>     направить свет от окна в объектив, а затем </a:t>
            </a:r>
          </a:p>
          <a:p>
            <a:pPr marL="0" indent="0" algn="just">
              <a:buNone/>
            </a:pPr>
            <a:r>
              <a:rPr lang="ru-RU" sz="500" dirty="0"/>
              <a:t>     максимально осветить поле зрения</a:t>
            </a:r>
            <a:r>
              <a:rPr lang="en-US" sz="500" dirty="0"/>
              <a:t>;</a:t>
            </a:r>
            <a:endParaRPr lang="ru-RU" sz="500" dirty="0"/>
          </a:p>
          <a:p>
            <a:pPr algn="just">
              <a:buFont typeface="Wingdings" pitchFamily="2" charset="2"/>
              <a:buChar char="Ø"/>
            </a:pPr>
            <a:r>
              <a:rPr lang="ru-RU" sz="500" dirty="0">
                <a:solidFill>
                  <a:srgbClr val="003300"/>
                </a:solidFill>
              </a:rPr>
              <a:t> </a:t>
            </a:r>
            <a:r>
              <a:rPr lang="ru-RU" sz="500" dirty="0"/>
              <a:t>положить микропрепарат на предметный столик.</a:t>
            </a:r>
          </a:p>
          <a:p>
            <a:pPr marL="0" indent="0" algn="just">
              <a:buNone/>
            </a:pPr>
            <a:r>
              <a:rPr lang="ru-RU" sz="500" dirty="0"/>
              <a:t>     Опускать объектив при помощи винта до тех пор,  </a:t>
            </a:r>
          </a:p>
          <a:p>
            <a:pPr marL="0" indent="0" algn="just">
              <a:buNone/>
            </a:pPr>
            <a:r>
              <a:rPr lang="ru-RU" sz="500" dirty="0"/>
              <a:t>     пока  расстояние между нижней линзой объектива  </a:t>
            </a:r>
          </a:p>
          <a:p>
            <a:pPr marL="0" indent="0" algn="just">
              <a:buNone/>
            </a:pPr>
            <a:r>
              <a:rPr lang="ru-RU" sz="500" dirty="0"/>
              <a:t>     и микропрепаратом не станет 4 - 5 мм</a:t>
            </a:r>
            <a:r>
              <a:rPr lang="en-US" sz="500" dirty="0"/>
              <a:t>;</a:t>
            </a:r>
            <a:endParaRPr lang="ru-RU" sz="500" dirty="0">
              <a:solidFill>
                <a:srgbClr val="003300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500" dirty="0">
                <a:solidFill>
                  <a:srgbClr val="003300"/>
                </a:solidFill>
              </a:rPr>
              <a:t> </a:t>
            </a:r>
            <a:r>
              <a:rPr lang="ru-RU" sz="500" dirty="0"/>
              <a:t>смотреть в окуляр и вращать винт  на себя до </a:t>
            </a:r>
          </a:p>
          <a:p>
            <a:pPr marL="0" indent="0" algn="just">
              <a:buNone/>
            </a:pPr>
            <a:r>
              <a:rPr lang="ru-RU" sz="500" dirty="0"/>
              <a:t>     положения, при котором хорошо будет видно </a:t>
            </a:r>
          </a:p>
          <a:p>
            <a:pPr marL="0" indent="0" algn="just">
              <a:buNone/>
            </a:pPr>
            <a:r>
              <a:rPr lang="ru-RU" sz="500" dirty="0"/>
              <a:t>     изображение объекта</a:t>
            </a:r>
            <a:r>
              <a:rPr lang="en-US" sz="500" dirty="0"/>
              <a:t>;</a:t>
            </a:r>
            <a:r>
              <a:rPr lang="ru-RU" sz="500" dirty="0"/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500" dirty="0">
                <a:solidFill>
                  <a:srgbClr val="003300"/>
                </a:solidFill>
              </a:rPr>
              <a:t> </a:t>
            </a:r>
            <a:r>
              <a:rPr lang="ru-RU" sz="500" dirty="0"/>
              <a:t>передвигая препарат рукой, расположить его в </a:t>
            </a:r>
          </a:p>
          <a:p>
            <a:pPr marL="0" indent="0" algn="just">
              <a:buNone/>
            </a:pPr>
            <a:r>
              <a:rPr lang="ru-RU" sz="500" dirty="0"/>
              <a:t>     центре поля зрения микроскопа</a:t>
            </a:r>
            <a:r>
              <a:rPr lang="en-US" sz="500" dirty="0"/>
              <a:t>;</a:t>
            </a:r>
            <a:endParaRPr lang="ru-RU" sz="500" dirty="0"/>
          </a:p>
          <a:p>
            <a:pPr algn="just">
              <a:buFont typeface="Wingdings" pitchFamily="2" charset="2"/>
              <a:buChar char="Ø"/>
            </a:pPr>
            <a:r>
              <a:rPr lang="ru-RU" sz="500" dirty="0"/>
              <a:t>если изображение не появилось, то надо  </a:t>
            </a:r>
          </a:p>
          <a:p>
            <a:pPr marL="0" indent="0" algn="just">
              <a:buNone/>
            </a:pPr>
            <a:r>
              <a:rPr lang="ru-RU" sz="500" dirty="0"/>
              <a:t>     повторить все операции заново</a:t>
            </a:r>
            <a:r>
              <a:rPr lang="en-US" sz="500" dirty="0"/>
              <a:t>;</a:t>
            </a:r>
            <a:endParaRPr lang="ru-RU" sz="500" dirty="0"/>
          </a:p>
          <a:p>
            <a:pPr algn="just">
              <a:buFont typeface="Wingdings" pitchFamily="2" charset="2"/>
              <a:buChar char="Ø"/>
            </a:pPr>
            <a:r>
              <a:rPr lang="ru-RU" sz="500" dirty="0">
                <a:solidFill>
                  <a:srgbClr val="003300"/>
                </a:solidFill>
              </a:rPr>
              <a:t> </a:t>
            </a:r>
            <a:r>
              <a:rPr lang="ru-RU" sz="500" dirty="0"/>
              <a:t>по окончании работы  поднять объектив, </a:t>
            </a:r>
          </a:p>
          <a:p>
            <a:pPr marL="0" indent="0" algn="just">
              <a:buNone/>
            </a:pPr>
            <a:r>
              <a:rPr lang="ru-RU" sz="500" dirty="0"/>
              <a:t>     снять с рабочего столика препарат, протереть  </a:t>
            </a:r>
          </a:p>
          <a:p>
            <a:pPr marL="0" indent="0" algn="just">
              <a:buNone/>
            </a:pPr>
            <a:r>
              <a:rPr lang="ru-RU" sz="500" dirty="0"/>
              <a:t>     салфеткой все части микроскопа и поставить </a:t>
            </a:r>
          </a:p>
          <a:p>
            <a:pPr marL="0" indent="0" algn="just">
              <a:buNone/>
            </a:pPr>
            <a:r>
              <a:rPr lang="ru-RU" sz="500" dirty="0"/>
              <a:t>     микроскоп в шкаф.</a:t>
            </a:r>
            <a:endParaRPr lang="ru-RU" sz="500" dirty="0">
              <a:solidFill>
                <a:srgbClr val="003300"/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rgbClr val="003300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ru-RU" dirty="0">
              <a:solidFill>
                <a:srgbClr val="003300"/>
              </a:solidFill>
            </a:endParaRPr>
          </a:p>
          <a:p>
            <a:pPr marL="0" indent="0" algn="just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>
              <a:solidFill>
                <a:srgbClr val="0033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rgbClr val="0033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C7AF1C24-00FB-458C-8178-97170690094F}"/>
              </a:ext>
            </a:extLst>
          </p:cNvPr>
          <p:cNvSpPr txBox="1">
            <a:spLocks/>
          </p:cNvSpPr>
          <p:nvPr/>
        </p:nvSpPr>
        <p:spPr>
          <a:xfrm>
            <a:off x="170361" y="452670"/>
            <a:ext cx="7626812" cy="5952661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   Если текст плохо видно, что мы можем с ним сделать?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680057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8477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64397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6597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Увеличительные приборы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«Изучение </a:t>
            </a:r>
            <a:r>
              <a:rPr lang="ru-RU" dirty="0"/>
              <a:t>устройства увеличительных приборов и правил работы с ними»</a:t>
            </a:r>
          </a:p>
        </p:txBody>
      </p:sp>
    </p:spTree>
    <p:extLst>
      <p:ext uri="{BB962C8B-B14F-4D97-AF65-F5344CB8AC3E}">
        <p14:creationId xmlns="" xmlns:p14="http://schemas.microsoft.com/office/powerpoint/2010/main" val="3308950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860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64425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34166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43895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B7F305-E8FD-4291-AECF-7BFE4AFD8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FFD660A9-79D9-4038-A8C5-44087E0202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964" b="28632"/>
          <a:stretch/>
        </p:blipFill>
        <p:spPr>
          <a:xfrm>
            <a:off x="2063552" y="0"/>
            <a:ext cx="8448939" cy="662111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1478BD8-21A2-4CF5-8187-8D981109B4BE}"/>
              </a:ext>
            </a:extLst>
          </p:cNvPr>
          <p:cNvSpPr txBox="1"/>
          <p:nvPr/>
        </p:nvSpPr>
        <p:spPr>
          <a:xfrm>
            <a:off x="3048000" y="3184551"/>
            <a:ext cx="6096000" cy="400105"/>
          </a:xfrm>
          <a:prstGeom prst="rect">
            <a:avLst/>
          </a:prstGeom>
          <a:noFill/>
        </p:spPr>
        <p:txBody>
          <a:bodyPr wrap="square" lIns="121917" tIns="60958" rIns="121917" bIns="60958">
            <a:spAutoFit/>
          </a:bodyPr>
          <a:lstStyle/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288698A-CD0F-4CC5-937B-8040F5728F6A}"/>
              </a:ext>
            </a:extLst>
          </p:cNvPr>
          <p:cNvSpPr txBox="1"/>
          <p:nvPr/>
        </p:nvSpPr>
        <p:spPr>
          <a:xfrm>
            <a:off x="3048000" y="3184551"/>
            <a:ext cx="6096000" cy="400105"/>
          </a:xfrm>
          <a:prstGeom prst="rect">
            <a:avLst/>
          </a:prstGeom>
          <a:noFill/>
        </p:spPr>
        <p:txBody>
          <a:bodyPr wrap="square" lIns="121917" tIns="60958" rIns="121917" bIns="60958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6617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6E6CC0-C8CA-410A-AC3B-1E891073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D6EAAA2E-DE41-46B3-AEEE-4B84538332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3552" y="423981"/>
            <a:ext cx="8544949" cy="6010039"/>
          </a:xfrm>
        </p:spPr>
      </p:pic>
    </p:spTree>
    <p:extLst>
      <p:ext uri="{BB962C8B-B14F-4D97-AF65-F5344CB8AC3E}">
        <p14:creationId xmlns:p14="http://schemas.microsoft.com/office/powerpoint/2010/main" xmlns="" val="3434457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3528" y="287777"/>
            <a:ext cx="9905998" cy="1478570"/>
          </a:xfrm>
        </p:spPr>
        <p:txBody>
          <a:bodyPr/>
          <a:lstStyle/>
          <a:p>
            <a:r>
              <a:rPr lang="ru-RU" b="1" dirty="0" smtClean="0"/>
              <a:t>Устройство микроскопа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2243" y="1649650"/>
            <a:ext cx="6821768" cy="51163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737201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64</TotalTime>
  <Words>197</Words>
  <Application>Microsoft Office PowerPoint</Application>
  <PresentationFormat>Произвольный</PresentationFormat>
  <Paragraphs>32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Контур</vt:lpstr>
      <vt:lpstr>Слайд 1</vt:lpstr>
      <vt:lpstr>Увеличительные приборы</vt:lpstr>
      <vt:lpstr>Слайд 3</vt:lpstr>
      <vt:lpstr>Слайд 4</vt:lpstr>
      <vt:lpstr>Слайд 5</vt:lpstr>
      <vt:lpstr>Слайд 6</vt:lpstr>
      <vt:lpstr>Слайд 7</vt:lpstr>
      <vt:lpstr>Слайд 8</vt:lpstr>
      <vt:lpstr>Устройство микроскопа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работы в кабинете биологии, с биологическими приборами и инструментами.</dc:title>
  <dc:creator>Учитель</dc:creator>
  <cp:lastModifiedBy>Дарья</cp:lastModifiedBy>
  <cp:revision>7</cp:revision>
  <dcterms:created xsi:type="dcterms:W3CDTF">2021-09-13T10:41:05Z</dcterms:created>
  <dcterms:modified xsi:type="dcterms:W3CDTF">2023-11-15T13:40:03Z</dcterms:modified>
</cp:coreProperties>
</file>