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82" r:id="rId3"/>
    <p:sldId id="301" r:id="rId4"/>
    <p:sldId id="302" r:id="rId5"/>
    <p:sldId id="284" r:id="rId6"/>
    <p:sldId id="316" r:id="rId7"/>
    <p:sldId id="317" r:id="rId8"/>
    <p:sldId id="318" r:id="rId9"/>
    <p:sldId id="257" r:id="rId10"/>
    <p:sldId id="268" r:id="rId11"/>
    <p:sldId id="285" r:id="rId12"/>
    <p:sldId id="286" r:id="rId13"/>
    <p:sldId id="287" r:id="rId14"/>
    <p:sldId id="288" r:id="rId15"/>
    <p:sldId id="289" r:id="rId16"/>
    <p:sldId id="290" r:id="rId17"/>
    <p:sldId id="270" r:id="rId18"/>
    <p:sldId id="272" r:id="rId19"/>
    <p:sldId id="311" r:id="rId20"/>
    <p:sldId id="312" r:id="rId21"/>
    <p:sldId id="313" r:id="rId22"/>
    <p:sldId id="315" r:id="rId23"/>
    <p:sldId id="273" r:id="rId24"/>
    <p:sldId id="292" r:id="rId25"/>
    <p:sldId id="275" r:id="rId26"/>
    <p:sldId id="295" r:id="rId27"/>
    <p:sldId id="291" r:id="rId28"/>
    <p:sldId id="319" r:id="rId29"/>
    <p:sldId id="280" r:id="rId30"/>
    <p:sldId id="279" r:id="rId31"/>
    <p:sldId id="309" r:id="rId32"/>
    <p:sldId id="310" r:id="rId33"/>
    <p:sldId id="31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9337F-F99E-49D9-8732-F7BA946D7661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359C2-0F16-4A8C-BD4B-5E07BBA58D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11.xml"/><Relationship Id="rId7" Type="http://schemas.openxmlformats.org/officeDocument/2006/relationships/slide" Target="slide1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12.xml"/><Relationship Id="rId9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slide" Target="slide10.x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slide" Target="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slide" Target="slide5.xml"/><Relationship Id="rId4" Type="http://schemas.openxmlformats.org/officeDocument/2006/relationships/slide" Target="slide3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1\Desktop\Untitled.avi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slide" Target="slide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1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лако 4"/>
          <p:cNvSpPr/>
          <p:nvPr/>
        </p:nvSpPr>
        <p:spPr>
          <a:xfrm>
            <a:off x="1643042" y="714356"/>
            <a:ext cx="6192688" cy="5328592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mtClean="0">
                <a:solidFill>
                  <a:srgbClr val="FF0000"/>
                </a:solidFill>
              </a:rPr>
              <a:t>Междометие</a:t>
            </a:r>
          </a:p>
          <a:p>
            <a:pPr algn="ctr"/>
            <a:r>
              <a:rPr lang="ru-RU" sz="4000" smtClean="0">
                <a:solidFill>
                  <a:srgbClr val="FF0000"/>
                </a:solidFill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как особая часть речи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                     Учитель: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             </a:t>
            </a:r>
            <a:r>
              <a:rPr lang="ru-RU" sz="3200" b="1" dirty="0" err="1" smtClean="0">
                <a:solidFill>
                  <a:srgbClr val="FF0000"/>
                </a:solidFill>
              </a:rPr>
              <a:t>Магдиева</a:t>
            </a:r>
            <a:r>
              <a:rPr lang="ru-RU" sz="3200" b="1" dirty="0" smtClean="0">
                <a:solidFill>
                  <a:srgbClr val="FF0000"/>
                </a:solidFill>
              </a:rPr>
              <a:t> Л.Р.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«Угадай-ка»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15616" y="1244744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ПОМОЩЬЮ МИМИКИ И ЖЕСТОВ ИЗОБРАЗИТЕ МЕЖДОМЕТИЕ.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Блок-схема: узел 13">
            <a:hlinkClick r:id="rId3" action="ppaction://hlinksldjump"/>
          </p:cNvPr>
          <p:cNvSpPr/>
          <p:nvPr/>
        </p:nvSpPr>
        <p:spPr>
          <a:xfrm>
            <a:off x="1835696" y="1988840"/>
            <a:ext cx="1152128" cy="1152128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1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5" name="Блок-схема: узел 14">
            <a:hlinkClick r:id="rId4" action="ppaction://hlinksldjump"/>
          </p:cNvPr>
          <p:cNvSpPr/>
          <p:nvPr/>
        </p:nvSpPr>
        <p:spPr>
          <a:xfrm>
            <a:off x="3995936" y="1988840"/>
            <a:ext cx="1152128" cy="1152128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2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Блок-схема: узел 15">
            <a:hlinkClick r:id="rId5" action="ppaction://hlinksldjump"/>
          </p:cNvPr>
          <p:cNvSpPr/>
          <p:nvPr/>
        </p:nvSpPr>
        <p:spPr>
          <a:xfrm>
            <a:off x="6156176" y="1988840"/>
            <a:ext cx="1152128" cy="1152128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3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7" name="Блок-схема: узел 16">
            <a:hlinkClick r:id="rId6" action="ppaction://hlinksldjump"/>
          </p:cNvPr>
          <p:cNvSpPr/>
          <p:nvPr/>
        </p:nvSpPr>
        <p:spPr>
          <a:xfrm>
            <a:off x="1835696" y="4293096"/>
            <a:ext cx="1152128" cy="1152128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4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8" name="Блок-схема: узел 17">
            <a:hlinkClick r:id="rId7" action="ppaction://hlinksldjump"/>
          </p:cNvPr>
          <p:cNvSpPr/>
          <p:nvPr/>
        </p:nvSpPr>
        <p:spPr>
          <a:xfrm>
            <a:off x="3995936" y="4293096"/>
            <a:ext cx="1152128" cy="1152128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5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9" name="Блок-схема: узел 18">
            <a:hlinkClick r:id="rId8" action="ppaction://hlinksldjump"/>
          </p:cNvPr>
          <p:cNvSpPr/>
          <p:nvPr/>
        </p:nvSpPr>
        <p:spPr>
          <a:xfrm>
            <a:off x="6156176" y="4293096"/>
            <a:ext cx="1152128" cy="1152128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6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1" name="Управляющая кнопка: назад 10">
            <a:hlinkClick r:id="rId9" action="ppaction://hlinksldjump" highlightClick="1"/>
          </p:cNvPr>
          <p:cNvSpPr/>
          <p:nvPr/>
        </p:nvSpPr>
        <p:spPr>
          <a:xfrm>
            <a:off x="395536" y="6021288"/>
            <a:ext cx="864096" cy="64807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«Угадай-ка»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15616" y="1244744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ПОМОЩЬЮ МИМИКИ И ЖЕСТОВ ИЗОБРАЗИТЕ МЕЖДОМЕТИЕ.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5" descr="j028275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835696" y="2060848"/>
            <a:ext cx="6048672" cy="3600400"/>
          </a:xfrm>
          <a:prstGeom prst="rect">
            <a:avLst/>
          </a:prstGeom>
          <a:noFill/>
        </p:spPr>
      </p:pic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95536" y="6237312"/>
            <a:ext cx="864096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«Угадай-ка»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15616" y="1244744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ПОМОЩЬЮ МИМИКИ И ЖЕСТОВ ИЗОБРАЗИТЕ МЕЖДОМЕТИЕ.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3" descr="j02827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772816"/>
            <a:ext cx="424847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Управляющая кнопка: назад 12">
            <a:hlinkClick r:id="rId4" action="ppaction://hlinksldjump" highlightClick="1"/>
          </p:cNvPr>
          <p:cNvSpPr/>
          <p:nvPr/>
        </p:nvSpPr>
        <p:spPr>
          <a:xfrm>
            <a:off x="395536" y="6237312"/>
            <a:ext cx="864096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«Угадай-ка»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15616" y="1244744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ПОМОЩЬЮ МИМИКИ И ЖЕСТОВ ИЗОБРАЗИТЕ МЕЖДОМЕТИЕ.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2891" name="Object 11"/>
          <p:cNvGraphicFramePr>
            <a:graphicFrameLocks noChangeAspect="1"/>
          </p:cNvGraphicFramePr>
          <p:nvPr/>
        </p:nvGraphicFramePr>
        <p:xfrm>
          <a:off x="2267744" y="1988840"/>
          <a:ext cx="4536504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1" name="Фотография Photo Editor" r:id="rId4" imgW="5028571" imgH="6752381" progId="">
                  <p:embed/>
                </p:oleObj>
              </mc:Choice>
              <mc:Fallback>
                <p:oleObj name="Фотография Photo Editor" r:id="rId4" imgW="5028571" imgH="6752381" progId="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-30000" contrast="4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988840"/>
                        <a:ext cx="4536504" cy="41764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Управляющая кнопка: назад 12">
            <a:hlinkClick r:id="rId6" action="ppaction://hlinksldjump" highlightClick="1"/>
          </p:cNvPr>
          <p:cNvSpPr/>
          <p:nvPr/>
        </p:nvSpPr>
        <p:spPr>
          <a:xfrm>
            <a:off x="395536" y="6165304"/>
            <a:ext cx="864096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«Угадай-ка»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15616" y="1244744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ПОМОЩЬЮ МИМИКИ И ЖЕСТОВ ИЗОБРАЗИТЕ МЕЖДОМЕТИЕ.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5" descr="j007880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060848"/>
            <a:ext cx="504056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Управляющая кнопка: назад 12">
            <a:hlinkClick r:id="rId4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«Угадай-ка»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15616" y="1244744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ПОМОЩЬЮ МИМИКИ И ЖЕСТОВ ИЗОБРАЗИТЕ МЕЖДОМЕТИЕ.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36" descr="_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772816"/>
            <a:ext cx="4176464" cy="410445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3" name="Управляющая кнопка: назад 12">
            <a:hlinkClick r:id="rId4" action="ppaction://hlinksldjump" highlightClick="1"/>
          </p:cNvPr>
          <p:cNvSpPr/>
          <p:nvPr/>
        </p:nvSpPr>
        <p:spPr>
          <a:xfrm>
            <a:off x="395536" y="6093296"/>
            <a:ext cx="864096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«Угадай-ка»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15616" y="1244744"/>
            <a:ext cx="73448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ПОМОЩЬЮ МИМИКИ И ЖЕСТОВ ИЗОБРАЗИТЕ МЕЖДОМЕТИЕ.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8" descr="j028274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771800" y="1988840"/>
            <a:ext cx="3888432" cy="3960440"/>
          </a:xfrm>
          <a:prstGeom prst="rect">
            <a:avLst/>
          </a:prstGeom>
          <a:noFill/>
        </p:spPr>
      </p:pic>
      <p:sp>
        <p:nvSpPr>
          <p:cNvPr id="13" name="Управляющая кнопка: назад 12">
            <a:hlinkClick r:id="rId4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Чайнворд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59632" y="1320670"/>
            <a:ext cx="67687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ПОДНИМИТЕ КАРТОЧКУ С ПРАВИЛЬНЫМ ОТВЕТОМ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636912"/>
            <a:ext cx="7632848" cy="79208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В Ж И К Ы Ш М Ы Г М У В Ы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1763688" y="3789040"/>
            <a:ext cx="1080120" cy="648072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ВЖИК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1259632" y="5229200"/>
            <a:ext cx="1080120" cy="648072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Овальная выноска 7"/>
          <p:cNvSpPr/>
          <p:nvPr/>
        </p:nvSpPr>
        <p:spPr>
          <a:xfrm>
            <a:off x="4283968" y="3789040"/>
            <a:ext cx="1080120" cy="648072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КЫШ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Овальная выноска 8"/>
          <p:cNvSpPr/>
          <p:nvPr/>
        </p:nvSpPr>
        <p:spPr>
          <a:xfrm>
            <a:off x="3419872" y="5301208"/>
            <a:ext cx="1080120" cy="648072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5724128" y="5301208"/>
            <a:ext cx="1080120" cy="648072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УВЫ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6660232" y="3789040"/>
            <a:ext cx="1296144" cy="648072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ШМЫГ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Управляющая кнопка: назад 11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Физкультминутка 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11" descr="j007882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628800"/>
            <a:ext cx="410445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назад 5">
            <a:hlinkClick r:id="rId4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500042"/>
            <a:ext cx="6643734" cy="14287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Найдите звукоподражательные слова.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00232" y="1857364"/>
            <a:ext cx="521497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1.Тьфу!</a:t>
            </a:r>
          </a:p>
          <a:p>
            <a:r>
              <a:rPr lang="ru-RU" sz="2800" dirty="0" smtClean="0"/>
              <a:t>2.Ква-ква.</a:t>
            </a:r>
          </a:p>
          <a:p>
            <a:r>
              <a:rPr lang="ru-RU" sz="2800" dirty="0" smtClean="0"/>
              <a:t>3.Брысь!</a:t>
            </a:r>
          </a:p>
          <a:p>
            <a:r>
              <a:rPr lang="ru-RU" sz="2800" dirty="0" smtClean="0"/>
              <a:t>4.Динь-динь.</a:t>
            </a:r>
          </a:p>
          <a:p>
            <a:r>
              <a:rPr lang="ru-RU" sz="2800" dirty="0" smtClean="0"/>
              <a:t>5.Всего хорошего.</a:t>
            </a:r>
          </a:p>
          <a:p>
            <a:r>
              <a:rPr lang="ru-RU" sz="2800" dirty="0" smtClean="0"/>
              <a:t>6.Тс…</a:t>
            </a:r>
          </a:p>
          <a:p>
            <a:r>
              <a:rPr lang="ru-RU" sz="2800" dirty="0" smtClean="0"/>
              <a:t>7.Чух-чух.</a:t>
            </a:r>
          </a:p>
          <a:p>
            <a:r>
              <a:rPr lang="ru-RU" sz="2800" dirty="0" smtClean="0"/>
              <a:t>8.Кар-кар.</a:t>
            </a:r>
          </a:p>
          <a:p>
            <a:r>
              <a:rPr lang="ru-RU" sz="2800" dirty="0" smtClean="0"/>
              <a:t>9.Кря-кря.</a:t>
            </a:r>
          </a:p>
          <a:p>
            <a:r>
              <a:rPr lang="ru-RU" sz="2800" dirty="0" smtClean="0"/>
              <a:t>10.Ай-ай!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лако 4"/>
          <p:cNvSpPr/>
          <p:nvPr/>
        </p:nvSpPr>
        <p:spPr>
          <a:xfrm>
            <a:off x="1619672" y="692696"/>
            <a:ext cx="6192688" cy="5328592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 smtClean="0">
              <a:solidFill>
                <a:srgbClr val="FF0000"/>
              </a:solidFill>
            </a:endParaRPr>
          </a:p>
        </p:txBody>
      </p:sp>
      <p:pic>
        <p:nvPicPr>
          <p:cNvPr id="6" name="Рисунок 5" descr="1043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500174"/>
            <a:ext cx="500066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Взаимопроверка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71670" y="2285992"/>
            <a:ext cx="5000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 2, 4, 7, 8, 9</a:t>
            </a:r>
            <a:endParaRPr lang="ru-RU" sz="4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571480"/>
            <a:ext cx="6715172" cy="164307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Графическая работа.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Составьте предложения только со звукоподражательными словами. 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14546" y="2500306"/>
            <a:ext cx="46434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Ау!...</a:t>
            </a:r>
          </a:p>
          <a:p>
            <a:r>
              <a:rPr lang="ru-RU" sz="2800" dirty="0" smtClean="0"/>
              <a:t>Гав-гав!...</a:t>
            </a:r>
          </a:p>
          <a:p>
            <a:r>
              <a:rPr lang="ru-RU" sz="2800" dirty="0" smtClean="0"/>
              <a:t>Эй…</a:t>
            </a:r>
          </a:p>
          <a:p>
            <a:r>
              <a:rPr lang="ru-RU" sz="2800" dirty="0" smtClean="0"/>
              <a:t>Алло!...</a:t>
            </a:r>
          </a:p>
          <a:p>
            <a:r>
              <a:rPr lang="ru-RU" sz="2800" dirty="0" smtClean="0"/>
              <a:t>Мяу!...</a:t>
            </a:r>
          </a:p>
          <a:p>
            <a:r>
              <a:rPr lang="ru-RU" sz="2800" dirty="0" smtClean="0"/>
              <a:t>Здравствуйте,…</a:t>
            </a:r>
          </a:p>
          <a:p>
            <a:r>
              <a:rPr lang="ru-RU" sz="2800" dirty="0" smtClean="0"/>
              <a:t>Ох!...</a:t>
            </a:r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571480"/>
            <a:ext cx="6715172" cy="164307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Графическая работа.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Составьте предложения только со звукоподражательными словами. 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14546" y="2500306"/>
            <a:ext cx="46434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Ау!...</a:t>
            </a:r>
          </a:p>
          <a:p>
            <a:r>
              <a:rPr lang="ru-RU" sz="2800" dirty="0" smtClean="0"/>
              <a:t>Гав-гав!... +</a:t>
            </a:r>
          </a:p>
          <a:p>
            <a:r>
              <a:rPr lang="ru-RU" sz="2800" dirty="0" smtClean="0"/>
              <a:t>Эй…</a:t>
            </a:r>
          </a:p>
          <a:p>
            <a:r>
              <a:rPr lang="ru-RU" sz="2800" dirty="0" smtClean="0"/>
              <a:t>Алло!...</a:t>
            </a:r>
          </a:p>
          <a:p>
            <a:r>
              <a:rPr lang="ru-RU" sz="2800" dirty="0" smtClean="0"/>
              <a:t>Мяу!... +</a:t>
            </a:r>
          </a:p>
          <a:p>
            <a:r>
              <a:rPr lang="ru-RU" sz="2800" dirty="0" smtClean="0"/>
              <a:t>Здравствуйте,…</a:t>
            </a:r>
          </a:p>
          <a:p>
            <a:r>
              <a:rPr lang="ru-RU" sz="2800" dirty="0" smtClean="0"/>
              <a:t>Ох!...</a:t>
            </a:r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Игра «в запятые»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187624" y="1928802"/>
            <a:ext cx="676875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О это была райская жизнь! (Н.Гоголь)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2. Жизнь увы не вечный дар! (А.Пушкин)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3. Эй завяжи на память узелок! (А.Грибоедов)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4. Увы на разные забавы я много жизни погубил. (А.Пушкин)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5. Ушица ей-же-ей на славу сварена. (И.Крылов)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6. Мы дело кончим полюбовно но только чур не плутовать.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259632" y="1256152"/>
            <a:ext cx="78843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Вставьте пропущенные запятые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36104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Игра «в запятые»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187624" y="1857365"/>
            <a:ext cx="676875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О, это была райская жизнь! (Н.Гоголь)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2. Жизнь, увы, не вечный дар! (А.Пушкин)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3. Эй, завяжи на память узелок! (А.Грибоедов)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4. Увы, на разные забавы я много жизни погубил. (А.Пушкин)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5. Ушица, ей-же-ей, на славу сварена. (И.Крылов)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6. Мы дело кончим полюбовно, но только, чур, не плутовать.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259632" y="1256152"/>
            <a:ext cx="78843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Правильный ответ: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Найди пару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59632" y="1186467"/>
            <a:ext cx="78843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Соедините 2 части: междометие и его значение.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91680" y="1916832"/>
          <a:ext cx="5616624" cy="3332940"/>
        </p:xfrm>
        <a:graphic>
          <a:graphicData uri="http://schemas.openxmlformats.org/drawingml/2006/table">
            <a:tbl>
              <a:tblPr/>
              <a:tblGrid>
                <a:gridCol w="4599835"/>
                <a:gridCol w="1016789"/>
              </a:tblGrid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Призыв к тишине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Увы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Призыв откликнуться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Ай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Сожаление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Айда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Боль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Фу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Отвращение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Тс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Побуждение к движению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Алло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3610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Найди пару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59632" y="1186467"/>
            <a:ext cx="78843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rPr>
              <a:t>Правильный ответ: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63688" y="1844826"/>
          <a:ext cx="5832648" cy="3816420"/>
        </p:xfrm>
        <a:graphic>
          <a:graphicData uri="http://schemas.openxmlformats.org/drawingml/2006/table">
            <a:tbl>
              <a:tblPr/>
              <a:tblGrid>
                <a:gridCol w="4776752"/>
                <a:gridCol w="1055896"/>
              </a:tblGrid>
              <a:tr h="636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Призыв к тишине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Тс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Призыв откликнуться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Алло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Сожаление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Увы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Боль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Ай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Отвращение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 Фу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0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Побуждение к движению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Айда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Управляющая кнопка: назад 7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«В некотором царстве…»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187624" y="1181821"/>
            <a:ext cx="756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Трансформируйте фрагмент сказки, наполнив его междометиями.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лок-схема: узел 4">
            <a:hlinkClick r:id="rId3" action="ppaction://hlinksldjump"/>
          </p:cNvPr>
          <p:cNvSpPr/>
          <p:nvPr/>
        </p:nvSpPr>
        <p:spPr>
          <a:xfrm>
            <a:off x="2195736" y="2924944"/>
            <a:ext cx="1872208" cy="1584176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1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Блок-схема: узел 5">
            <a:hlinkClick r:id="rId4" action="ppaction://hlinksldjump"/>
          </p:cNvPr>
          <p:cNvSpPr/>
          <p:nvPr/>
        </p:nvSpPr>
        <p:spPr>
          <a:xfrm>
            <a:off x="5292080" y="2924944"/>
            <a:ext cx="1872208" cy="1584176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2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назад 6">
            <a:hlinkClick r:id="rId5" action="ppaction://hlinksldjump" highlightClick="1"/>
          </p:cNvPr>
          <p:cNvSpPr/>
          <p:nvPr/>
        </p:nvSpPr>
        <p:spPr>
          <a:xfrm>
            <a:off x="395536" y="6093296"/>
            <a:ext cx="864096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>
            <a:hlinkClick r:id="rId4" action="ppaction://hlinksldjump"/>
          </p:cNvPr>
          <p:cNvSpPr/>
          <p:nvPr/>
        </p:nvSpPr>
        <p:spPr>
          <a:xfrm>
            <a:off x="3786182" y="4500570"/>
            <a:ext cx="1872208" cy="1584176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3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http://sp07.ru/ollelukoe/images/stories/russian/repca/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784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«В некотором царстве…»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772816"/>
            <a:ext cx="6120680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95536" y="6093296"/>
            <a:ext cx="792088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Untitled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«В некотором царстве…»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0" y="1809750"/>
            <a:ext cx="4762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rId4" action="ppaction://hlinksldjump" highlightClick="1"/>
          </p:cNvPr>
          <p:cNvSpPr/>
          <p:nvPr/>
        </p:nvSpPr>
        <p:spPr>
          <a:xfrm>
            <a:off x="395536" y="6093296"/>
            <a:ext cx="864096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928670"/>
            <a:ext cx="6572296" cy="114300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Произнесите междометие АХ, выражая: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95536" y="6093296"/>
            <a:ext cx="792088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43042" y="2500306"/>
            <a:ext cx="55721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Радость; </a:t>
            </a:r>
          </a:p>
          <a:p>
            <a:r>
              <a:rPr lang="ru-RU" sz="3600" dirty="0" smtClean="0"/>
              <a:t>Жалобу;</a:t>
            </a:r>
          </a:p>
          <a:p>
            <a:r>
              <a:rPr lang="ru-RU" sz="3600" dirty="0" smtClean="0"/>
              <a:t>Испуг;</a:t>
            </a:r>
          </a:p>
          <a:p>
            <a:r>
              <a:rPr lang="ru-RU" sz="3600" dirty="0" smtClean="0"/>
              <a:t>огорчение.</a:t>
            </a:r>
            <a:endParaRPr lang="ru-RU" sz="3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500042"/>
            <a:ext cx="6572296" cy="571504"/>
          </a:xfrm>
        </p:spPr>
        <p:txBody>
          <a:bodyPr>
            <a:no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95536" y="6093296"/>
            <a:ext cx="792088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714356"/>
            <a:ext cx="678661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928670"/>
            <a:ext cx="6572296" cy="71438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395536" y="6093296"/>
            <a:ext cx="792088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14414" y="2214554"/>
            <a:ext cx="67866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1) Составление диалога.</a:t>
            </a: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Представьте ситуацию «У меня зазвонил телефон».</a:t>
            </a: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Составьте диалог, используя этикетные междометия</a:t>
            </a: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2) Сочинение-миниатюра на лингвистическую тему:     “Ах, как любят междометие остальные части речи!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908720"/>
            <a:ext cx="5616624" cy="50405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85852" y="642918"/>
            <a:ext cx="6715172" cy="150019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Распределительный диктант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2643182"/>
            <a:ext cx="6500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Ключом,  втроем, ух, горяч, не режь, утешься, съел бы, приятный, невтерпеж, ой, сплошь, палач, тюль, слева, насухо.</a:t>
            </a:r>
            <a:endParaRPr lang="ru-RU" sz="2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908720"/>
            <a:ext cx="5616624" cy="504056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47664" y="1124744"/>
            <a:ext cx="6048672" cy="44644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Урок-игра по теме «Междометие»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571480"/>
            <a:ext cx="6715172" cy="164307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Эмоциональные междометия: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14546" y="2500306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285853" y="2357430"/>
            <a:ext cx="6715172" cy="329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dirty="0" smtClean="0">
                <a:solidFill>
                  <a:srgbClr val="6600FF"/>
                </a:solidFill>
              </a:rPr>
              <a:t>А, АГА, АЙ, АХ, АЙ-АЙ-АЙ, БАТЮШКИ, БОЖЕ МОЙ,</a:t>
            </a:r>
          </a:p>
          <a:p>
            <a:pPr algn="ctr">
              <a:lnSpc>
                <a:spcPct val="80000"/>
              </a:lnSpc>
            </a:pPr>
            <a:endParaRPr lang="ru-RU" sz="2000" dirty="0" smtClean="0">
              <a:solidFill>
                <a:srgbClr val="66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ru-RU" sz="2000" dirty="0" smtClean="0">
                <a:solidFill>
                  <a:srgbClr val="6600FF"/>
                </a:solidFill>
              </a:rPr>
              <a:t>БРАВО, ВОТ ЭТО ДА, ВОТ ТЕ РАЗ, ГМ, ГОСПОДИ,</a:t>
            </a:r>
          </a:p>
          <a:p>
            <a:pPr lvl="1">
              <a:lnSpc>
                <a:spcPct val="80000"/>
              </a:lnSpc>
            </a:pPr>
            <a:endParaRPr lang="ru-RU" sz="2000" dirty="0" smtClean="0">
              <a:solidFill>
                <a:srgbClr val="66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ru-RU" sz="2000" dirty="0" smtClean="0">
                <a:solidFill>
                  <a:srgbClr val="6600FF"/>
                </a:solidFill>
              </a:rPr>
              <a:t>ДА НУ, ЕЩЕ ЧЕГО, ИШЬ, КАК БЫ НЕ ТАК, КАК ЖЕ,</a:t>
            </a:r>
          </a:p>
          <a:p>
            <a:pPr lvl="1">
              <a:lnSpc>
                <a:spcPct val="80000"/>
              </a:lnSpc>
            </a:pPr>
            <a:endParaRPr lang="ru-RU" sz="2000" dirty="0" smtClean="0">
              <a:solidFill>
                <a:srgbClr val="66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ru-RU" sz="2000" dirty="0" smtClean="0">
                <a:solidFill>
                  <a:srgbClr val="6600FF"/>
                </a:solidFill>
              </a:rPr>
              <a:t>МАТУШКИ, НУ И НУ, ОГО, ОДНАКО, ОЙ, ОХ,</a:t>
            </a:r>
          </a:p>
          <a:p>
            <a:pPr lvl="1">
              <a:lnSpc>
                <a:spcPct val="80000"/>
              </a:lnSpc>
            </a:pPr>
            <a:endParaRPr lang="ru-RU" sz="2000" dirty="0" smtClean="0">
              <a:solidFill>
                <a:srgbClr val="66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ru-RU" sz="2000" dirty="0" smtClean="0">
                <a:solidFill>
                  <a:srgbClr val="6600FF"/>
                </a:solidFill>
              </a:rPr>
              <a:t>ПОДИ Ж ТЫ, ПОДУМАЕШЬ, ПОМИЛУЙТЕ, СКАЖИТЕ</a:t>
            </a:r>
          </a:p>
          <a:p>
            <a:pPr lvl="1">
              <a:lnSpc>
                <a:spcPct val="80000"/>
              </a:lnSpc>
            </a:pPr>
            <a:endParaRPr lang="ru-RU" sz="2000" dirty="0" smtClean="0">
              <a:solidFill>
                <a:srgbClr val="66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ru-RU" sz="2000" dirty="0" smtClean="0">
                <a:solidFill>
                  <a:srgbClr val="6600FF"/>
                </a:solidFill>
              </a:rPr>
              <a:t>СЛАВА БОГУ, С УМА СОЙТИ, ТО-ТО, ТЬФУ, УВЫ.</a:t>
            </a:r>
          </a:p>
          <a:p>
            <a:pPr lvl="1">
              <a:lnSpc>
                <a:spcPct val="80000"/>
              </a:lnSpc>
            </a:pPr>
            <a:endParaRPr lang="ru-RU" sz="2000" dirty="0" smtClean="0">
              <a:solidFill>
                <a:srgbClr val="6600FF"/>
              </a:solidFill>
            </a:endParaRPr>
          </a:p>
          <a:p>
            <a:pPr lvl="1">
              <a:lnSpc>
                <a:spcPct val="80000"/>
              </a:lnSpc>
            </a:pPr>
            <a:r>
              <a:rPr lang="ru-RU" sz="2000" dirty="0" smtClean="0">
                <a:solidFill>
                  <a:srgbClr val="6600FF"/>
                </a:solidFill>
              </a:rPr>
              <a:t>УЖАС, ЧЕРТ ВОЗЬМИ, УПАСИ БОГ, УРА, ЧТО, ЭХ.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571480"/>
            <a:ext cx="6715172" cy="164307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Повелительные междометия: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57290" y="2214554"/>
            <a:ext cx="62865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66CCFF"/>
                </a:solidFill>
              </a:rPr>
              <a:t>АЛЛО, АУ, ЭЙ, НА, КАРАУЛ, ТС, ЧШ, АЙДА, МАРШ, СТОП, ТПРУ, КИС-КИС, ЦЫП-ЦЫП, БРЫСЬ, КЫШ.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285853" y="2357430"/>
            <a:ext cx="6715172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endParaRPr lang="ru-RU" sz="2000" dirty="0" smtClean="0">
              <a:solidFill>
                <a:srgbClr val="6600FF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571480"/>
            <a:ext cx="6715172" cy="164307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Этикетные междометия: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395536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14546" y="2500306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643042" y="2357430"/>
            <a:ext cx="62151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6600FF"/>
                </a:solidFill>
              </a:rPr>
              <a:t>ЗДРАВСТВУЙТЕ, ДО СВИДАНИЯ,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6600FF"/>
                </a:solidFill>
              </a:rPr>
              <a:t>СПАСИБО, БЛАГОДАРЮ, ПРОЩАЙ (ТЕ), ИЗВИНИ (ТЕ), ПОЖАЛУЙСТА,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6600FF"/>
                </a:solidFill>
              </a:rPr>
              <a:t>БУДЬТЕ ДОБРЫ, БУДЬТЕ ЛЮБЕЗНЫ, </a:t>
            </a: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6600FF"/>
                </a:solidFill>
              </a:rPr>
              <a:t>ВСЕГО ХОРОШЕГО.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Разминка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0" y="3861048"/>
            <a:ext cx="1224136" cy="108012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ОЙ!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>
            <a:off x="7452320" y="332656"/>
            <a:ext cx="1512168" cy="1152128"/>
          </a:xfrm>
          <a:prstGeom prst="wedgeEllipse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АХ!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635896" y="5445224"/>
            <a:ext cx="5040560" cy="115212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Ха-ха-ха!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1196752"/>
            <a:ext cx="438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1. Возглас, которым перекликаются в лесу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1196752"/>
            <a:ext cx="539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(ау)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15567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2. Назовите междометие, выражающее сожаление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86446" y="1643050"/>
            <a:ext cx="6944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(увы)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428728" y="2214554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Междометие, выражающее согласие.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857884" y="2214554"/>
            <a:ext cx="62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(ага)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428728" y="2643182"/>
            <a:ext cx="4241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Возглас, означающий радость победы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15008" y="2643182"/>
            <a:ext cx="662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(ура)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428728" y="3000372"/>
            <a:ext cx="39811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 Междометие, выражающее досаду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572132" y="3000372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(увы, у)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428728" y="3500438"/>
            <a:ext cx="4328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6. Междометие, выражающее удивление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643570" y="3500438"/>
            <a:ext cx="1087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(ну и ну!)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428728" y="3929066"/>
            <a:ext cx="45146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 Междометие, побуждающее к действию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929322" y="3929066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(ну!)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428728" y="4286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8. Междометие, выражающее чувство испуга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5857884" y="4286256"/>
            <a:ext cx="57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(ой)</a:t>
            </a:r>
            <a:endParaRPr lang="ru-RU" dirty="0"/>
          </a:p>
        </p:txBody>
      </p:sp>
      <p:sp>
        <p:nvSpPr>
          <p:cNvPr id="29" name="Управляющая кнопка: назад 28">
            <a:hlinkClick r:id="" action="ppaction://hlinkshowjump?jump=previousslide" highlightClick="1"/>
          </p:cNvPr>
          <p:cNvSpPr/>
          <p:nvPr/>
        </p:nvSpPr>
        <p:spPr>
          <a:xfrm>
            <a:off x="467544" y="6093296"/>
            <a:ext cx="720080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797</Words>
  <Application>Microsoft Office PowerPoint</Application>
  <PresentationFormat>Экран (4:3)</PresentationFormat>
  <Paragraphs>170</Paragraphs>
  <Slides>33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8" baseType="lpstr">
      <vt:lpstr>Arial</vt:lpstr>
      <vt:lpstr>Calibri</vt:lpstr>
      <vt:lpstr>Times New Roman</vt:lpstr>
      <vt:lpstr>Тема Office</vt:lpstr>
      <vt:lpstr>Фотография Photo Editor</vt:lpstr>
      <vt:lpstr>Презентация PowerPoint</vt:lpstr>
      <vt:lpstr>Презентация PowerPoint</vt:lpstr>
      <vt:lpstr>Презентация PowerPoint</vt:lpstr>
      <vt:lpstr> </vt:lpstr>
      <vt:lpstr> </vt:lpstr>
      <vt:lpstr>Эмоциональные междометия:</vt:lpstr>
      <vt:lpstr>Повелительные междометия:</vt:lpstr>
      <vt:lpstr>Этикетные междометия:</vt:lpstr>
      <vt:lpstr>Разминка </vt:lpstr>
      <vt:lpstr>«Угадай-ка»</vt:lpstr>
      <vt:lpstr>«Угадай-ка»</vt:lpstr>
      <vt:lpstr>«Угадай-ка»</vt:lpstr>
      <vt:lpstr>«Угадай-ка»</vt:lpstr>
      <vt:lpstr>«Угадай-ка»</vt:lpstr>
      <vt:lpstr>«Угадай-ка»</vt:lpstr>
      <vt:lpstr>«Угадай-ка»</vt:lpstr>
      <vt:lpstr>Чайнворд </vt:lpstr>
      <vt:lpstr>Физкультминутка  </vt:lpstr>
      <vt:lpstr>Найдите звукоподражательные слова.  </vt:lpstr>
      <vt:lpstr>Взаимопроверка  </vt:lpstr>
      <vt:lpstr>Графическая работа. Составьте предложения только со звукоподражательными словами.  </vt:lpstr>
      <vt:lpstr>Графическая работа. Составьте предложения только со звукоподражательными словами.  </vt:lpstr>
      <vt:lpstr>Игра «в запятые» </vt:lpstr>
      <vt:lpstr>Игра «в запятые» </vt:lpstr>
      <vt:lpstr>Найди пару </vt:lpstr>
      <vt:lpstr>Найди пару </vt:lpstr>
      <vt:lpstr>«В некотором царстве…» </vt:lpstr>
      <vt:lpstr>Презентация PowerPoint</vt:lpstr>
      <vt:lpstr>«В некотором царстве…» </vt:lpstr>
      <vt:lpstr>«В некотором царстве…» </vt:lpstr>
      <vt:lpstr>Произнесите междометие АХ, выражая:  </vt:lpstr>
      <vt:lpstr>Презентация PowerPoint</vt:lpstr>
      <vt:lpstr>Домашнее задание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Лебедева</dc:creator>
  <cp:lastModifiedBy>180124</cp:lastModifiedBy>
  <cp:revision>80</cp:revision>
  <dcterms:created xsi:type="dcterms:W3CDTF">2013-05-02T14:00:25Z</dcterms:created>
  <dcterms:modified xsi:type="dcterms:W3CDTF">2024-02-11T18:50:08Z</dcterms:modified>
</cp:coreProperties>
</file>