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9B6139-CB0C-4EB7-9F04-6920F48E55F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C34E2D-307F-4F3C-9BEB-233FF96CA647}">
      <dgm:prSet phldrT="[Текст]"/>
      <dgm:spPr/>
      <dgm:t>
        <a:bodyPr/>
        <a:lstStyle/>
        <a:p>
          <a:r>
            <a:rPr lang="ru-RU" dirty="0" smtClean="0"/>
            <a:t>Активность является чрезмерно высокой в контексте ожидаемого в этой ситуации и по сравнению с другими детьми того же возраста и интеллектуального развития</a:t>
          </a:r>
          <a:endParaRPr lang="ru-RU" dirty="0"/>
        </a:p>
      </dgm:t>
    </dgm:pt>
    <dgm:pt modelId="{FB5C6F80-4115-4058-88EF-FF158EF27B09}" type="parTrans" cxnId="{37B21E84-6DA8-4B62-8117-3CA65ADFFC6B}">
      <dgm:prSet/>
      <dgm:spPr/>
      <dgm:t>
        <a:bodyPr/>
        <a:lstStyle/>
        <a:p>
          <a:endParaRPr lang="ru-RU"/>
        </a:p>
      </dgm:t>
    </dgm:pt>
    <dgm:pt modelId="{E657C056-B2C5-4C82-9167-1F8DA18925EB}" type="sibTrans" cxnId="{37B21E84-6DA8-4B62-8117-3CA65ADFFC6B}">
      <dgm:prSet/>
      <dgm:spPr/>
      <dgm:t>
        <a:bodyPr/>
        <a:lstStyle/>
        <a:p>
          <a:endParaRPr lang="ru-RU"/>
        </a:p>
      </dgm:t>
    </dgm:pt>
    <dgm:pt modelId="{670509AA-5873-41A4-8A73-6D0A64F80997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Имеет раннее начало (до 6 лет) </a:t>
          </a:r>
        </a:p>
        <a:p>
          <a:pPr lvl="0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60DE0DB8-2BBE-492D-90E2-294B64AB676A}" type="parTrans" cxnId="{2202E965-B411-4526-95D1-177CC78C499A}">
      <dgm:prSet/>
      <dgm:spPr/>
      <dgm:t>
        <a:bodyPr/>
        <a:lstStyle/>
        <a:p>
          <a:endParaRPr lang="ru-RU"/>
        </a:p>
      </dgm:t>
    </dgm:pt>
    <dgm:pt modelId="{3006C8FB-F3AA-4C98-B9C2-2B2A0B34875E}" type="sibTrans" cxnId="{2202E965-B411-4526-95D1-177CC78C499A}">
      <dgm:prSet/>
      <dgm:spPr/>
      <dgm:t>
        <a:bodyPr/>
        <a:lstStyle/>
        <a:p>
          <a:endParaRPr lang="ru-RU"/>
        </a:p>
      </dgm:t>
    </dgm:pt>
    <dgm:pt modelId="{B44C1D11-34E5-42D5-B69B-97B18F1C8F9A}">
      <dgm:prSet phldrT="[Текст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Имеет большую длительность (или постоянство во времени)</a:t>
          </a:r>
          <a:endParaRPr lang="ru-RU" dirty="0"/>
        </a:p>
      </dgm:t>
    </dgm:pt>
    <dgm:pt modelId="{40291076-BDB6-427E-BA55-3CE8067B0058}" type="parTrans" cxnId="{84E16351-7632-4EB6-8973-5F1330E17EE5}">
      <dgm:prSet/>
      <dgm:spPr/>
      <dgm:t>
        <a:bodyPr/>
        <a:lstStyle/>
        <a:p>
          <a:endParaRPr lang="ru-RU"/>
        </a:p>
      </dgm:t>
    </dgm:pt>
    <dgm:pt modelId="{417CFF9F-8D03-4BEE-BC5C-E2DB4B00435A}" type="sibTrans" cxnId="{84E16351-7632-4EB6-8973-5F1330E17EE5}">
      <dgm:prSet/>
      <dgm:spPr/>
      <dgm:t>
        <a:bodyPr/>
        <a:lstStyle/>
        <a:p>
          <a:endParaRPr lang="ru-RU"/>
        </a:p>
      </dgm:t>
    </dgm:pt>
    <dgm:pt modelId="{6CA3A429-A107-4F90-BD9B-1DA942506A45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Обнаруживается более чем в одной ситуации (не только в школе, но и дома, на улице, в больнице и т. д.)</a:t>
          </a:r>
        </a:p>
        <a:p>
          <a:pPr lvl="0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437CA3B9-5443-461C-AA5A-6E6CD435B636}" type="parTrans" cxnId="{6FCF7C2F-CB3C-45BE-BBA8-73E80BFDD632}">
      <dgm:prSet/>
      <dgm:spPr/>
      <dgm:t>
        <a:bodyPr/>
        <a:lstStyle/>
        <a:p>
          <a:endParaRPr lang="ru-RU"/>
        </a:p>
      </dgm:t>
    </dgm:pt>
    <dgm:pt modelId="{755C162A-071C-4014-BADE-1676324E2BD8}" type="sibTrans" cxnId="{6FCF7C2F-CB3C-45BE-BBA8-73E80BFDD632}">
      <dgm:prSet/>
      <dgm:spPr/>
      <dgm:t>
        <a:bodyPr/>
        <a:lstStyle/>
        <a:p>
          <a:endParaRPr lang="ru-RU"/>
        </a:p>
      </dgm:t>
    </dgm:pt>
    <dgm:pt modelId="{C6A8E782-CFF4-4E73-8D89-611B33D5A80F}" type="pres">
      <dgm:prSet presAssocID="{AC9B6139-CB0C-4EB7-9F04-6920F48E55F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663D23D-E9DA-438C-8167-18385FF50CC3}" type="pres">
      <dgm:prSet presAssocID="{AC9B6139-CB0C-4EB7-9F04-6920F48E55FB}" presName="Name1" presStyleCnt="0"/>
      <dgm:spPr/>
    </dgm:pt>
    <dgm:pt modelId="{B640AA04-2A87-425E-920B-9026D86F4834}" type="pres">
      <dgm:prSet presAssocID="{AC9B6139-CB0C-4EB7-9F04-6920F48E55FB}" presName="cycle" presStyleCnt="0"/>
      <dgm:spPr/>
    </dgm:pt>
    <dgm:pt modelId="{15B22625-F9CF-485D-BF40-0737506D6C3E}" type="pres">
      <dgm:prSet presAssocID="{AC9B6139-CB0C-4EB7-9F04-6920F48E55FB}" presName="srcNode" presStyleLbl="node1" presStyleIdx="0" presStyleCnt="4"/>
      <dgm:spPr/>
    </dgm:pt>
    <dgm:pt modelId="{8BF065A4-FD8A-405A-A0D7-CE299736E006}" type="pres">
      <dgm:prSet presAssocID="{AC9B6139-CB0C-4EB7-9F04-6920F48E55FB}" presName="conn" presStyleLbl="parChTrans1D2" presStyleIdx="0" presStyleCnt="1"/>
      <dgm:spPr/>
      <dgm:t>
        <a:bodyPr/>
        <a:lstStyle/>
        <a:p>
          <a:endParaRPr lang="ru-RU"/>
        </a:p>
      </dgm:t>
    </dgm:pt>
    <dgm:pt modelId="{F02D406E-A9E1-45DE-AFB9-B30F6E3016A0}" type="pres">
      <dgm:prSet presAssocID="{AC9B6139-CB0C-4EB7-9F04-6920F48E55FB}" presName="extraNode" presStyleLbl="node1" presStyleIdx="0" presStyleCnt="4"/>
      <dgm:spPr/>
    </dgm:pt>
    <dgm:pt modelId="{6E34512C-824D-44C3-9941-39D6A9192376}" type="pres">
      <dgm:prSet presAssocID="{AC9B6139-CB0C-4EB7-9F04-6920F48E55FB}" presName="dstNode" presStyleLbl="node1" presStyleIdx="0" presStyleCnt="4"/>
      <dgm:spPr/>
    </dgm:pt>
    <dgm:pt modelId="{2ADC8320-002E-4CF8-894D-F52DFC280B82}" type="pres">
      <dgm:prSet presAssocID="{48C34E2D-307F-4F3C-9BEB-233FF96CA647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D3094F-BE37-410D-8B38-0DC24C5055B7}" type="pres">
      <dgm:prSet presAssocID="{48C34E2D-307F-4F3C-9BEB-233FF96CA647}" presName="accent_1" presStyleCnt="0"/>
      <dgm:spPr/>
    </dgm:pt>
    <dgm:pt modelId="{A07B251C-DF1A-4B0E-A4B1-BE82C3B7DA95}" type="pres">
      <dgm:prSet presAssocID="{48C34E2D-307F-4F3C-9BEB-233FF96CA647}" presName="accentRepeatNode" presStyleLbl="solidFgAcc1" presStyleIdx="0" presStyleCnt="4"/>
      <dgm:spPr/>
    </dgm:pt>
    <dgm:pt modelId="{470C0209-A059-4837-9F3B-5B4DF8466452}" type="pres">
      <dgm:prSet presAssocID="{670509AA-5873-41A4-8A73-6D0A64F80997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47529-D628-4399-8C52-632B822BA51E}" type="pres">
      <dgm:prSet presAssocID="{670509AA-5873-41A4-8A73-6D0A64F80997}" presName="accent_2" presStyleCnt="0"/>
      <dgm:spPr/>
    </dgm:pt>
    <dgm:pt modelId="{28B324F2-BC61-4E78-95E8-5C5738B5EF0D}" type="pres">
      <dgm:prSet presAssocID="{670509AA-5873-41A4-8A73-6D0A64F80997}" presName="accentRepeatNode" presStyleLbl="solidFgAcc1" presStyleIdx="1" presStyleCnt="4"/>
      <dgm:spPr/>
    </dgm:pt>
    <dgm:pt modelId="{61F6CA90-4B68-4D37-BAEA-7FF8E8C65104}" type="pres">
      <dgm:prSet presAssocID="{B44C1D11-34E5-42D5-B69B-97B18F1C8F9A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647990-41AE-4401-BB73-D6A34549ED4D}" type="pres">
      <dgm:prSet presAssocID="{B44C1D11-34E5-42D5-B69B-97B18F1C8F9A}" presName="accent_3" presStyleCnt="0"/>
      <dgm:spPr/>
    </dgm:pt>
    <dgm:pt modelId="{ED4E2598-B88B-4EF0-A635-AA69BB3BAD40}" type="pres">
      <dgm:prSet presAssocID="{B44C1D11-34E5-42D5-B69B-97B18F1C8F9A}" presName="accentRepeatNode" presStyleLbl="solidFgAcc1" presStyleIdx="2" presStyleCnt="4"/>
      <dgm:spPr/>
    </dgm:pt>
    <dgm:pt modelId="{6798B307-EB34-4774-84EB-5A73CC11060D}" type="pres">
      <dgm:prSet presAssocID="{6CA3A429-A107-4F90-BD9B-1DA942506A45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595D41-79E0-4C99-8049-9CE3048F5A02}" type="pres">
      <dgm:prSet presAssocID="{6CA3A429-A107-4F90-BD9B-1DA942506A45}" presName="accent_4" presStyleCnt="0"/>
      <dgm:spPr/>
    </dgm:pt>
    <dgm:pt modelId="{BDE4BED7-442E-46C7-9350-51CCAB1427C0}" type="pres">
      <dgm:prSet presAssocID="{6CA3A429-A107-4F90-BD9B-1DA942506A45}" presName="accentRepeatNode" presStyleLbl="solidFgAcc1" presStyleIdx="3" presStyleCnt="4"/>
      <dgm:spPr/>
    </dgm:pt>
  </dgm:ptLst>
  <dgm:cxnLst>
    <dgm:cxn modelId="{37B21E84-6DA8-4B62-8117-3CA65ADFFC6B}" srcId="{AC9B6139-CB0C-4EB7-9F04-6920F48E55FB}" destId="{48C34E2D-307F-4F3C-9BEB-233FF96CA647}" srcOrd="0" destOrd="0" parTransId="{FB5C6F80-4115-4058-88EF-FF158EF27B09}" sibTransId="{E657C056-B2C5-4C82-9167-1F8DA18925EB}"/>
    <dgm:cxn modelId="{A450E475-DD85-4252-98A3-D910E958BAD1}" type="presOf" srcId="{6CA3A429-A107-4F90-BD9B-1DA942506A45}" destId="{6798B307-EB34-4774-84EB-5A73CC11060D}" srcOrd="0" destOrd="0" presId="urn:microsoft.com/office/officeart/2008/layout/VerticalCurvedList"/>
    <dgm:cxn modelId="{DA2AB6B6-DBA5-46F0-864D-0FEE06EE6934}" type="presOf" srcId="{B44C1D11-34E5-42D5-B69B-97B18F1C8F9A}" destId="{61F6CA90-4B68-4D37-BAEA-7FF8E8C65104}" srcOrd="0" destOrd="0" presId="urn:microsoft.com/office/officeart/2008/layout/VerticalCurvedList"/>
    <dgm:cxn modelId="{2202E965-B411-4526-95D1-177CC78C499A}" srcId="{AC9B6139-CB0C-4EB7-9F04-6920F48E55FB}" destId="{670509AA-5873-41A4-8A73-6D0A64F80997}" srcOrd="1" destOrd="0" parTransId="{60DE0DB8-2BBE-492D-90E2-294B64AB676A}" sibTransId="{3006C8FB-F3AA-4C98-B9C2-2B2A0B34875E}"/>
    <dgm:cxn modelId="{84E16351-7632-4EB6-8973-5F1330E17EE5}" srcId="{AC9B6139-CB0C-4EB7-9F04-6920F48E55FB}" destId="{B44C1D11-34E5-42D5-B69B-97B18F1C8F9A}" srcOrd="2" destOrd="0" parTransId="{40291076-BDB6-427E-BA55-3CE8067B0058}" sibTransId="{417CFF9F-8D03-4BEE-BC5C-E2DB4B00435A}"/>
    <dgm:cxn modelId="{D4B3283A-86C4-4A0A-A296-65C4BD7E885B}" type="presOf" srcId="{E657C056-B2C5-4C82-9167-1F8DA18925EB}" destId="{8BF065A4-FD8A-405A-A0D7-CE299736E006}" srcOrd="0" destOrd="0" presId="urn:microsoft.com/office/officeart/2008/layout/VerticalCurvedList"/>
    <dgm:cxn modelId="{D180D1BE-81F6-4265-A024-7B3CADB9AFE4}" type="presOf" srcId="{AC9B6139-CB0C-4EB7-9F04-6920F48E55FB}" destId="{C6A8E782-CFF4-4E73-8D89-611B33D5A80F}" srcOrd="0" destOrd="0" presId="urn:microsoft.com/office/officeart/2008/layout/VerticalCurvedList"/>
    <dgm:cxn modelId="{351BFB21-CFAE-4C41-B1CB-9701D1F1A48B}" type="presOf" srcId="{670509AA-5873-41A4-8A73-6D0A64F80997}" destId="{470C0209-A059-4837-9F3B-5B4DF8466452}" srcOrd="0" destOrd="0" presId="urn:microsoft.com/office/officeart/2008/layout/VerticalCurvedList"/>
    <dgm:cxn modelId="{6FCF7C2F-CB3C-45BE-BBA8-73E80BFDD632}" srcId="{AC9B6139-CB0C-4EB7-9F04-6920F48E55FB}" destId="{6CA3A429-A107-4F90-BD9B-1DA942506A45}" srcOrd="3" destOrd="0" parTransId="{437CA3B9-5443-461C-AA5A-6E6CD435B636}" sibTransId="{755C162A-071C-4014-BADE-1676324E2BD8}"/>
    <dgm:cxn modelId="{1081147C-8C5F-4C48-88E5-2D9BE8405A35}" type="presOf" srcId="{48C34E2D-307F-4F3C-9BEB-233FF96CA647}" destId="{2ADC8320-002E-4CF8-894D-F52DFC280B82}" srcOrd="0" destOrd="0" presId="urn:microsoft.com/office/officeart/2008/layout/VerticalCurvedList"/>
    <dgm:cxn modelId="{2F25289A-A1B7-4BF4-9379-9F3730CB9211}" type="presParOf" srcId="{C6A8E782-CFF4-4E73-8D89-611B33D5A80F}" destId="{7663D23D-E9DA-438C-8167-18385FF50CC3}" srcOrd="0" destOrd="0" presId="urn:microsoft.com/office/officeart/2008/layout/VerticalCurvedList"/>
    <dgm:cxn modelId="{0AB216C2-02E1-4F90-AEC3-50433E79D2EE}" type="presParOf" srcId="{7663D23D-E9DA-438C-8167-18385FF50CC3}" destId="{B640AA04-2A87-425E-920B-9026D86F4834}" srcOrd="0" destOrd="0" presId="urn:microsoft.com/office/officeart/2008/layout/VerticalCurvedList"/>
    <dgm:cxn modelId="{D235A948-FB98-4324-97B9-404DD21C2B08}" type="presParOf" srcId="{B640AA04-2A87-425E-920B-9026D86F4834}" destId="{15B22625-F9CF-485D-BF40-0737506D6C3E}" srcOrd="0" destOrd="0" presId="urn:microsoft.com/office/officeart/2008/layout/VerticalCurvedList"/>
    <dgm:cxn modelId="{040A1808-8D14-4C97-9991-9A9738144E06}" type="presParOf" srcId="{B640AA04-2A87-425E-920B-9026D86F4834}" destId="{8BF065A4-FD8A-405A-A0D7-CE299736E006}" srcOrd="1" destOrd="0" presId="urn:microsoft.com/office/officeart/2008/layout/VerticalCurvedList"/>
    <dgm:cxn modelId="{3915CBDF-0805-4B7F-9549-6440581B22DE}" type="presParOf" srcId="{B640AA04-2A87-425E-920B-9026D86F4834}" destId="{F02D406E-A9E1-45DE-AFB9-B30F6E3016A0}" srcOrd="2" destOrd="0" presId="urn:microsoft.com/office/officeart/2008/layout/VerticalCurvedList"/>
    <dgm:cxn modelId="{E568E609-3971-47C3-B119-BC4253281AFC}" type="presParOf" srcId="{B640AA04-2A87-425E-920B-9026D86F4834}" destId="{6E34512C-824D-44C3-9941-39D6A9192376}" srcOrd="3" destOrd="0" presId="urn:microsoft.com/office/officeart/2008/layout/VerticalCurvedList"/>
    <dgm:cxn modelId="{795E5ECD-9D5E-4499-9E58-013D6D49BA56}" type="presParOf" srcId="{7663D23D-E9DA-438C-8167-18385FF50CC3}" destId="{2ADC8320-002E-4CF8-894D-F52DFC280B82}" srcOrd="1" destOrd="0" presId="urn:microsoft.com/office/officeart/2008/layout/VerticalCurvedList"/>
    <dgm:cxn modelId="{334C77DF-2E30-42AC-A04C-1D35B5418410}" type="presParOf" srcId="{7663D23D-E9DA-438C-8167-18385FF50CC3}" destId="{88D3094F-BE37-410D-8B38-0DC24C5055B7}" srcOrd="2" destOrd="0" presId="urn:microsoft.com/office/officeart/2008/layout/VerticalCurvedList"/>
    <dgm:cxn modelId="{982A1239-C67D-4962-8062-35C9581D038F}" type="presParOf" srcId="{88D3094F-BE37-410D-8B38-0DC24C5055B7}" destId="{A07B251C-DF1A-4B0E-A4B1-BE82C3B7DA95}" srcOrd="0" destOrd="0" presId="urn:microsoft.com/office/officeart/2008/layout/VerticalCurvedList"/>
    <dgm:cxn modelId="{4B4FC179-9BBA-4439-AF4A-E61E6E9207BE}" type="presParOf" srcId="{7663D23D-E9DA-438C-8167-18385FF50CC3}" destId="{470C0209-A059-4837-9F3B-5B4DF8466452}" srcOrd="3" destOrd="0" presId="urn:microsoft.com/office/officeart/2008/layout/VerticalCurvedList"/>
    <dgm:cxn modelId="{A56A0A01-3965-4519-B79A-8ECCC537E0E1}" type="presParOf" srcId="{7663D23D-E9DA-438C-8167-18385FF50CC3}" destId="{1F247529-D628-4399-8C52-632B822BA51E}" srcOrd="4" destOrd="0" presId="urn:microsoft.com/office/officeart/2008/layout/VerticalCurvedList"/>
    <dgm:cxn modelId="{8BD95BF1-F131-4411-848E-F06CEF6BBB41}" type="presParOf" srcId="{1F247529-D628-4399-8C52-632B822BA51E}" destId="{28B324F2-BC61-4E78-95E8-5C5738B5EF0D}" srcOrd="0" destOrd="0" presId="urn:microsoft.com/office/officeart/2008/layout/VerticalCurvedList"/>
    <dgm:cxn modelId="{4F6A1EFF-BE7E-425A-9651-52E4A3C2BF2F}" type="presParOf" srcId="{7663D23D-E9DA-438C-8167-18385FF50CC3}" destId="{61F6CA90-4B68-4D37-BAEA-7FF8E8C65104}" srcOrd="5" destOrd="0" presId="urn:microsoft.com/office/officeart/2008/layout/VerticalCurvedList"/>
    <dgm:cxn modelId="{18A6CCF1-60F4-4529-BA22-2103899E5AED}" type="presParOf" srcId="{7663D23D-E9DA-438C-8167-18385FF50CC3}" destId="{47647990-41AE-4401-BB73-D6A34549ED4D}" srcOrd="6" destOrd="0" presId="urn:microsoft.com/office/officeart/2008/layout/VerticalCurvedList"/>
    <dgm:cxn modelId="{3B09E14F-BDAE-4891-AE7C-E88B8F6C818B}" type="presParOf" srcId="{47647990-41AE-4401-BB73-D6A34549ED4D}" destId="{ED4E2598-B88B-4EF0-A635-AA69BB3BAD40}" srcOrd="0" destOrd="0" presId="urn:microsoft.com/office/officeart/2008/layout/VerticalCurvedList"/>
    <dgm:cxn modelId="{B86EAAE5-14AF-45BD-AB44-7A517B7125AF}" type="presParOf" srcId="{7663D23D-E9DA-438C-8167-18385FF50CC3}" destId="{6798B307-EB34-4774-84EB-5A73CC11060D}" srcOrd="7" destOrd="0" presId="urn:microsoft.com/office/officeart/2008/layout/VerticalCurvedList"/>
    <dgm:cxn modelId="{F208BA0D-E3FE-407D-B4E6-F23AD5F43D15}" type="presParOf" srcId="{7663D23D-E9DA-438C-8167-18385FF50CC3}" destId="{18595D41-79E0-4C99-8049-9CE3048F5A02}" srcOrd="8" destOrd="0" presId="urn:microsoft.com/office/officeart/2008/layout/VerticalCurvedList"/>
    <dgm:cxn modelId="{98A7BE0A-6BD9-4554-AB7B-E525C7FD9DFC}" type="presParOf" srcId="{18595D41-79E0-4C99-8049-9CE3048F5A02}" destId="{BDE4BED7-442E-46C7-9350-51CCAB1427C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F065A4-FD8A-405A-A0D7-CE299736E006}">
      <dsp:nvSpPr>
        <dsp:cNvPr id="0" name=""/>
        <dsp:cNvSpPr/>
      </dsp:nvSpPr>
      <dsp:spPr>
        <a:xfrm>
          <a:off x="-4618564" y="-708091"/>
          <a:ext cx="5501597" cy="5501597"/>
        </a:xfrm>
        <a:prstGeom prst="blockArc">
          <a:avLst>
            <a:gd name="adj1" fmla="val 18900000"/>
            <a:gd name="adj2" fmla="val 2700000"/>
            <a:gd name="adj3" fmla="val 393"/>
          </a:avLst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DC8320-002E-4CF8-894D-F52DFC280B82}">
      <dsp:nvSpPr>
        <dsp:cNvPr id="0" name=""/>
        <dsp:cNvSpPr/>
      </dsp:nvSpPr>
      <dsp:spPr>
        <a:xfrm>
          <a:off x="462505" y="314086"/>
          <a:ext cx="10515729" cy="6285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8872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Активность является чрезмерно высокой в контексте ожидаемого в этой ситуации и по сравнению с другими детьми того же возраста и интеллектуального развития</a:t>
          </a:r>
          <a:endParaRPr lang="ru-RU" sz="1400" kern="1200" dirty="0"/>
        </a:p>
      </dsp:txBody>
      <dsp:txXfrm>
        <a:off x="462505" y="314086"/>
        <a:ext cx="10515729" cy="628500"/>
      </dsp:txXfrm>
    </dsp:sp>
    <dsp:sp modelId="{A07B251C-DF1A-4B0E-A4B1-BE82C3B7DA95}">
      <dsp:nvSpPr>
        <dsp:cNvPr id="0" name=""/>
        <dsp:cNvSpPr/>
      </dsp:nvSpPr>
      <dsp:spPr>
        <a:xfrm>
          <a:off x="69693" y="235524"/>
          <a:ext cx="785625" cy="7856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0C0209-A059-4837-9F3B-5B4DF8466452}">
      <dsp:nvSpPr>
        <dsp:cNvPr id="0" name=""/>
        <dsp:cNvSpPr/>
      </dsp:nvSpPr>
      <dsp:spPr>
        <a:xfrm>
          <a:off x="822839" y="1257000"/>
          <a:ext cx="10155395" cy="6285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8872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Имеет раннее начало (до 6 лет) 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822839" y="1257000"/>
        <a:ext cx="10155395" cy="628500"/>
      </dsp:txXfrm>
    </dsp:sp>
    <dsp:sp modelId="{28B324F2-BC61-4E78-95E8-5C5738B5EF0D}">
      <dsp:nvSpPr>
        <dsp:cNvPr id="0" name=""/>
        <dsp:cNvSpPr/>
      </dsp:nvSpPr>
      <dsp:spPr>
        <a:xfrm>
          <a:off x="430026" y="1178437"/>
          <a:ext cx="785625" cy="7856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F6CA90-4B68-4D37-BAEA-7FF8E8C65104}">
      <dsp:nvSpPr>
        <dsp:cNvPr id="0" name=""/>
        <dsp:cNvSpPr/>
      </dsp:nvSpPr>
      <dsp:spPr>
        <a:xfrm>
          <a:off x="822839" y="2199914"/>
          <a:ext cx="10155395" cy="6285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8872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Имеет большую длительность (или постоянство во времени)</a:t>
          </a:r>
          <a:endParaRPr lang="ru-RU" sz="1400" kern="1200" dirty="0"/>
        </a:p>
      </dsp:txBody>
      <dsp:txXfrm>
        <a:off x="822839" y="2199914"/>
        <a:ext cx="10155395" cy="628500"/>
      </dsp:txXfrm>
    </dsp:sp>
    <dsp:sp modelId="{ED4E2598-B88B-4EF0-A635-AA69BB3BAD40}">
      <dsp:nvSpPr>
        <dsp:cNvPr id="0" name=""/>
        <dsp:cNvSpPr/>
      </dsp:nvSpPr>
      <dsp:spPr>
        <a:xfrm>
          <a:off x="430026" y="2121351"/>
          <a:ext cx="785625" cy="7856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98B307-EB34-4774-84EB-5A73CC11060D}">
      <dsp:nvSpPr>
        <dsp:cNvPr id="0" name=""/>
        <dsp:cNvSpPr/>
      </dsp:nvSpPr>
      <dsp:spPr>
        <a:xfrm>
          <a:off x="462505" y="3142828"/>
          <a:ext cx="10515729" cy="6285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8872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Обнаруживается более чем в одной ситуации (не только в школе, но и дома, на улице, в больнице и т. д.)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62505" y="3142828"/>
        <a:ext cx="10515729" cy="628500"/>
      </dsp:txXfrm>
    </dsp:sp>
    <dsp:sp modelId="{BDE4BED7-442E-46C7-9350-51CCAB1427C0}">
      <dsp:nvSpPr>
        <dsp:cNvPr id="0" name=""/>
        <dsp:cNvSpPr/>
      </dsp:nvSpPr>
      <dsp:spPr>
        <a:xfrm>
          <a:off x="69693" y="3064265"/>
          <a:ext cx="785625" cy="7856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274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838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590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88212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06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627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364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162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491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65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986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652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3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538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612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348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968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1582359-259E-47B8-886E-19A744C3134A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7E1A9-E78B-4F88-AC04-A7A799F37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1577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>МОСКОВСКИЙ </a:t>
            </a:r>
            <a:br>
              <a:rPr lang="ru-RU" sz="2200" dirty="0" smtClean="0"/>
            </a:br>
            <a:r>
              <a:rPr lang="ru-RU" sz="2200" dirty="0" smtClean="0"/>
              <a:t>СОЦИАЛЬНО-ПЕДАГОГИЧЕСКИЙ </a:t>
            </a:r>
            <a:br>
              <a:rPr lang="ru-RU" sz="2200" dirty="0" smtClean="0"/>
            </a:br>
            <a:r>
              <a:rPr lang="ru-RU" sz="2200" dirty="0" smtClean="0"/>
              <a:t>ИНСТИТУТ</a:t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8. Социальная </a:t>
            </a:r>
            <a:r>
              <a:rPr lang="ru-RU" sz="4000" dirty="0" err="1" smtClean="0"/>
              <a:t>дезадаптация</a:t>
            </a:r>
            <a:r>
              <a:rPr lang="ru-RU" sz="4000" dirty="0" smtClean="0"/>
              <a:t> при </a:t>
            </a:r>
            <a:r>
              <a:rPr lang="ru-RU" sz="4000" dirty="0" err="1" smtClean="0"/>
              <a:t>гиперактивности</a:t>
            </a:r>
            <a:r>
              <a:rPr lang="ru-RU" sz="4000" dirty="0" smtClean="0"/>
              <a:t> у детей и подростков</a:t>
            </a:r>
            <a:br>
              <a:rPr lang="ru-RU" sz="4000" dirty="0" smtClean="0"/>
            </a:br>
            <a:endParaRPr lang="ru-RU" sz="5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ru-RU" sz="1600" dirty="0" smtClean="0"/>
              <a:t>Выполнила студентка 2 курса (</a:t>
            </a:r>
            <a:r>
              <a:rPr lang="ru-RU" sz="1600" dirty="0" err="1" smtClean="0"/>
              <a:t>СДП</a:t>
            </a:r>
            <a:r>
              <a:rPr lang="ru-RU" sz="1200" dirty="0" err="1" smtClean="0"/>
              <a:t>и</a:t>
            </a:r>
            <a:r>
              <a:rPr lang="ru-RU" sz="1600" dirty="0" err="1" smtClean="0"/>
              <a:t>П</a:t>
            </a:r>
            <a:r>
              <a:rPr lang="ru-RU" sz="1600" dirty="0" smtClean="0"/>
              <a:t>)</a:t>
            </a:r>
          </a:p>
          <a:p>
            <a:pPr algn="r"/>
            <a:r>
              <a:rPr lang="ru-RU" sz="1600" dirty="0" smtClean="0"/>
              <a:t>Русова Анна </a:t>
            </a:r>
            <a:r>
              <a:rPr lang="ru-RU" sz="1600" dirty="0" err="1" smtClean="0"/>
              <a:t>андреевна</a:t>
            </a:r>
            <a:endParaRPr lang="ru-RU" sz="1600" dirty="0" smtClean="0"/>
          </a:p>
          <a:p>
            <a:pPr algn="ctr"/>
            <a:r>
              <a:rPr lang="ru-RU" sz="1600" dirty="0" smtClean="0"/>
              <a:t>МОСКВА, 2023</a:t>
            </a:r>
          </a:p>
          <a:p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4798" y="489174"/>
            <a:ext cx="695004" cy="68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51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Лечение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4933" y="1600200"/>
            <a:ext cx="10955867" cy="4851400"/>
          </a:xfrm>
        </p:spPr>
        <p:txBody>
          <a:bodyPr>
            <a:normAutofit fontScale="85000" lnSpcReduction="10000"/>
          </a:bodyPr>
          <a:lstStyle/>
          <a:p>
            <a:pPr marL="0" indent="457200">
              <a:buNone/>
            </a:pPr>
            <a:r>
              <a:rPr lang="ru-RU" dirty="0" smtClean="0"/>
              <a:t>Если </a:t>
            </a:r>
            <a:r>
              <a:rPr lang="ru-RU" dirty="0"/>
              <a:t>специалисты считают, что состояние ребенка можно улучшить и стабилизировать без медикаментов, то проводится просветительская работа с родителями. При необходимости школьника отправляют в специальный (коррекционный) класс</a:t>
            </a:r>
            <a:r>
              <a:rPr lang="ru-RU" dirty="0" smtClean="0"/>
              <a:t>.</a:t>
            </a:r>
          </a:p>
          <a:p>
            <a:pPr marL="0" indent="457200">
              <a:buNone/>
            </a:pPr>
            <a:r>
              <a:rPr lang="ru-RU" dirty="0" smtClean="0"/>
              <a:t>Далее </a:t>
            </a:r>
            <a:r>
              <a:rPr lang="ru-RU" dirty="0"/>
              <a:t>с ним проводится следующий комплекс мер:</a:t>
            </a:r>
          </a:p>
          <a:p>
            <a:endParaRPr lang="ru-RU" dirty="0"/>
          </a:p>
          <a:p>
            <a:r>
              <a:rPr lang="ru-RU" dirty="0"/>
              <a:t>нормализация режима дня;</a:t>
            </a:r>
          </a:p>
          <a:p>
            <a:r>
              <a:rPr lang="ru-RU" dirty="0"/>
              <a:t>занятия с психологом;</a:t>
            </a:r>
          </a:p>
          <a:p>
            <a:r>
              <a:rPr lang="ru-RU" dirty="0"/>
              <a:t>занятия с логопедом;</a:t>
            </a:r>
          </a:p>
          <a:p>
            <a:r>
              <a:rPr lang="ru-RU" dirty="0"/>
              <a:t>когнитивная психотерапия;</a:t>
            </a:r>
          </a:p>
          <a:p>
            <a:r>
              <a:rPr lang="ru-RU" dirty="0"/>
              <a:t>ЛФК;</a:t>
            </a:r>
          </a:p>
          <a:p>
            <a:r>
              <a:rPr lang="ru-RU" dirty="0"/>
              <a:t>массажи шейно-воротниковой зоны;</a:t>
            </a:r>
          </a:p>
          <a:p>
            <a:r>
              <a:rPr lang="ru-RU" dirty="0" err="1"/>
              <a:t>физиопроцедуры</a:t>
            </a:r>
            <a:r>
              <a:rPr lang="ru-RU" dirty="0"/>
              <a:t>;</a:t>
            </a:r>
          </a:p>
          <a:p>
            <a:r>
              <a:rPr lang="ru-RU" dirty="0"/>
              <a:t>педагогическая коррекция;</a:t>
            </a:r>
          </a:p>
          <a:p>
            <a:r>
              <a:rPr lang="ru-RU" dirty="0"/>
              <a:t>создание комфортной психологической обстановки дома и в коллективе.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9133" y="2889764"/>
            <a:ext cx="4157134" cy="2774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092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Лечение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3334" y="1659467"/>
            <a:ext cx="5076318" cy="4834466"/>
          </a:xfrm>
        </p:spPr>
        <p:txBody>
          <a:bodyPr/>
          <a:lstStyle/>
          <a:p>
            <a:pPr marL="0" indent="457200">
              <a:buNone/>
            </a:pPr>
            <a:r>
              <a:rPr lang="ru-RU" dirty="0"/>
              <a:t>Успешность и эффективность лечения определяется по следующим индикаторам:</a:t>
            </a:r>
          </a:p>
          <a:p>
            <a:endParaRPr lang="ru-RU" dirty="0"/>
          </a:p>
          <a:p>
            <a:r>
              <a:rPr lang="ru-RU" dirty="0"/>
              <a:t>положительное изменение уровня активного внимания;</a:t>
            </a:r>
          </a:p>
          <a:p>
            <a:r>
              <a:rPr lang="ru-RU" dirty="0"/>
              <a:t>улучшение поведения;</a:t>
            </a:r>
          </a:p>
          <a:p>
            <a:r>
              <a:rPr lang="ru-RU" dirty="0"/>
              <a:t>сниженный уровень агрессии и импульсивности;</a:t>
            </a:r>
          </a:p>
          <a:p>
            <a:r>
              <a:rPr lang="ru-RU" dirty="0"/>
              <a:t>повышение успеваемости и самостоятельности в школе.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50240" y="1659467"/>
            <a:ext cx="4200525" cy="4200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037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Помощь родителей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46112" y="1600200"/>
            <a:ext cx="10936288" cy="5003800"/>
          </a:xfrm>
        </p:spPr>
        <p:txBody>
          <a:bodyPr>
            <a:normAutofit fontScale="85000" lnSpcReduction="20000"/>
          </a:bodyPr>
          <a:lstStyle/>
          <a:p>
            <a:pPr marL="0" indent="457200">
              <a:buNone/>
            </a:pPr>
            <a:r>
              <a:rPr lang="ru-RU" dirty="0"/>
              <a:t>Без помощи и поддержки родителей лечение </a:t>
            </a:r>
            <a:r>
              <a:rPr lang="ru-RU" dirty="0" err="1"/>
              <a:t>гиперкинетического</a:t>
            </a:r>
            <a:r>
              <a:rPr lang="ru-RU" dirty="0"/>
              <a:t> расстройства не даст необходимого эффекта. </a:t>
            </a:r>
            <a:endParaRPr lang="ru-RU" dirty="0" smtClean="0"/>
          </a:p>
          <a:p>
            <a:pPr marL="0" indent="457200">
              <a:buNone/>
            </a:pPr>
            <a:r>
              <a:rPr lang="ru-RU" dirty="0" smtClean="0"/>
              <a:t>Поэтому </a:t>
            </a:r>
            <a:r>
              <a:rPr lang="ru-RU" dirty="0"/>
              <a:t>им стоит придерживаться следующих рекомендаций:</a:t>
            </a:r>
          </a:p>
          <a:p>
            <a:endParaRPr lang="ru-RU" dirty="0"/>
          </a:p>
          <a:p>
            <a:r>
              <a:rPr lang="ru-RU" dirty="0"/>
              <a:t>следить за сбалансированный питанием ребенка, в котором не будет продуктов, повышающих возбудимость;</a:t>
            </a:r>
          </a:p>
          <a:p>
            <a:r>
              <a:rPr lang="ru-RU" dirty="0"/>
              <a:t>организовать досуг ребенка так, чтобы вся избыточная энергия выходила наружу (активные игры, занятия спортом, продолжительные прогулки);</a:t>
            </a:r>
          </a:p>
          <a:p>
            <a:r>
              <a:rPr lang="ru-RU" dirty="0"/>
              <a:t>стараться организовать режим дня малыша, чтобы он знал, что его ждет;</a:t>
            </a:r>
          </a:p>
          <a:p>
            <a:r>
              <a:rPr lang="ru-RU" dirty="0"/>
              <a:t>разговаривать, просить о чем-то нужно спокойным голосом и в понятной для ребенка форме;</a:t>
            </a:r>
          </a:p>
          <a:p>
            <a:r>
              <a:rPr lang="ru-RU" dirty="0"/>
              <a:t>исправлять и критиковать малыша только при необходимости и в мягкой форме, подкрепляя беседу положительными моментами;</a:t>
            </a:r>
          </a:p>
          <a:p>
            <a:r>
              <a:rPr lang="ru-RU" dirty="0"/>
              <a:t>при занятиях, требующих усидчивости и сосредоточения, давать ребенку достаточное время отдыха, не позволяя ему переутомляться;</a:t>
            </a:r>
          </a:p>
          <a:p>
            <a:r>
              <a:rPr lang="ru-RU" dirty="0"/>
              <a:t>составлять с ребенком инструкции по выполнению различных дел для развития самоорганизации;</a:t>
            </a:r>
          </a:p>
          <a:p>
            <a:r>
              <a:rPr lang="ru-RU" dirty="0"/>
              <a:t>хвалить его даже за небольшие достижения.</a:t>
            </a:r>
          </a:p>
        </p:txBody>
      </p:sp>
    </p:spTree>
    <p:extLst>
      <p:ext uri="{BB962C8B-B14F-4D97-AF65-F5344CB8AC3E}">
        <p14:creationId xmlns:p14="http://schemas.microsoft.com/office/powerpoint/2010/main" val="284081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Профилактика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2" y="2052918"/>
            <a:ext cx="8201555" cy="4500282"/>
          </a:xfrm>
        </p:spPr>
        <p:txBody>
          <a:bodyPr>
            <a:normAutofit fontScale="92500" lnSpcReduction="10000"/>
          </a:bodyPr>
          <a:lstStyle/>
          <a:p>
            <a:pPr marL="0" indent="457200">
              <a:buNone/>
            </a:pPr>
            <a:r>
              <a:rPr lang="ru-RU" dirty="0"/>
              <a:t>В качестве профилактических мер необходимо следить за:</a:t>
            </a:r>
          </a:p>
          <a:p>
            <a:endParaRPr lang="ru-RU" dirty="0"/>
          </a:p>
          <a:p>
            <a:r>
              <a:rPr lang="ru-RU" dirty="0"/>
              <a:t>педагогическим контролем;</a:t>
            </a:r>
          </a:p>
          <a:p>
            <a:r>
              <a:rPr lang="ru-RU" dirty="0"/>
              <a:t>отсутствием побочных эффектов от приема препаратов;</a:t>
            </a:r>
          </a:p>
          <a:p>
            <a:r>
              <a:rPr lang="ru-RU" dirty="0"/>
              <a:t>поддержанием комфортной психологической атмосферы в семье;</a:t>
            </a:r>
          </a:p>
          <a:p>
            <a:r>
              <a:rPr lang="ru-RU" dirty="0"/>
              <a:t>постоянным контактом с персоналом школы;</a:t>
            </a:r>
          </a:p>
          <a:p>
            <a:r>
              <a:rPr lang="ru-RU" dirty="0"/>
              <a:t>систематическим проведением поведенческой терапии в рамках коррекционной работы;</a:t>
            </a:r>
          </a:p>
          <a:p>
            <a:r>
              <a:rPr lang="ru-RU" dirty="0"/>
              <a:t>улучшением качества жизни;</a:t>
            </a:r>
          </a:p>
          <a:p>
            <a:r>
              <a:rPr lang="ru-RU" dirty="0"/>
              <a:t>соблюдением режима дня;</a:t>
            </a:r>
          </a:p>
          <a:p>
            <a:r>
              <a:rPr lang="ru-RU" dirty="0"/>
              <a:t>качеством сна.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86" t="33969" r="11820" b="7460"/>
          <a:stretch/>
        </p:blipFill>
        <p:spPr>
          <a:xfrm>
            <a:off x="8847667" y="2852495"/>
            <a:ext cx="3237970" cy="2769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751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>
              <a:buNone/>
            </a:pPr>
            <a:r>
              <a:rPr lang="ru-RU" dirty="0"/>
              <a:t>Многие из детей отличаются чрезмерной активностью, эмоциональностью и невнимательностью. Но если эти особенности доставляют неудобства в учебной деятельности, взаимоотношениях и поведении в социуме, то родителям не стоит оставлять это без внимания. </a:t>
            </a:r>
            <a:r>
              <a:rPr lang="ru-RU" dirty="0" err="1"/>
              <a:t>Гиперкинетическое</a:t>
            </a:r>
            <a:r>
              <a:rPr lang="ru-RU" dirty="0"/>
              <a:t> расстройство поведения у детей – это серьезная патология, которая требует обязательного лечения и контроля.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7589" b="15086"/>
          <a:stretch/>
        </p:blipFill>
        <p:spPr>
          <a:xfrm>
            <a:off x="1576082" y="4517668"/>
            <a:ext cx="8001000" cy="1930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342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Естественнонаучные основы специальной дошкольной психологии и педагогики</a:t>
            </a:r>
            <a:r>
              <a:rPr lang="en-US" dirty="0"/>
              <a:t> </a:t>
            </a:r>
            <a:r>
              <a:rPr lang="en-US" dirty="0" smtClean="0"/>
              <a:t>// </a:t>
            </a:r>
            <a:r>
              <a:rPr lang="ru-RU" dirty="0" smtClean="0"/>
              <a:t>Г. В. </a:t>
            </a:r>
            <a:r>
              <a:rPr lang="ru-RU" dirty="0" err="1" smtClean="0"/>
              <a:t>Гуровец</a:t>
            </a:r>
            <a:r>
              <a:rPr lang="ru-RU" dirty="0" smtClean="0"/>
              <a:t> – 2005г.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759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722376"/>
            <a:ext cx="9404723" cy="1140016"/>
          </a:xfrm>
        </p:spPr>
        <p:txBody>
          <a:bodyPr/>
          <a:lstStyle/>
          <a:p>
            <a:r>
              <a:rPr lang="en-US" dirty="0" smtClean="0"/>
              <a:t>F </a:t>
            </a:r>
            <a:r>
              <a:rPr lang="ru-RU" dirty="0" smtClean="0"/>
              <a:t>90.0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Гиперактивность</a:t>
            </a:r>
            <a:r>
              <a:rPr lang="ru-RU" dirty="0"/>
              <a:t> — это патологически повышенная активность и возбудимость, которая выражается в поведении, поступках, отсутствии сосредоточенности и концентрации внимания. Пациентам с такой болезнью свойственны импульсивность, вспыльчивость, двигательные способности выше нормы. Патология говорит о серьёзных нарушениях нервной системы. Медицинское название заболевания — синдром дефицита внимания и </a:t>
            </a:r>
            <a:r>
              <a:rPr lang="ru-RU" dirty="0" err="1"/>
              <a:t>гиперактивности</a:t>
            </a:r>
            <a:r>
              <a:rPr lang="ru-RU" dirty="0"/>
              <a:t> (СДВГ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8822" y="4686835"/>
            <a:ext cx="3694378" cy="1847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922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возникновения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5668" y="1320801"/>
            <a:ext cx="5033984" cy="49355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err="1" smtClean="0"/>
              <a:t>Гиперкинетическое</a:t>
            </a:r>
            <a:r>
              <a:rPr lang="ru-RU" sz="1800" dirty="0" smtClean="0"/>
              <a:t> </a:t>
            </a:r>
            <a:r>
              <a:rPr lang="ru-RU" sz="1800" dirty="0"/>
              <a:t>расстройство возникает вследствие функциональной незрелости структур мозга, которые отвечают за регуляцию и контроль функции внимания. Единой причины развития патологии нет, но выделяют две группы факторов, которые влияют на возникновение этого расстройства личности у детей: психологические и соматические.</a:t>
            </a:r>
          </a:p>
          <a:p>
            <a:pPr marL="0" indent="0">
              <a:buNone/>
            </a:pPr>
            <a:endParaRPr lang="ru-RU" sz="1200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54493" y="1320801"/>
            <a:ext cx="6198840" cy="536786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7200" u="sng" dirty="0"/>
              <a:t>К причинам психологического характера относят</a:t>
            </a:r>
            <a:r>
              <a:rPr lang="ru-RU" sz="7200" u="sng" dirty="0" smtClean="0"/>
              <a:t>:</a:t>
            </a:r>
          </a:p>
          <a:p>
            <a:pPr marL="0" indent="0">
              <a:buNone/>
            </a:pPr>
            <a:endParaRPr lang="ru-RU" sz="4300" dirty="0"/>
          </a:p>
          <a:p>
            <a:r>
              <a:rPr lang="ru-RU" sz="4800" dirty="0"/>
              <a:t>сильные стрессы в раннем детстве (например, возникшие от жестокого обращения родителей);</a:t>
            </a:r>
          </a:p>
          <a:p>
            <a:r>
              <a:rPr lang="ru-RU" sz="4800" dirty="0"/>
              <a:t>эмоциональная и сенсорная фрустрация в течение длительного периода времени (невозможность удовлетворения потребности в общении и взаимодействии с окружающими, нехватка соответствующих раздражителей, чувство изоляции);</a:t>
            </a:r>
          </a:p>
          <a:p>
            <a:r>
              <a:rPr lang="ru-RU" sz="4800" dirty="0"/>
              <a:t>нехватка или отсутствие психоэмоциональной устойчивости к стрессам;</a:t>
            </a:r>
          </a:p>
          <a:p>
            <a:r>
              <a:rPr lang="ru-RU" sz="4800" dirty="0"/>
              <a:t>некоторые черты характера (беспокойство, мнительность и др</a:t>
            </a:r>
            <a:r>
              <a:rPr lang="ru-RU" sz="4800" dirty="0" smtClean="0"/>
              <a:t>.).</a:t>
            </a:r>
          </a:p>
          <a:p>
            <a:endParaRPr lang="ru-RU" sz="4800" dirty="0"/>
          </a:p>
          <a:p>
            <a:pPr marL="0" indent="0">
              <a:buNone/>
            </a:pPr>
            <a:r>
              <a:rPr lang="ru-RU" sz="7200" u="sng" dirty="0"/>
              <a:t>Среди соматических факторов выделяют</a:t>
            </a:r>
            <a:r>
              <a:rPr lang="ru-RU" sz="7200" u="sng" dirty="0" smtClean="0"/>
              <a:t>:</a:t>
            </a:r>
          </a:p>
          <a:p>
            <a:pPr marL="0" indent="0">
              <a:buNone/>
            </a:pPr>
            <a:endParaRPr lang="ru-RU" sz="4300" dirty="0"/>
          </a:p>
          <a:p>
            <a:r>
              <a:rPr lang="ru-RU" sz="4800" dirty="0"/>
              <a:t>наследственные заболевания;</a:t>
            </a:r>
          </a:p>
          <a:p>
            <a:r>
              <a:rPr lang="ru-RU" sz="4800" dirty="0"/>
              <a:t>дисфункции головного мозга и его травмы (например, перинатальная энцефалопатия);</a:t>
            </a:r>
          </a:p>
          <a:p>
            <a:r>
              <a:rPr lang="ru-RU" sz="4800" dirty="0"/>
              <a:t>инфекции различного типа (вирусные или бактериальные);</a:t>
            </a:r>
          </a:p>
          <a:p>
            <a:r>
              <a:rPr lang="ru-RU" sz="4800" dirty="0"/>
              <a:t>солнечные удары;</a:t>
            </a:r>
          </a:p>
          <a:p>
            <a:r>
              <a:rPr lang="ru-RU" sz="4800" dirty="0"/>
              <a:t>ионизирующее облучение;</a:t>
            </a:r>
          </a:p>
          <a:p>
            <a:r>
              <a:rPr lang="ru-RU" sz="4800" dirty="0"/>
              <a:t>интоксикации;</a:t>
            </a:r>
          </a:p>
          <a:p>
            <a:r>
              <a:rPr lang="ru-RU" sz="4800" dirty="0"/>
              <a:t>употребление некоторых лекарств;</a:t>
            </a:r>
          </a:p>
          <a:p>
            <a:r>
              <a:rPr lang="ru-RU" sz="4800" dirty="0"/>
              <a:t>хроническое переутомление.</a:t>
            </a:r>
          </a:p>
          <a:p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021" y="4171605"/>
            <a:ext cx="3639446" cy="2423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652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Стандартом для оценки поведения как «</a:t>
            </a:r>
            <a:r>
              <a:rPr lang="ru-RU" sz="3200" dirty="0" err="1"/>
              <a:t>гиперкинетического</a:t>
            </a:r>
            <a:r>
              <a:rPr lang="ru-RU" sz="3200" dirty="0"/>
              <a:t>» служит комплекс следующих признаков: </a:t>
            </a:r>
            <a:br>
              <a:rPr lang="ru-RU" sz="32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57200">
              <a:buNone/>
            </a:pPr>
            <a:endParaRPr lang="ru-RU" dirty="0" smtClean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95034952"/>
              </p:ext>
            </p:extLst>
          </p:nvPr>
        </p:nvGraphicFramePr>
        <p:xfrm>
          <a:off x="502920" y="2052918"/>
          <a:ext cx="11033760" cy="408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15340" y="2277996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5860" y="3225964"/>
            <a:ext cx="358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181100" y="4208164"/>
            <a:ext cx="496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5227320"/>
            <a:ext cx="45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4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21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Признаки </a:t>
            </a:r>
            <a:r>
              <a:rPr lang="ru-RU" dirty="0" err="1" smtClean="0"/>
              <a:t>гиперактивности</a:t>
            </a:r>
            <a:r>
              <a:rPr lang="ru-RU" dirty="0" smtClean="0"/>
              <a:t> в раннем детском возрасте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0540" y="2060575"/>
            <a:ext cx="6225540" cy="4561205"/>
          </a:xfrm>
        </p:spPr>
        <p:txBody>
          <a:bodyPr>
            <a:normAutofit/>
          </a:bodyPr>
          <a:lstStyle/>
          <a:p>
            <a:r>
              <a:rPr lang="ru-RU" dirty="0" err="1"/>
              <a:t>Гиперкинетическое</a:t>
            </a:r>
            <a:r>
              <a:rPr lang="ru-RU" dirty="0"/>
              <a:t> расстройство, как правило, проявляется уже в раннем детском возрасте. На первом году жизни ребенок обнаруживает признаки двигательного возбуждения, постоянно вертится, -свершает массу лишних движений, из-за которых его трудно уложить спать, накормить. </a:t>
            </a:r>
          </a:p>
          <a:p>
            <a:r>
              <a:rPr lang="ru-RU" dirty="0"/>
              <a:t>Когда </a:t>
            </a:r>
            <a:r>
              <a:rPr lang="ru-RU" dirty="0" err="1"/>
              <a:t>гиперактивный</a:t>
            </a:r>
            <a:r>
              <a:rPr lang="ru-RU" dirty="0"/>
              <a:t> ребенок начинает ходить, он отличается быстротой и чрезмерным количеством </a:t>
            </a:r>
            <a:r>
              <a:rPr lang="ru-RU" dirty="0" smtClean="0"/>
              <a:t>движений.</a:t>
            </a:r>
            <a:endParaRPr lang="ru-RU" dirty="0"/>
          </a:p>
          <a:p>
            <a:r>
              <a:rPr lang="ru-RU" dirty="0"/>
              <a:t>Такой ребенок очень рано (с 1,5-2 лет) прекращает спать днем, а вечером его трудно уложить в постель из-за нарастающего во второй половине дня хаотического </a:t>
            </a:r>
            <a:r>
              <a:rPr lang="ru-RU" dirty="0" smtClean="0"/>
              <a:t>возбуждения.</a:t>
            </a:r>
            <a:endParaRPr lang="ru-RU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58000" y="2654830"/>
            <a:ext cx="5051425" cy="3367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079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Признаки </a:t>
            </a:r>
            <a:r>
              <a:rPr lang="ru-RU" dirty="0" err="1" smtClean="0"/>
              <a:t>гиперактивности</a:t>
            </a:r>
            <a:r>
              <a:rPr lang="ru-RU" dirty="0" smtClean="0"/>
              <a:t> в школьном возрасте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1960" y="2060575"/>
            <a:ext cx="5057691" cy="4530725"/>
          </a:xfrm>
        </p:spPr>
        <p:txBody>
          <a:bodyPr>
            <a:normAutofit fontScale="92500"/>
          </a:bodyPr>
          <a:lstStyle/>
          <a:p>
            <a:r>
              <a:rPr lang="ru-RU" dirty="0"/>
              <a:t>выражаются в двигательной расторможенности, суетливости, невнимательности и отсутствии упорства при выполнении поставленных задач. </a:t>
            </a:r>
          </a:p>
          <a:p>
            <a:r>
              <a:rPr lang="ru-RU" dirty="0"/>
              <a:t>дети нетерпеливы, не умеют ждать, не могут усидеть во время урока, находятся в постоянном нецеленаправленном движении, вскакивают, бегают, прыгают, при необходимости сидеть на месте постоянно двигают ногами и руками. </a:t>
            </a:r>
          </a:p>
          <a:p>
            <a:pPr marL="0" indent="457200">
              <a:buNone/>
            </a:pPr>
            <a:r>
              <a:rPr lang="ru-RU" dirty="0"/>
              <a:t>Таким детям необходима постоянная смена деятельности, новые впечатления. Последовательно и устремленно заниматься одним делом </a:t>
            </a:r>
            <a:r>
              <a:rPr lang="ru-RU" dirty="0" err="1"/>
              <a:t>гиперактивный</a:t>
            </a:r>
            <a:r>
              <a:rPr lang="ru-RU" dirty="0"/>
              <a:t> ребенок может только после значительной физической нагрузки.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6293667" cy="4649508"/>
          </a:xfrm>
        </p:spPr>
        <p:txBody>
          <a:bodyPr>
            <a:normAutofit fontScale="92500"/>
          </a:bodyPr>
          <a:lstStyle/>
          <a:p>
            <a:pPr indent="457200">
              <a:buNone/>
            </a:pPr>
            <a:endParaRPr lang="ru-RU" dirty="0" smtClean="0"/>
          </a:p>
          <a:p>
            <a:pPr indent="457200">
              <a:buNone/>
            </a:pPr>
            <a:endParaRPr lang="ru-RU" dirty="0"/>
          </a:p>
          <a:p>
            <a:pPr indent="457200">
              <a:buNone/>
            </a:pPr>
            <a:endParaRPr lang="ru-RU" dirty="0" smtClean="0"/>
          </a:p>
          <a:p>
            <a:pPr indent="457200">
              <a:buNone/>
            </a:pPr>
            <a:endParaRPr lang="ru-RU" dirty="0" smtClean="0"/>
          </a:p>
          <a:p>
            <a:pPr indent="457200">
              <a:buNone/>
            </a:pPr>
            <a:endParaRPr lang="ru-RU" dirty="0"/>
          </a:p>
          <a:p>
            <a:pPr indent="457200">
              <a:buNone/>
            </a:pPr>
            <a:r>
              <a:rPr lang="ru-RU" dirty="0" smtClean="0"/>
              <a:t>Часто </a:t>
            </a:r>
            <a:r>
              <a:rPr lang="ru-RU" dirty="0" err="1"/>
              <a:t>гиперкинетические</a:t>
            </a:r>
            <a:r>
              <a:rPr lang="ru-RU" dirty="0"/>
              <a:t> расстройства сопровождаются </a:t>
            </a:r>
            <a:r>
              <a:rPr lang="ru-RU" dirty="0" err="1"/>
              <a:t>неврозоподобными</a:t>
            </a:r>
            <a:r>
              <a:rPr lang="ru-RU" dirty="0"/>
              <a:t> симптомами: тиками, </a:t>
            </a:r>
            <a:r>
              <a:rPr lang="ru-RU" dirty="0" err="1"/>
              <a:t>энурезом</a:t>
            </a:r>
            <a:r>
              <a:rPr lang="ru-RU" dirty="0"/>
              <a:t>, </a:t>
            </a:r>
            <a:r>
              <a:rPr lang="ru-RU" dirty="0" err="1"/>
              <a:t>энкопрезом</a:t>
            </a:r>
            <a:r>
              <a:rPr lang="ru-RU" dirty="0"/>
              <a:t>, заиканием, страхами, длительно сохраняющимися обычными детскими страхами одиночества, темноты, домашних животных, белых халатов, медицинских манипуляций или быстро возникающими навязчивыми страхами, возникшими в связи с реальной неблагоприятной ситуацией.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701" y="1387150"/>
            <a:ext cx="3651250" cy="2429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406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и отношения со сверстниками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46111" y="2052918"/>
            <a:ext cx="11131021" cy="419548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Признаки психического инфантилизма при </a:t>
            </a:r>
            <a:r>
              <a:rPr lang="ru-RU" dirty="0" err="1"/>
              <a:t>гиперкинетическом</a:t>
            </a:r>
            <a:r>
              <a:rPr lang="ru-RU" dirty="0"/>
              <a:t> синдроме выражаются в игровых интересах, доверчивости, внушаемости, </a:t>
            </a:r>
            <a:r>
              <a:rPr lang="ru-RU" dirty="0" err="1"/>
              <a:t>подчиняемости</a:t>
            </a:r>
            <a:r>
              <a:rPr lang="ru-RU" dirty="0"/>
              <a:t>, ласковости, непосредственности, наивности, зависимости от взрослых или более уверенных в себе приятелей. В силу </a:t>
            </a:r>
            <a:r>
              <a:rPr lang="ru-RU" dirty="0" err="1"/>
              <a:t>гиперкинетических</a:t>
            </a:r>
            <a:r>
              <a:rPr lang="ru-RU" dirty="0"/>
              <a:t> расстройств и черт психической незрелости ребенок предпочитает только игровую деятельность, но и она не захватывает его длительно: он постоянно меняет свое мнение и направление активности в соответствии с тем, кто возле него </a:t>
            </a:r>
            <a:r>
              <a:rPr lang="ru-RU" dirty="0" smtClean="0"/>
              <a:t>находится</a:t>
            </a:r>
            <a:r>
              <a:rPr lang="ru-RU" dirty="0"/>
              <a:t>.</a:t>
            </a:r>
          </a:p>
          <a:p>
            <a:r>
              <a:rPr lang="ru-RU" dirty="0"/>
              <a:t>Дети же часто отвергают такого ребенка, так как с ним невозможно продуктивно и последовательно играть из-за его суетливости, шумливости, стремления все время менять условия игры или переходить от одного вида игры к другому, из-за его непоследовательности, изменчивости, поверхностности. </a:t>
            </a:r>
          </a:p>
          <a:p>
            <a:r>
              <a:rPr lang="ru-RU" dirty="0" err="1"/>
              <a:t>Гиперактивный</a:t>
            </a:r>
            <a:r>
              <a:rPr lang="ru-RU" dirty="0"/>
              <a:t> ребенок быстро знакомится с детьми и взрослыми, но также быстро «изменяет» дружбе в стремлении к новым знакомым и новым </a:t>
            </a:r>
            <a:r>
              <a:rPr lang="ru-RU" dirty="0" smtClean="0"/>
              <a:t>впечатлениям.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303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Дезадаптация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8154" y="1600201"/>
            <a:ext cx="6648979" cy="4859866"/>
          </a:xfrm>
        </p:spPr>
        <p:txBody>
          <a:bodyPr>
            <a:normAutofit lnSpcReduction="10000"/>
          </a:bodyPr>
          <a:lstStyle/>
          <a:p>
            <a:pPr marL="0" indent="457200">
              <a:buNone/>
            </a:pPr>
            <a:r>
              <a:rPr lang="ru-RU" dirty="0" smtClean="0"/>
              <a:t>Дети </a:t>
            </a:r>
            <a:r>
              <a:rPr lang="ru-RU" dirty="0"/>
              <a:t>с </a:t>
            </a:r>
            <a:r>
              <a:rPr lang="ru-RU" dirty="0" err="1"/>
              <a:t>гипердинамичсским</a:t>
            </a:r>
            <a:r>
              <a:rPr lang="ru-RU" dirty="0"/>
              <a:t> синдромом, как правило, не достигают уровня адаптации, соответствующего их природным данным, поскольку их социальное развитие нарушается уже в младшем школьном возрасте. Между тем при правильной, терпеливой, постоянной лечебно-профилактической работе с </a:t>
            </a:r>
            <a:r>
              <a:rPr lang="ru-RU" dirty="0" err="1"/>
              <a:t>гиперактивным</a:t>
            </a:r>
            <a:r>
              <a:rPr lang="ru-RU" dirty="0"/>
              <a:t> ребенком возможно предотвращение глубоких форм социальной </a:t>
            </a:r>
            <a:r>
              <a:rPr lang="ru-RU" dirty="0" err="1"/>
              <a:t>дизадаптации</a:t>
            </a:r>
            <a:r>
              <a:rPr lang="ru-RU" dirty="0"/>
              <a:t>. В противном случае в зрелом возрасте в большинстве случаев остаются заметными признаки психического инфантилизма, легкие </a:t>
            </a:r>
            <a:r>
              <a:rPr lang="ru-RU" dirty="0" err="1"/>
              <a:t>це-ребрастенические</a:t>
            </a:r>
            <a:r>
              <a:rPr lang="ru-RU" dirty="0"/>
              <a:t> симптомы, патологические черты характера, а также поверхностность, отсутствие целеустремленности, внушаемость.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41093"/>
            <a:ext cx="4402667" cy="3173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394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Лечение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467" y="1380067"/>
            <a:ext cx="7738533" cy="5300133"/>
          </a:xfrm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ru-RU" dirty="0"/>
              <a:t>Лечение </a:t>
            </a:r>
            <a:r>
              <a:rPr lang="ru-RU" dirty="0" err="1"/>
              <a:t>гиперкинетического</a:t>
            </a:r>
            <a:r>
              <a:rPr lang="ru-RU" dirty="0"/>
              <a:t> расстройства поведения для каждого ребенка подбирается индивидуально. Это зависит от степени выраженности симптомов: кому-то будет достаточно занятий с психологом и коррекционной работы в детском саду или школе, а кто-то не обойдется без медикаментов.</a:t>
            </a:r>
          </a:p>
          <a:p>
            <a:pPr indent="457200"/>
            <a:endParaRPr lang="ru-RU" dirty="0"/>
          </a:p>
          <a:p>
            <a:pPr marL="0" indent="457200">
              <a:buNone/>
            </a:pPr>
            <a:r>
              <a:rPr lang="ru-RU" dirty="0"/>
              <a:t>Вся терапия преследует 3 цели:</a:t>
            </a:r>
          </a:p>
          <a:p>
            <a:endParaRPr lang="ru-RU" dirty="0"/>
          </a:p>
          <a:p>
            <a:r>
              <a:rPr lang="ru-RU" dirty="0"/>
              <a:t>коррекция нервно-психической устойчивости пациента;</a:t>
            </a:r>
          </a:p>
          <a:p>
            <a:r>
              <a:rPr lang="ru-RU" dirty="0"/>
              <a:t>обеспечение успешной социальной адаптации;</a:t>
            </a:r>
          </a:p>
          <a:p>
            <a:r>
              <a:rPr lang="ru-RU" dirty="0"/>
              <a:t>определение степени расстройства и подбор подходящего лечения.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2488" y="3424674"/>
            <a:ext cx="4361579" cy="2696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015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105</TotalTime>
  <Words>1196</Words>
  <Application>Microsoft Office PowerPoint</Application>
  <PresentationFormat>Широкоэкранный</PresentationFormat>
  <Paragraphs>109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Ион</vt:lpstr>
      <vt:lpstr>МОСКОВСКИЙ  СОЦИАЛЬНО-ПЕДАГОГИЧЕСКИЙ  ИНСТИТУТ  8. Социальная дезадаптация при гиперактивности у детей и подростков </vt:lpstr>
      <vt:lpstr>F 90.0</vt:lpstr>
      <vt:lpstr>Причины возникновения</vt:lpstr>
      <vt:lpstr>Стандартом для оценки поведения как «гиперкинетического» служит комплекс следующих признаков:  </vt:lpstr>
      <vt:lpstr>Признаки гиперактивности в раннем детском возрасте </vt:lpstr>
      <vt:lpstr>Признаки гиперактивности в школьном возрасте</vt:lpstr>
      <vt:lpstr>Игра и отношения со сверстниками</vt:lpstr>
      <vt:lpstr>Дезадаптация </vt:lpstr>
      <vt:lpstr>Лечение </vt:lpstr>
      <vt:lpstr>Лечение </vt:lpstr>
      <vt:lpstr>Лечение </vt:lpstr>
      <vt:lpstr>Помощь родителей</vt:lpstr>
      <vt:lpstr>Профилактика </vt:lpstr>
      <vt:lpstr>Заключение </vt:lpstr>
      <vt:lpstr>Литература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МОСКОВСКИЙ  СОЦИАЛЬНО-ПЕДАГОГИЧЕСКИЙ  ИНСТИТУТ  8. Социальная дезадаптация при гиперактивности у детей и подростков </dc:title>
  <dc:creator>Учетная запись Майкрософт</dc:creator>
  <cp:lastModifiedBy>Учетная запись Майкрософт</cp:lastModifiedBy>
  <cp:revision>24</cp:revision>
  <dcterms:created xsi:type="dcterms:W3CDTF">2023-04-04T09:25:24Z</dcterms:created>
  <dcterms:modified xsi:type="dcterms:W3CDTF">2023-04-04T20:07:38Z</dcterms:modified>
</cp:coreProperties>
</file>