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72" r:id="rId4"/>
    <p:sldId id="268" r:id="rId5"/>
    <p:sldId id="269" r:id="rId6"/>
    <p:sldId id="258" r:id="rId7"/>
    <p:sldId id="259" r:id="rId8"/>
    <p:sldId id="266" r:id="rId9"/>
    <p:sldId id="267" r:id="rId10"/>
    <p:sldId id="260" r:id="rId11"/>
    <p:sldId id="261" r:id="rId12"/>
    <p:sldId id="270" r:id="rId13"/>
    <p:sldId id="262" r:id="rId14"/>
    <p:sldId id="263" r:id="rId15"/>
    <p:sldId id="264" r:id="rId16"/>
    <p:sldId id="265" r:id="rId17"/>
    <p:sldId id="271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54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357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152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66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6078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044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429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012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607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17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308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317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140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6819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647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388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834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34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639C6-F576-4531-BE5A-0228206A1EB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AACBB-C8D3-45F0-9CEA-AED1B0F8D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6180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4531360"/>
          </a:xfrm>
        </p:spPr>
        <p:txBody>
          <a:bodyPr/>
          <a:lstStyle/>
          <a:p>
            <a:pPr algn="ctr"/>
            <a:r>
              <a:rPr lang="ru-RU" dirty="0" smtClean="0"/>
              <a:t>Выступление на педагогическом совете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7293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0880" y="528321"/>
            <a:ext cx="8453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effectLst/>
                <a:latin typeface="Times New Roman" panose="02020603050405020304" pitchFamily="18" charset="0"/>
              </a:rPr>
              <a:t>Пальчиковая гимнастика выполняется в комплексе с артикуляционной 3-5 раз в день.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25600" y="1174653"/>
            <a:ext cx="751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effectLst/>
                <a:latin typeface="Times New Roman" panose="02020603050405020304" pitchFamily="18" charset="0"/>
              </a:rPr>
              <a:t>Вечерняя индивидуальная работа воспитателя по заданию логопеда, закрепляющая звукопроизношение.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14880" y="1967915"/>
            <a:ext cx="6929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effectLst/>
                <a:latin typeface="Times New Roman" panose="02020603050405020304" pitchFamily="18" charset="0"/>
              </a:rPr>
              <a:t>НОД проводится в соответствии с календарным планом логопедической работы.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21760" y="4199207"/>
            <a:ext cx="6339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effectLst/>
                <a:latin typeface="Times New Roman" panose="02020603050405020304" pitchFamily="18" charset="0"/>
              </a:rPr>
              <a:t> Активизация словарного запаса детей в процессе режимных моментов.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0" dirty="0" smtClean="0">
                <a:effectLst/>
                <a:latin typeface="Times New Roman" panose="02020603050405020304" pitchFamily="18" charset="0"/>
              </a:rPr>
              <a:t>Систематический контроль за поставленными звуками и грамматической правильностью речи детей.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84800" y="5343380"/>
            <a:ext cx="55510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effectLst/>
                <a:latin typeface="Times New Roman" panose="02020603050405020304" pitchFamily="18" charset="0"/>
              </a:rPr>
              <a:t>Работа с родителями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2958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6000" y="467360"/>
            <a:ext cx="98552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Логопедические пятиминутки 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служат для 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логопедизации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занятий воспитателей и содержат материалы по развитию лексики, грамматики, фонетики, связной речи, упражнения по закреплению или дифференциации поставленных звуков, по развитию навыков звукового и слогового анализа и синтеза ,развитию фонематических представлений и неречевых психических функций, то есть для повторения и закрепления материала, отработанного с детьми логопедом. Логопед может рекомендовать воспитателям использовать пятиминутки на определенных занятиях. Обычно планируется 2—3 пятиминутки на неделю, и они обязательно должны быть выдержаны в рамках изучаемой лексической темы. Логопед не только дает рекомендации по проведению пятиминуток, но в некоторых случаях и предоставляет материалы и пособия для их проведения.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92525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9520" y="1166843"/>
            <a:ext cx="91033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0" dirty="0" smtClean="0">
                <a:solidFill>
                  <a:srgbClr val="464646"/>
                </a:solidFill>
                <a:effectLst/>
                <a:latin typeface="Tahoma" panose="020B0604030504040204" pitchFamily="34" charset="0"/>
              </a:rPr>
              <a:t>Упражнение разминки: «Психологическая зарядка».</a:t>
            </a:r>
          </a:p>
          <a:p>
            <a:r>
              <a:rPr lang="ru-RU" sz="2400" i="0" dirty="0" smtClean="0">
                <a:solidFill>
                  <a:srgbClr val="464646"/>
                </a:solidFill>
                <a:effectLst/>
                <a:latin typeface="Tahoma" panose="020B0604030504040204" pitchFamily="34" charset="0"/>
              </a:rPr>
              <a:t>Цель: физическая разминка, снижение эмоционального напряжения.</a:t>
            </a:r>
          </a:p>
          <a:p>
            <a:r>
              <a:rPr lang="ru-RU" sz="2400" i="0" dirty="0" smtClean="0">
                <a:solidFill>
                  <a:srgbClr val="464646"/>
                </a:solidFill>
                <a:effectLst/>
                <a:latin typeface="Tahoma" panose="020B0604030504040204" pitchFamily="34" charset="0"/>
              </a:rPr>
              <a:t>Массировать мочки ушей, широко улыбнуться, повторить: «Я настроена добро».</a:t>
            </a:r>
          </a:p>
          <a:p>
            <a:r>
              <a:rPr lang="ru-RU" sz="2400" i="0" dirty="0" smtClean="0">
                <a:solidFill>
                  <a:srgbClr val="464646"/>
                </a:solidFill>
                <a:effectLst/>
                <a:latin typeface="Tahoma" panose="020B0604030504040204" pitchFamily="34" charset="0"/>
              </a:rPr>
              <a:t>Стоя на правой ноге, руки в стороны, делая круговые движения руками повторять: «Меня окружают надежные люди».</a:t>
            </a:r>
          </a:p>
          <a:p>
            <a:r>
              <a:rPr lang="ru-RU" sz="2400" i="0" dirty="0" smtClean="0">
                <a:solidFill>
                  <a:srgbClr val="464646"/>
                </a:solidFill>
                <a:effectLst/>
                <a:latin typeface="Tahoma" panose="020B0604030504040204" pitchFamily="34" charset="0"/>
              </a:rPr>
              <a:t>Держа ладони на коленях, делая наклоны туловищем вправо-влево, повторять: «Я – замечательная».</a:t>
            </a:r>
          </a:p>
          <a:p>
            <a:r>
              <a:rPr lang="ru-RU" sz="2400" i="0" dirty="0" smtClean="0">
                <a:solidFill>
                  <a:srgbClr val="464646"/>
                </a:solidFill>
                <a:effectLst/>
                <a:latin typeface="Tahoma" panose="020B0604030504040204" pitchFamily="34" charset="0"/>
              </a:rPr>
              <a:t>Положив ладони на плечи, делая руками движения вперед-назад, повторять: « Я полна энергии и сил».</a:t>
            </a:r>
          </a:p>
          <a:p>
            <a:r>
              <a:rPr lang="ru-RU" sz="2400" i="0" dirty="0" smtClean="0">
                <a:solidFill>
                  <a:srgbClr val="464646"/>
                </a:solidFill>
                <a:effectLst/>
                <a:latin typeface="Tahoma" panose="020B0604030504040204" pitchFamily="34" charset="0"/>
              </a:rPr>
              <a:t>Подмигнув левым глазом, высунуть язык, подпрыгнуть на левой ноге, повторять: «Я приветствую новые идеи».</a:t>
            </a:r>
            <a:endParaRPr lang="ru-RU" sz="2400" i="0" dirty="0">
              <a:solidFill>
                <a:srgbClr val="464646"/>
              </a:solidFill>
              <a:effectLst/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4568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загрузка\IMG-20211220-WA004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80" y="426720"/>
            <a:ext cx="5059679" cy="597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E:\загрузка\IMG-20211220-WA004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080" y="426720"/>
            <a:ext cx="5852160" cy="5974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0481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080" y="568959"/>
            <a:ext cx="10281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 smtClean="0">
                <a:solidFill>
                  <a:srgbClr val="000000"/>
                </a:solidFill>
                <a:effectLst/>
              </a:rPr>
              <a:t>Подвижные игры, упражнения; пальчиковая, артикуляционная гимнастика </a:t>
            </a:r>
            <a:r>
              <a:rPr lang="ru-RU" sz="2000" b="0" i="0" dirty="0" smtClean="0">
                <a:solidFill>
                  <a:srgbClr val="000000"/>
                </a:solidFill>
                <a:effectLst/>
              </a:rPr>
              <a:t>служат для развития общей и тонкой моторики, координации движений, координации речи с движением, развития подражательности творческих способностей. Они могут быть использованы воспитателями в качестве физкультминуток в НОД, подвижных игр на прогулке или в свободное время по второй половине дня. Они тоже обязательно выдерживаются в рамках изучаемой лексической темы. Именно в играх и игровых заданиях наиболее успешно раскрывается эмоциональное отношение ребенка к значению слова.</a:t>
            </a:r>
            <a:endParaRPr lang="ru-RU" sz="2000" b="0" i="0" dirty="0" smtClean="0">
              <a:solidFill>
                <a:srgbClr val="333333"/>
              </a:solidFill>
              <a:effectLst/>
            </a:endParaRPr>
          </a:p>
          <a:p>
            <a:r>
              <a:rPr lang="ru-RU" sz="2000" b="0" i="0" dirty="0" smtClean="0">
                <a:solidFill>
                  <a:srgbClr val="000000"/>
                </a:solidFill>
                <a:effectLst/>
              </a:rPr>
              <a:t>Планируя индивидуальную работу воспитателей, логопед рекомендует им занятия с двумя-тремя детьми в день по тем разделам программы, при усвоении которых эти дети испытывают наибольшие затруднения. Важно, чтобы в течение недели каждый ребенок хотя бы по одному разу позанимался с воспитателями индивидуально. Прежде всего логопеды рекомендуют занятия по автоматизации и дифференциации звуков. Проводимая воспитателями детских садов грамотная работа с детьми, имеющими недостатки в речевом развитии, имеет огромное, часто решающее, значение в эффективности коррекционного процесса.</a:t>
            </a:r>
            <a:endParaRPr lang="ru-RU" sz="2000" b="0" i="0" dirty="0">
              <a:solidFill>
                <a:srgbClr val="33333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16576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загрузка\IMG-20211220-WA003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320" y="345440"/>
            <a:ext cx="5214620" cy="6217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s://ampravda.ru/files/articles-2/60120/1xasuujw50n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" y="345440"/>
            <a:ext cx="5547360" cy="621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664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47-arz.nnov.prosadiki.ru/media/2020/05/13/1255909600/1264445_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120" y="447040"/>
            <a:ext cx="9834879" cy="621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979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840" y="0"/>
            <a:ext cx="1194816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0" u="none" strike="noStrike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принимает участие в общих и внутригрупповых досугах и развлечениях, привлекает воспитателей при проведении логопедических досугов, а так же специалисты проводят интегрированные досуговые мероприятия, в которых сочетаются задания коррекционной (артикуляционная </a:t>
            </a:r>
            <a:r>
              <a:rPr lang="ru-RU" sz="2000" b="1" i="0" u="none" strike="noStrike" dirty="0" err="1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гиманастика</a:t>
            </a:r>
            <a:r>
              <a:rPr lang="ru-RU" sz="2000" b="1" i="0" u="none" strike="noStrike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0" u="none" strike="noStrike" dirty="0" err="1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логоритмические</a:t>
            </a:r>
            <a:r>
              <a:rPr lang="ru-RU" sz="2000" b="1" i="0" u="none" strike="noStrike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упражнения) и общеразвивающей направленности.</a:t>
            </a:r>
            <a:endParaRPr lang="ru-RU" sz="20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0" u="none" strike="noStrike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Необходимо, чтобы все взрослые, окружающие ребенка, четко представляли цель своей деятельности, которая заключается, с одной стороны, в полноценном развитии ребенка, имеющего отклонения в речевом развитии, а с другой - в слаженном взаимодействии между собой.</a:t>
            </a:r>
            <a:endParaRPr lang="ru-RU" sz="20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0" u="none" strike="noStrike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Правильная организация детского коллектива, четкое проведение режимных моментов оказывают положительное воздействие на физическое и психическое состояние ребенка и, следовательно, на состояние его речи. Умение правильно подойти к каждому конкретному ребенку, учитывая его индивидуальные психологические особенности, педагогический такт, спокойный, доброжелательный тон - именно эти качества необходимы воспитателю при работе с детьми с речевыми нарушениями.</a:t>
            </a:r>
            <a:endParaRPr lang="ru-RU" sz="20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0" u="none" strike="noStrike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Таким образом, согласованный подход к общему и речевому воспитанию детей при организации игр, занятий, оздоровительных мероприятий и других видов деятельности, выработка единых педагогических установок по отношению к отдельным детям и группе в целом становятся основой взаимодействия, к чему и стремится наш коллектив. Только в тесном сотрудничестве всех участников коррекционно-образовательного процесса возможно успешное формирование личностной готовности детей с нарушениями речи к школьному обучению.</a:t>
            </a:r>
            <a:endParaRPr lang="ru-RU" sz="20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773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orenstatus.ru/upload/docs/usloviyah-v-sootvetstvii-s-fgos-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55" y="243840"/>
            <a:ext cx="11336728" cy="629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02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s.znanio.ru/d5af0e/2b/36/f641bdfbce69f617c2940eb4cc7ece9e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1" y="325120"/>
            <a:ext cx="11216640" cy="653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6532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" y="533400"/>
            <a:ext cx="5335190" cy="3606800"/>
          </a:xfrm>
        </p:spPr>
        <p:txBody>
          <a:bodyPr>
            <a:noAutofit/>
          </a:bodyPr>
          <a:lstStyle/>
          <a:p>
            <a:r>
              <a:rPr lang="ru-RU" i="1" dirty="0" smtClean="0">
                <a:latin typeface="Arial Black" panose="020B0A04020102020204" pitchFamily="34" charset="0"/>
              </a:rPr>
              <a:t>«Взаимодействие учителя-логопеда и воспитателей в детском саду»</a:t>
            </a:r>
            <a:endParaRPr lang="ru-RU" i="1" dirty="0">
              <a:latin typeface="Arial Black" panose="020B0A04020102020204" pitchFamily="34" charset="0"/>
            </a:endParaRPr>
          </a:p>
        </p:txBody>
      </p:sp>
      <p:pic>
        <p:nvPicPr>
          <p:cNvPr id="1026" name="Picture 2" descr="http://ns1.nucfps.ru/netcat_files/2366_2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3381" y="2336800"/>
            <a:ext cx="5034475" cy="359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0321" y="2336872"/>
            <a:ext cx="4293059" cy="359931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424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3680" y="629920"/>
            <a:ext cx="9245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333333"/>
                </a:solidFill>
                <a:effectLst/>
                <a:latin typeface="commissioner"/>
              </a:rPr>
              <a:t>Естественный путь осуществления </a:t>
            </a:r>
            <a:r>
              <a:rPr lang="ru-RU" sz="2400" b="1" i="0" dirty="0" err="1" smtClean="0">
                <a:solidFill>
                  <a:srgbClr val="333333"/>
                </a:solidFill>
                <a:effectLst/>
                <a:latin typeface="commissioner"/>
              </a:rPr>
              <a:t>логопедизации</a:t>
            </a:r>
            <a:r>
              <a:rPr lang="ru-RU" sz="2400" b="1" i="0" dirty="0" smtClean="0">
                <a:solidFill>
                  <a:srgbClr val="333333"/>
                </a:solidFill>
                <a:effectLst/>
                <a:latin typeface="commissioner"/>
              </a:rPr>
              <a:t> – это взаимосвязь, взаимодействие логопеда , воспитателя и всех остальных специалистов.</a:t>
            </a:r>
          </a:p>
          <a:p>
            <a:r>
              <a:rPr lang="ru-RU" sz="2400" b="1" i="0" dirty="0" smtClean="0">
                <a:solidFill>
                  <a:srgbClr val="424242"/>
                </a:solidFill>
                <a:effectLst/>
                <a:latin typeface="commissioner"/>
              </a:rPr>
              <a:t>Воспитатель совместно с логопедом участвует в исправлении у детей речевых нарушений, а также связанных с ними внеречевых психических процессов</a:t>
            </a:r>
            <a:endParaRPr lang="ru-RU" sz="2400" b="1" i="0" dirty="0" smtClean="0">
              <a:solidFill>
                <a:srgbClr val="333333"/>
              </a:solidFill>
              <a:effectLst/>
              <a:latin typeface="commissioner"/>
            </a:endParaRPr>
          </a:p>
          <a:p>
            <a:r>
              <a:rPr lang="ru-RU" sz="2400" b="1" i="0" dirty="0" smtClean="0">
                <a:solidFill>
                  <a:srgbClr val="424242"/>
                </a:solidFill>
                <a:effectLst/>
                <a:latin typeface="commissioner"/>
              </a:rPr>
              <a:t>         Совместная коррекционная работа в группе предусматривает решение следующих задач:</a:t>
            </a:r>
            <a:endParaRPr lang="ru-RU" sz="2400" b="1" i="0" dirty="0" smtClean="0">
              <a:solidFill>
                <a:srgbClr val="333333"/>
              </a:solidFill>
              <a:effectLst/>
              <a:latin typeface="commissioner"/>
            </a:endParaRPr>
          </a:p>
          <a:p>
            <a:r>
              <a:rPr lang="ru-RU" sz="2400" b="1" i="0" dirty="0" smtClean="0">
                <a:solidFill>
                  <a:srgbClr val="424242"/>
                </a:solidFill>
                <a:effectLst/>
                <a:latin typeface="commissioner"/>
              </a:rPr>
              <a:t>- логопед формирует первичные речевые навыки у детей;</a:t>
            </a:r>
            <a:endParaRPr lang="ru-RU" sz="2400" b="1" i="0" dirty="0" smtClean="0">
              <a:solidFill>
                <a:srgbClr val="333333"/>
              </a:solidFill>
              <a:effectLst/>
              <a:latin typeface="commissioner"/>
            </a:endParaRPr>
          </a:p>
          <a:p>
            <a:r>
              <a:rPr lang="ru-RU" sz="2400" b="1" i="0" dirty="0" smtClean="0">
                <a:solidFill>
                  <a:srgbClr val="424242"/>
                </a:solidFill>
                <a:effectLst/>
                <a:latin typeface="commissioner"/>
              </a:rPr>
              <a:t>- воспитатель закрепляет сформированные речевые навыки</a:t>
            </a:r>
            <a:r>
              <a:rPr lang="ru-RU" sz="2400" b="0" i="0" dirty="0" smtClean="0">
                <a:solidFill>
                  <a:srgbClr val="424242"/>
                </a:solidFill>
                <a:effectLst/>
                <a:latin typeface="commissioner"/>
              </a:rPr>
              <a:t>.</a:t>
            </a:r>
            <a:endParaRPr lang="ru-RU" sz="2400" b="0" i="0" dirty="0">
              <a:solidFill>
                <a:srgbClr val="333333"/>
              </a:solidFill>
              <a:effectLst/>
              <a:latin typeface="commissioner"/>
            </a:endParaRPr>
          </a:p>
        </p:txBody>
      </p:sp>
    </p:spTree>
    <p:extLst>
      <p:ext uri="{BB962C8B-B14F-4D97-AF65-F5344CB8AC3E}">
        <p14:creationId xmlns:p14="http://schemas.microsoft.com/office/powerpoint/2010/main" val="490229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1760" y="833121"/>
            <a:ext cx="7762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464646"/>
                </a:solidFill>
                <a:effectLst/>
                <a:latin typeface="Tahoma" panose="020B0604030504040204" pitchFamily="34" charset="0"/>
              </a:rPr>
              <a:t>Цель: разминка, приветствие участников друг друга.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49600" y="2102821"/>
            <a:ext cx="64211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464646"/>
                </a:solidFill>
                <a:effectLst/>
                <a:latin typeface="Tahoma" panose="020B0604030504040204" pitchFamily="34" charset="0"/>
              </a:rPr>
              <a:t>Упражнение: «Имя- свои качества на первую букву имени».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98720" y="3711078"/>
            <a:ext cx="50393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464646"/>
                </a:solidFill>
                <a:effectLst/>
                <a:latin typeface="Tahoma" panose="020B0604030504040204" pitchFamily="34" charset="0"/>
              </a:rPr>
              <a:t>Участникам предлагается назвать свое имя и качества на первую букву имени</a:t>
            </a:r>
            <a:r>
              <a:rPr lang="ru-RU" b="1" i="0" dirty="0" smtClean="0">
                <a:solidFill>
                  <a:srgbClr val="464646"/>
                </a:solidFill>
                <a:effectLst/>
                <a:latin typeface="Tahoma" panose="020B0604030504040204" pitchFamily="34" charset="0"/>
              </a:rPr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1015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711200"/>
            <a:ext cx="7985760" cy="540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865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6000" y="797511"/>
            <a:ext cx="98145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/>
            <a:r>
              <a:rPr lang="ru-RU" b="1" i="0" dirty="0" smtClean="0">
                <a:effectLst/>
              </a:rPr>
              <a:t>Взаимодействие с воспитателями логопед осуществляет в разных формах. Это совместное составление перспективного планирования работы на текущий период по всем направлениям;</a:t>
            </a:r>
          </a:p>
          <a:p>
            <a:pPr indent="540385"/>
            <a:r>
              <a:rPr lang="ru-RU" b="1" dirty="0"/>
              <a:t>*</a:t>
            </a:r>
            <a:r>
              <a:rPr lang="ru-RU" b="1" i="0" dirty="0" smtClean="0">
                <a:effectLst/>
              </a:rPr>
              <a:t> обсуждение и выбор форм, методов и приемов коррекционно-развивающей работы;</a:t>
            </a:r>
          </a:p>
          <a:p>
            <a:pPr indent="540385"/>
            <a:r>
              <a:rPr lang="ru-RU" b="1" dirty="0"/>
              <a:t>*</a:t>
            </a:r>
            <a:r>
              <a:rPr lang="ru-RU" b="1" i="0" dirty="0" smtClean="0">
                <a:effectLst/>
              </a:rPr>
              <a:t>   оснащение развивающего предметного пространства в групповом помещении;</a:t>
            </a:r>
          </a:p>
          <a:p>
            <a:pPr indent="540385"/>
            <a:r>
              <a:rPr lang="ru-RU" b="1" dirty="0"/>
              <a:t>*</a:t>
            </a:r>
            <a:r>
              <a:rPr lang="ru-RU" b="1" i="0" dirty="0" smtClean="0">
                <a:effectLst/>
              </a:rPr>
              <a:t>    </a:t>
            </a:r>
            <a:r>
              <a:rPr lang="ru-RU" b="1" i="0" dirty="0" err="1" smtClean="0">
                <a:effectLst/>
              </a:rPr>
              <a:t>взаимопосещение</a:t>
            </a:r>
            <a:r>
              <a:rPr lang="ru-RU" b="1" i="0" dirty="0" smtClean="0">
                <a:effectLst/>
              </a:rPr>
              <a:t> занятий и совместное проведение интегрированных комплексных занятий;</a:t>
            </a:r>
          </a:p>
          <a:p>
            <a:pPr indent="540385"/>
            <a:r>
              <a:rPr lang="ru-RU" b="1" dirty="0" smtClean="0"/>
              <a:t>*</a:t>
            </a:r>
            <a:r>
              <a:rPr lang="ru-RU" b="1" i="0" dirty="0" smtClean="0">
                <a:effectLst/>
              </a:rPr>
              <a:t>    а также еженедельные задания.</a:t>
            </a:r>
          </a:p>
          <a:p>
            <a:pPr indent="540385"/>
            <a:r>
              <a:rPr lang="ru-RU" b="1" i="0" dirty="0" smtClean="0">
                <a:effectLst/>
              </a:rPr>
              <a:t>В календарных планах воспитателей в начале каждого месяца логопед указывает лексические темы на месяц, примерный лексикон по каждой изучаемой теме, основные цели и задачи коррекционной работы; перечисляет фамилии детей, которым воспитатели должны уделить особое внимание в первую очередь.</a:t>
            </a:r>
          </a:p>
          <a:p>
            <a:pPr indent="540385"/>
            <a:r>
              <a:rPr lang="ru-RU" b="1" i="0" dirty="0" smtClean="0">
                <a:effectLst/>
              </a:rPr>
              <a:t>Еженедельные задания логопеда воспитателю включают в себя следующие разделы:</a:t>
            </a:r>
          </a:p>
          <a:p>
            <a:pPr indent="540385"/>
            <a:r>
              <a:rPr lang="ru-RU" b="1" dirty="0"/>
              <a:t>*</a:t>
            </a:r>
            <a:r>
              <a:rPr lang="ru-RU" b="1" i="0" dirty="0" smtClean="0">
                <a:effectLst/>
              </a:rPr>
              <a:t> логопедические пятиминутки;</a:t>
            </a:r>
          </a:p>
          <a:p>
            <a:pPr indent="540385"/>
            <a:r>
              <a:rPr lang="ru-RU" b="1" dirty="0"/>
              <a:t>*</a:t>
            </a:r>
            <a:r>
              <a:rPr lang="ru-RU" b="1" i="0" dirty="0" smtClean="0">
                <a:effectLst/>
              </a:rPr>
              <a:t> подвижные игры и пальчиковая гимнастика;</a:t>
            </a:r>
          </a:p>
          <a:p>
            <a:pPr indent="540385"/>
            <a:r>
              <a:rPr lang="ru-RU" b="1" dirty="0"/>
              <a:t>*</a:t>
            </a:r>
            <a:r>
              <a:rPr lang="ru-RU" b="1" i="0" dirty="0" smtClean="0">
                <a:effectLst/>
              </a:rPr>
              <a:t> игры на развитие </a:t>
            </a:r>
            <a:r>
              <a:rPr lang="ru-RU" b="1" i="0" dirty="0" err="1" smtClean="0">
                <a:effectLst/>
              </a:rPr>
              <a:t>лексико</a:t>
            </a:r>
            <a:r>
              <a:rPr lang="ru-RU" b="1" i="0" dirty="0" smtClean="0">
                <a:effectLst/>
              </a:rPr>
              <a:t> – грамматических категорий и связной речи;</a:t>
            </a:r>
          </a:p>
          <a:p>
            <a:pPr indent="540385"/>
            <a:r>
              <a:rPr lang="ru-RU" b="1" dirty="0"/>
              <a:t>*</a:t>
            </a:r>
            <a:r>
              <a:rPr lang="ru-RU" b="1" i="0" dirty="0" smtClean="0">
                <a:effectLst/>
              </a:rPr>
              <a:t> индивидуальная работа;</a:t>
            </a:r>
          </a:p>
          <a:p>
            <a:pPr indent="540385"/>
            <a:r>
              <a:rPr lang="ru-RU" b="1" dirty="0"/>
              <a:t>*</a:t>
            </a:r>
            <a:r>
              <a:rPr lang="ru-RU" b="1" i="0" dirty="0" smtClean="0">
                <a:effectLst/>
              </a:rPr>
              <a:t> рекомендации по подбору художественной литературы и иллюстративного материала</a:t>
            </a:r>
            <a:r>
              <a:rPr lang="ru-RU" sz="2000" b="1" i="0" dirty="0" smtClean="0">
                <a:effectLst/>
                <a:latin typeface="Bahnschrift Light SemiCondensed" panose="020B0502040204020203" pitchFamily="34" charset="0"/>
              </a:rPr>
              <a:t>.</a:t>
            </a:r>
            <a:endParaRPr lang="ru-RU" sz="2000" b="1" i="0" dirty="0">
              <a:effectLst/>
              <a:latin typeface="Bahnschrift Light Semi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913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640" y="1137920"/>
            <a:ext cx="29260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b="0" i="0" dirty="0" smtClean="0">
                <a:effectLst/>
                <a:latin typeface="Times New Roman" panose="02020603050405020304" pitchFamily="18" charset="0"/>
              </a:rPr>
              <a:t> </a:t>
            </a:r>
            <a:r>
              <a:rPr lang="ru-RU" b="1" i="0" dirty="0" smtClean="0">
                <a:effectLst/>
                <a:latin typeface="Times New Roman" panose="02020603050405020304" pitchFamily="18" charset="0"/>
              </a:rPr>
              <a:t>Артикуляционная гимнастика (с элементами дыхательной и голосовой) </a:t>
            </a:r>
            <a:r>
              <a:rPr lang="ru-RU" b="0" i="0" dirty="0" smtClean="0">
                <a:effectLst/>
                <a:latin typeface="Times New Roman" panose="02020603050405020304" pitchFamily="18" charset="0"/>
              </a:rPr>
              <a:t>выполняется в течении дня 3-5 раз.</a:t>
            </a:r>
            <a:endParaRPr lang="ru-RU" dirty="0"/>
          </a:p>
        </p:txBody>
      </p:sp>
      <p:pic>
        <p:nvPicPr>
          <p:cNvPr id="3" name="Рисунок 2" descr="E:\загрузка\IMG-20211220-WA00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640" y="812800"/>
            <a:ext cx="5811520" cy="58775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1649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Делаем гимнастику язычка</a:t>
            </a:r>
            <a:endParaRPr lang="ru-RU" dirty="0"/>
          </a:p>
        </p:txBody>
      </p:sp>
      <p:pic>
        <p:nvPicPr>
          <p:cNvPr id="5" name="Объект 4" descr="E:\загрузка\IMG-20211220-WA0020 (1)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80170" y="2336800"/>
            <a:ext cx="2699147" cy="3598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E:\загрузка\IMG-20211220-WA0026 (1)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95070" y="2336800"/>
            <a:ext cx="2699147" cy="35988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3543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загрузка\IMG-20211220-WA002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" y="223520"/>
            <a:ext cx="5303520" cy="6217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E:\загрузка\IMG-20211220-WA000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200" y="223520"/>
            <a:ext cx="5628640" cy="6217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673013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83</TotalTime>
  <Words>355</Words>
  <Application>Microsoft Office PowerPoint</Application>
  <PresentationFormat>Широкоэкранный</PresentationFormat>
  <Paragraphs>45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Arial Black</vt:lpstr>
      <vt:lpstr>Bahnschrift Light SemiCondensed</vt:lpstr>
      <vt:lpstr>commissioner</vt:lpstr>
      <vt:lpstr>Tahoma</vt:lpstr>
      <vt:lpstr>Times New Roman</vt:lpstr>
      <vt:lpstr>Trebuchet MS</vt:lpstr>
      <vt:lpstr>Берлин</vt:lpstr>
      <vt:lpstr>Выступление на педагогическом совете </vt:lpstr>
      <vt:lpstr>«Взаимодействие учителя-логопеда и воспитателей в детском саду»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Делаем гимнастику язычка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Выступление на педагогическом совете </dc:title>
  <dc:creator>Алиулов </dc:creator>
  <cp:lastModifiedBy>Алиулов </cp:lastModifiedBy>
  <cp:revision>9</cp:revision>
  <dcterms:created xsi:type="dcterms:W3CDTF">2024-02-11T17:30:22Z</dcterms:created>
  <dcterms:modified xsi:type="dcterms:W3CDTF">2024-02-11T18:53:39Z</dcterms:modified>
</cp:coreProperties>
</file>