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1"/>
  </p:sldMasterIdLst>
  <p:notesMasterIdLst>
    <p:notesMasterId r:id="rId19"/>
  </p:notesMasterIdLst>
  <p:handoutMasterIdLst>
    <p:handoutMasterId r:id="rId20"/>
  </p:handoutMasterIdLst>
  <p:sldIdLst>
    <p:sldId id="648" r:id="rId2"/>
    <p:sldId id="616" r:id="rId3"/>
    <p:sldId id="647" r:id="rId4"/>
    <p:sldId id="632" r:id="rId5"/>
    <p:sldId id="644" r:id="rId6"/>
    <p:sldId id="630" r:id="rId7"/>
    <p:sldId id="634" r:id="rId8"/>
    <p:sldId id="649" r:id="rId9"/>
    <p:sldId id="642" r:id="rId10"/>
    <p:sldId id="650" r:id="rId11"/>
    <p:sldId id="651" r:id="rId12"/>
    <p:sldId id="652" r:id="rId13"/>
    <p:sldId id="653" r:id="rId14"/>
    <p:sldId id="654" r:id="rId15"/>
    <p:sldId id="655" r:id="rId16"/>
    <p:sldId id="656" r:id="rId17"/>
    <p:sldId id="657" r:id="rId18"/>
  </p:sldIdLst>
  <p:sldSz cx="9906000" cy="6858000" type="A4"/>
  <p:notesSz cx="9866313" cy="67357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6">
          <p15:clr>
            <a:srgbClr val="A4A3A4"/>
          </p15:clr>
        </p15:guide>
        <p15:guide id="2" pos="3133">
          <p15:clr>
            <a:srgbClr val="A4A3A4"/>
          </p15:clr>
        </p15:guide>
        <p15:guide id="3" orient="horz" pos="2122">
          <p15:clr>
            <a:srgbClr val="A4A3A4"/>
          </p15:clr>
        </p15:guide>
        <p15:guide id="4" pos="31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0099"/>
    <a:srgbClr val="3333FF"/>
    <a:srgbClr val="9FB8E9"/>
    <a:srgbClr val="FF9900"/>
    <a:srgbClr val="CC0000"/>
    <a:srgbClr val="000000"/>
    <a:srgbClr val="6699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9" autoAdjust="0"/>
    <p:restoredTop sz="97432" autoAdjust="0"/>
  </p:normalViewPr>
  <p:slideViewPr>
    <p:cSldViewPr snapToGrid="0">
      <p:cViewPr varScale="1">
        <p:scale>
          <a:sx n="83" d="100"/>
          <a:sy n="83" d="100"/>
        </p:scale>
        <p:origin x="1282" y="8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Grid="0">
      <p:cViewPr varScale="1">
        <p:scale>
          <a:sx n="35" d="100"/>
          <a:sy n="35" d="100"/>
        </p:scale>
        <p:origin x="-1608" y="-90"/>
      </p:cViewPr>
      <p:guideLst>
        <p:guide orient="horz" pos="2146"/>
        <p:guide pos="3133"/>
        <p:guide orient="horz" pos="2122"/>
        <p:guide pos="3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239" cy="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9074" y="0"/>
            <a:ext cx="4277239" cy="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8268"/>
            <a:ext cx="4277239" cy="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9074" y="6398268"/>
            <a:ext cx="4277239" cy="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9D3DBC8-3E11-4548-B431-982272FBE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405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7239" cy="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7498" y="0"/>
            <a:ext cx="4277239" cy="33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09913" y="504825"/>
            <a:ext cx="3649662" cy="2525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44" y="3199135"/>
            <a:ext cx="7894625" cy="303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5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8268"/>
            <a:ext cx="4277239" cy="33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7498" y="6398268"/>
            <a:ext cx="4277239" cy="33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8" tIns="45734" rIns="91468" bIns="4573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0A1BDAD-02EB-4381-9CF6-9C7471B66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835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4284" y="2514601"/>
            <a:ext cx="715048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284" y="4777381"/>
            <a:ext cx="715048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C4A172-139A-4770-85D5-9152DBEDC985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4362" y="4321159"/>
            <a:ext cx="1511762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12" y="4529542"/>
            <a:ext cx="633726" cy="365125"/>
          </a:xfrm>
        </p:spPr>
        <p:txBody>
          <a:bodyPr/>
          <a:lstStyle/>
          <a:p>
            <a:pPr>
              <a:defRPr/>
            </a:pPr>
            <a:fld id="{BFD5B573-AE64-4276-8F6B-8ABE586F6A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545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609600"/>
            <a:ext cx="7141317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4354046"/>
            <a:ext cx="714131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29F5C-E3E5-48F5-8BC2-C2246C37B2E0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pPr>
              <a:defRPr/>
            </a:pPr>
            <a:fld id="{3E488291-9FAB-4655-925D-C7EBFF267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501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467" y="609600"/>
            <a:ext cx="6618719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17303" y="3505200"/>
            <a:ext cx="612504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4354046"/>
            <a:ext cx="714131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29F5C-E3E5-48F5-8BC2-C2246C37B2E0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pPr>
              <a:defRPr/>
            </a:pPr>
            <a:fld id="{3E488291-9FAB-4655-925D-C7EBFF267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59010" y="64800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50328" y="290530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608811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2438402"/>
            <a:ext cx="7141317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181600"/>
            <a:ext cx="714131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29F5C-E3E5-48F5-8BC2-C2246C37B2E0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pPr>
              <a:defRPr/>
            </a:pPr>
            <a:fld id="{3E488291-9FAB-4655-925D-C7EBFF267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16488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370467" y="609600"/>
            <a:ext cx="6618719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4283" y="4343400"/>
            <a:ext cx="72456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3" y="5181600"/>
            <a:ext cx="72456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29F5C-E3E5-48F5-8BC2-C2246C37B2E0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pPr>
              <a:defRPr/>
            </a:pPr>
            <a:fld id="{3E488291-9FAB-4655-925D-C7EBFF267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959010" y="64800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50328" y="290530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471930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627407"/>
            <a:ext cx="714131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4284" y="4343400"/>
            <a:ext cx="7141317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181600"/>
            <a:ext cx="714131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929F5C-E3E5-48F5-8BC2-C2246C37B2E0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pPr>
              <a:defRPr/>
            </a:pPr>
            <a:fld id="{3E488291-9FAB-4655-925D-C7EBFF267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3814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61AFF0-CD8C-429E-93EF-7EFFF7015A95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619FD-1959-402A-A608-6D65DACD86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10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1746" y="627407"/>
            <a:ext cx="1794143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4284" y="627407"/>
            <a:ext cx="5109377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88BF2-7633-458F-A481-1B7F141B8F8E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8E81D9-3055-4D95-945D-6CC55E2372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28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5300" y="511175"/>
            <a:ext cx="8915400" cy="88582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Образец заголовка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95300" y="1473200"/>
            <a:ext cx="89154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800B912-584F-4038-9DE6-29C6F305995E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302" y="624110"/>
            <a:ext cx="71382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4284" y="2133600"/>
            <a:ext cx="7141317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2EB03-5ADD-412E-9FC1-DDC03CBF2EF9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7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2074562"/>
            <a:ext cx="7141317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3581400"/>
            <a:ext cx="714131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95ACCE-DD0F-4B43-A183-7DB644ECE81E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pPr>
              <a:defRPr/>
            </a:pPr>
            <a:fld id="{8597AE9D-2F91-409E-BD01-AF876F4E89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653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4285" y="2136707"/>
            <a:ext cx="3463992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2083" y="2136707"/>
            <a:ext cx="3463517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C73B5F-BA05-40BB-9461-F74010461313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787784"/>
            <a:ext cx="633726" cy="365125"/>
          </a:xfrm>
        </p:spPr>
        <p:txBody>
          <a:bodyPr/>
          <a:lstStyle/>
          <a:p>
            <a:pPr>
              <a:defRPr/>
            </a:pPr>
            <a:fld id="{77D94CD9-684E-4CD9-8188-9C4A7F7B86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4131" y="2226626"/>
            <a:ext cx="311414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4283" y="2802889"/>
            <a:ext cx="3463993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7501" y="2223398"/>
            <a:ext cx="31126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78191" y="2799661"/>
            <a:ext cx="3461987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B4D874-3A33-4EA5-938A-E0BBC383B86A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787784"/>
            <a:ext cx="633726" cy="365125"/>
          </a:xfrm>
        </p:spPr>
        <p:txBody>
          <a:bodyPr/>
          <a:lstStyle/>
          <a:p>
            <a:pPr>
              <a:defRPr/>
            </a:pPr>
            <a:fld id="{5A3CB74A-C003-4E83-9174-2181959AA2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48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300" y="624110"/>
            <a:ext cx="71383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2AD0B4-049C-4182-9291-C62871A66CD4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36445-ACC1-4F6D-A67F-9B4B7D2501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12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38EE9D-4B90-4C72-9877-DE259A7D5A11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2F02BF-990A-4C42-9EA3-F1AAE4EBC3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02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3" y="446088"/>
            <a:ext cx="2848716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8785" y="446090"/>
            <a:ext cx="4106815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3" y="1598613"/>
            <a:ext cx="284871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CCD1F6-4A90-4976-93C6-0906ABD46FCC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4E8CFD-D8DB-4E76-8621-05D5937C83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409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4800600"/>
            <a:ext cx="714131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4284" y="634965"/>
            <a:ext cx="7141317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367338"/>
            <a:ext cx="714131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0C6FAA-42EA-4822-9F77-E4155A5A057D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pPr>
              <a:defRPr/>
            </a:pPr>
            <a:fld id="{CD11A2B8-9DEC-45AA-82DF-2ACBC9A6D6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70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1463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2123" y="285"/>
            <a:ext cx="2114961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9812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7300" y="624110"/>
            <a:ext cx="71383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2133600"/>
            <a:ext cx="7141317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0100" y="6135090"/>
            <a:ext cx="830245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1929F5C-E3E5-48F5-8BC2-C2246C37B2E0}" type="datetime1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04283" y="6135810"/>
            <a:ext cx="6192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53830" y="787784"/>
            <a:ext cx="6337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3E488291-9FAB-4655-925D-C7EBFF2670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02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  <p:sldLayoutId id="214748385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4284" y="2133600"/>
            <a:ext cx="7141317" cy="293716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РАБОТА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С РОДИТЕЛЯМИ СТУДЕНТОВ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 В РАМКАХ РЕАЛИЗАЦИИ ПРОГРАММЫ ВОСПИТАНИЯ</a:t>
            </a:r>
            <a:endParaRPr lang="ru-RU" sz="4400" b="1" dirty="0">
              <a:solidFill>
                <a:srgbClr val="0000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591" y="898525"/>
            <a:ext cx="2042337" cy="14022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67055" y="5911222"/>
            <a:ext cx="2678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err="1" smtClean="0">
                <a:solidFill>
                  <a:srgbClr val="000099"/>
                </a:solidFill>
              </a:rPr>
              <a:t>Темчишена</a:t>
            </a:r>
            <a:r>
              <a:rPr lang="ru-RU" sz="1400" b="1" dirty="0" smtClean="0">
                <a:solidFill>
                  <a:srgbClr val="000099"/>
                </a:solidFill>
              </a:rPr>
              <a:t> С.П</a:t>
            </a:r>
            <a:r>
              <a:rPr lang="ru-RU" sz="1400" b="1" dirty="0" smtClean="0">
                <a:solidFill>
                  <a:srgbClr val="000099"/>
                </a:solidFill>
              </a:rPr>
              <a:t>., куратор группы 4ТМ</a:t>
            </a:r>
            <a:endParaRPr lang="ru-RU" sz="1400" b="1" dirty="0">
              <a:solidFill>
                <a:srgbClr val="000099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31190" y="1687830"/>
            <a:ext cx="6702425" cy="444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2582" y="289382"/>
            <a:ext cx="9079346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6270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Министерство образования Омской области бюджетное профессиональное образовательное учреждение</a:t>
            </a:r>
            <a:endParaRPr kumimoji="0" lang="ru-RU" altLang="ru-RU" sz="6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Омской области «</a:t>
            </a:r>
            <a:r>
              <a:rPr kumimoji="0" lang="ru-RU" altLang="ru-RU" sz="1100" b="1" i="0" u="none" strike="noStrike" cap="none" normalizeH="0" baseline="0" dirty="0" err="1" smtClean="0">
                <a:ln>
                  <a:noFill/>
                </a:ln>
                <a:solidFill>
                  <a:srgbClr val="3333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Калачинский</a:t>
            </a:r>
            <a:r>
              <a:rPr kumimoji="0" lang="ru-RU" altLang="ru-RU" sz="11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аграрно-технический техникум» (БПОУ КАТТ)</a:t>
            </a: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1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302" y="-267855"/>
            <a:ext cx="7138299" cy="21728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u="sng" dirty="0" smtClean="0">
                <a:solidFill>
                  <a:srgbClr val="C00000"/>
                </a:solidFill>
              </a:rPr>
              <a:t>2. ДОНЕСИ ДО КАЖДОГО РОДИТЕЛЯ: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 НАША ОБЩАЯ ЦЕЛЬ – ДИПЛОМ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3038764"/>
            <a:ext cx="8915400" cy="30873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	</a:t>
            </a:r>
            <a:r>
              <a:rPr lang="ru-RU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>
                <a:solidFill>
                  <a:srgbClr val="000099"/>
                </a:solidFill>
              </a:rPr>
              <a:t>Конечно же, не просто Диплом, </a:t>
            </a:r>
            <a:endParaRPr lang="ru-RU" sz="3200" b="1" dirty="0" smtClean="0">
              <a:solidFill>
                <a:srgbClr val="000099"/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а </a:t>
            </a:r>
            <a:r>
              <a:rPr lang="ru-RU" sz="3200" b="1" dirty="0">
                <a:solidFill>
                  <a:srgbClr val="000099"/>
                </a:solidFill>
              </a:rPr>
              <a:t>получение </a:t>
            </a:r>
            <a:r>
              <a:rPr lang="ru-RU" sz="3200" b="1" dirty="0" smtClean="0">
                <a:solidFill>
                  <a:srgbClr val="000099"/>
                </a:solidFill>
              </a:rPr>
              <a:t>ребенком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 ПРОФЕССИИ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>
                <a:solidFill>
                  <a:srgbClr val="000099"/>
                </a:solidFill>
              </a:rPr>
              <a:t>+ личностный рост.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663" y="5425062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64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6618" y="569342"/>
            <a:ext cx="6488546" cy="84829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3. ДОБРОЕ СЛОВО И …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РОДИТЕЛЮ ПРИЯТНО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8852" y="2147977"/>
            <a:ext cx="8021847" cy="397818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3600" b="1" dirty="0" smtClean="0">
                <a:solidFill>
                  <a:srgbClr val="000099"/>
                </a:solidFill>
              </a:rPr>
              <a:t>Сначала </a:t>
            </a:r>
            <a:r>
              <a:rPr lang="ru-RU" sz="3600" b="1" dirty="0">
                <a:solidFill>
                  <a:srgbClr val="000099"/>
                </a:solidFill>
              </a:rPr>
              <a:t>только о хорошем, </a:t>
            </a:r>
            <a:endParaRPr lang="ru-RU" sz="3600" b="1" dirty="0" smtClean="0">
              <a:solidFill>
                <a:srgbClr val="000099"/>
              </a:solidFill>
            </a:endParaRP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000099"/>
                </a:solidFill>
              </a:rPr>
              <a:t>потом </a:t>
            </a:r>
            <a:r>
              <a:rPr lang="ru-RU" sz="3600" b="1" dirty="0">
                <a:solidFill>
                  <a:srgbClr val="000099"/>
                </a:solidFill>
              </a:rPr>
              <a:t>о проблеме и </a:t>
            </a:r>
            <a:r>
              <a:rPr lang="ru-RU" sz="3600" b="1" dirty="0" smtClean="0">
                <a:solidFill>
                  <a:srgbClr val="000099"/>
                </a:solidFill>
              </a:rPr>
              <a:t>о </a:t>
            </a:r>
            <a:r>
              <a:rPr lang="ru-RU" sz="3600" b="1" dirty="0">
                <a:solidFill>
                  <a:srgbClr val="000099"/>
                </a:solidFill>
              </a:rPr>
              <a:t>вашем варианте  решения проблемы. </a:t>
            </a:r>
            <a:endParaRPr lang="ru-RU" sz="3600" b="1" dirty="0" smtClean="0">
              <a:solidFill>
                <a:srgbClr val="000099"/>
              </a:solidFill>
            </a:endParaRPr>
          </a:p>
          <a:p>
            <a:pPr marL="0" lvl="0" indent="0">
              <a:buNone/>
            </a:pPr>
            <a:endParaRPr lang="ru-RU" sz="3600" b="1" dirty="0" smtClean="0">
              <a:solidFill>
                <a:srgbClr val="000099"/>
              </a:solidFill>
            </a:endParaRPr>
          </a:p>
          <a:p>
            <a:pPr marL="0" lv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«</a:t>
            </a:r>
            <a:r>
              <a:rPr lang="ru-RU" sz="3600" b="1" dirty="0">
                <a:solidFill>
                  <a:srgbClr val="C00000"/>
                </a:solidFill>
              </a:rPr>
              <a:t>Нет» </a:t>
            </a:r>
            <a:r>
              <a:rPr lang="ru-RU" sz="3600" b="1" dirty="0">
                <a:solidFill>
                  <a:srgbClr val="000099"/>
                </a:solidFill>
              </a:rPr>
              <a:t>фразам: </a:t>
            </a:r>
            <a:r>
              <a:rPr lang="ru-RU" sz="3600" b="1" dirty="0" smtClean="0">
                <a:solidFill>
                  <a:srgbClr val="000099"/>
                </a:solidFill>
              </a:rPr>
              <a:t>«Делайте</a:t>
            </a:r>
            <a:r>
              <a:rPr lang="ru-RU" sz="3600" b="1" dirty="0">
                <a:solidFill>
                  <a:srgbClr val="000099"/>
                </a:solidFill>
              </a:rPr>
              <a:t>,  что хотите…» ,  «Это ваши проблемы…»</a:t>
            </a:r>
          </a:p>
          <a:p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519" y="5740184"/>
            <a:ext cx="1459645" cy="100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5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302" y="624110"/>
            <a:ext cx="7138299" cy="963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u="sng" dirty="0" smtClean="0">
                <a:solidFill>
                  <a:srgbClr val="C00000"/>
                </a:solidFill>
              </a:rPr>
              <a:t>4.</a:t>
            </a:r>
            <a:r>
              <a:rPr lang="ru-RU" sz="5400" b="1" u="sng" dirty="0">
                <a:solidFill>
                  <a:srgbClr val="C00000"/>
                </a:solidFill>
              </a:rPr>
              <a:t>	</a:t>
            </a:r>
            <a:r>
              <a:rPr lang="ru-RU" sz="5400" b="1" u="sng" dirty="0" smtClean="0">
                <a:solidFill>
                  <a:srgbClr val="C00000"/>
                </a:solidFill>
              </a:rPr>
              <a:t>ПОСТАВЬ СЕБЯ</a:t>
            </a:r>
            <a:br>
              <a:rPr lang="ru-RU" sz="5400" b="1" u="sng" dirty="0" smtClean="0">
                <a:solidFill>
                  <a:srgbClr val="C00000"/>
                </a:solidFill>
              </a:rPr>
            </a:br>
            <a:r>
              <a:rPr lang="ru-RU" sz="5400" b="1" u="sng" dirty="0" smtClean="0">
                <a:solidFill>
                  <a:srgbClr val="C00000"/>
                </a:solidFill>
              </a:rPr>
              <a:t> НА МЕСТО РОДИТЕЛЯ</a:t>
            </a:r>
            <a:br>
              <a:rPr lang="ru-RU" sz="5400" b="1" u="sng" dirty="0" smtClean="0">
                <a:solidFill>
                  <a:srgbClr val="C00000"/>
                </a:solidFill>
              </a:rPr>
            </a:br>
            <a:r>
              <a:rPr lang="ru-RU" sz="5400" b="1" u="sng" dirty="0" smtClean="0">
                <a:solidFill>
                  <a:srgbClr val="C00000"/>
                </a:solidFill>
              </a:rPr>
              <a:t> «ПРОВИНИВШЕГОСЯ СТУДЕНТА». </a:t>
            </a:r>
            <a:endParaRPr lang="ru-RU" sz="5400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4908430"/>
            <a:ext cx="8915400" cy="121773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427" y="5241068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708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091" y="274638"/>
            <a:ext cx="8679045" cy="855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800" b="1" u="sng" dirty="0" smtClean="0">
                <a:solidFill>
                  <a:srgbClr val="C00000"/>
                </a:solidFill>
              </a:rPr>
              <a:t>5.ОПРЕДЕЛЕНИЕ ЗОН ОТВЕТСТВЕННОСТИ</a:t>
            </a:r>
            <a:br>
              <a:rPr lang="ru-RU" sz="4800" b="1" u="sng" dirty="0" smtClean="0">
                <a:solidFill>
                  <a:srgbClr val="C00000"/>
                </a:solidFill>
              </a:rPr>
            </a:br>
            <a:endParaRPr lang="ru-RU" sz="4800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6736" y="1906438"/>
            <a:ext cx="8509958" cy="4252822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С первых дней обучения в </a:t>
            </a:r>
            <a:r>
              <a:rPr lang="ru-RU" sz="4400" b="1" dirty="0">
                <a:solidFill>
                  <a:srgbClr val="000099"/>
                </a:solidFill>
              </a:rPr>
              <a:t>техникуме Вы – главный человек для </a:t>
            </a:r>
            <a:r>
              <a:rPr lang="ru-RU" sz="4400" b="1" dirty="0" smtClean="0">
                <a:solidFill>
                  <a:srgbClr val="000099"/>
                </a:solidFill>
              </a:rPr>
              <a:t>студента (царь </a:t>
            </a:r>
            <a:r>
              <a:rPr lang="ru-RU" sz="4400" b="1" dirty="0">
                <a:solidFill>
                  <a:srgbClr val="000099"/>
                </a:solidFill>
              </a:rPr>
              <a:t>и Бог, вторая </a:t>
            </a:r>
            <a:r>
              <a:rPr lang="ru-RU" sz="4400" b="1" dirty="0" smtClean="0">
                <a:solidFill>
                  <a:srgbClr val="000099"/>
                </a:solidFill>
              </a:rPr>
              <a:t>мама).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0099"/>
                </a:solidFill>
              </a:rPr>
              <a:t>А </a:t>
            </a:r>
            <a:r>
              <a:rPr lang="ru-RU" sz="4400" b="1" dirty="0">
                <a:solidFill>
                  <a:srgbClr val="000099"/>
                </a:solidFill>
              </a:rPr>
              <a:t>вот после занятий – родители.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663" y="5455798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46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302" y="624110"/>
            <a:ext cx="7138299" cy="23487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6. ОБЪЯСНИ РОДИТЕЛЯМ: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ТЫ </a:t>
            </a:r>
            <a:r>
              <a:rPr lang="ru-RU" b="1" u="sng" dirty="0">
                <a:solidFill>
                  <a:srgbClr val="C00000"/>
                </a:solidFill>
              </a:rPr>
              <a:t>– человек, у </a:t>
            </a:r>
            <a:r>
              <a:rPr lang="ru-RU" b="1" u="sng" dirty="0" smtClean="0">
                <a:solidFill>
                  <a:srgbClr val="C00000"/>
                </a:solidFill>
              </a:rPr>
              <a:t>тебя, </a:t>
            </a:r>
            <a:r>
              <a:rPr lang="ru-RU" b="1" u="sng" dirty="0">
                <a:solidFill>
                  <a:srgbClr val="C00000"/>
                </a:solidFill>
              </a:rPr>
              <a:t>кроме </a:t>
            </a:r>
            <a:r>
              <a:rPr lang="ru-RU" b="1" u="sng" dirty="0" smtClean="0">
                <a:solidFill>
                  <a:srgbClr val="C00000"/>
                </a:solidFill>
              </a:rPr>
              <a:t>ТЕХНИКУМА, </a:t>
            </a:r>
            <a:r>
              <a:rPr lang="ru-RU" b="1" u="sng" dirty="0">
                <a:solidFill>
                  <a:srgbClr val="C00000"/>
                </a:solidFill>
              </a:rPr>
              <a:t>есть другая жизнь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546" y="2133601"/>
            <a:ext cx="7760179" cy="323272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endParaRPr lang="ru-RU" dirty="0"/>
          </a:p>
          <a:p>
            <a:endParaRPr lang="ru-RU" dirty="0" smtClean="0"/>
          </a:p>
          <a:p>
            <a:r>
              <a:rPr lang="ru-RU" sz="3600" b="1" dirty="0" smtClean="0">
                <a:solidFill>
                  <a:srgbClr val="000099"/>
                </a:solidFill>
              </a:rPr>
              <a:t>В </a:t>
            </a:r>
            <a:r>
              <a:rPr lang="ru-RU" sz="3600" b="1" dirty="0" err="1">
                <a:solidFill>
                  <a:srgbClr val="000099"/>
                </a:solidFill>
              </a:rPr>
              <a:t>Ватсаппе</a:t>
            </a:r>
            <a:r>
              <a:rPr lang="ru-RU" sz="3600" b="1" dirty="0">
                <a:solidFill>
                  <a:srgbClr val="000099"/>
                </a:solidFill>
              </a:rPr>
              <a:t> можно написать что-то важное до 23.00. </a:t>
            </a:r>
          </a:p>
          <a:p>
            <a:r>
              <a:rPr lang="ru-RU" sz="3600" b="1" dirty="0">
                <a:solidFill>
                  <a:srgbClr val="000099"/>
                </a:solidFill>
              </a:rPr>
              <a:t>Звонки до 18.00, после – только архиважные, остальное </a:t>
            </a:r>
            <a:r>
              <a:rPr lang="ru-RU" sz="3600" b="1" dirty="0" err="1">
                <a:solidFill>
                  <a:srgbClr val="000099"/>
                </a:solidFill>
              </a:rPr>
              <a:t>см.выше</a:t>
            </a:r>
            <a:r>
              <a:rPr lang="ru-RU" sz="3600" b="1" dirty="0">
                <a:solidFill>
                  <a:srgbClr val="000099"/>
                </a:solidFill>
              </a:rPr>
              <a:t>. </a:t>
            </a:r>
          </a:p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388" y="5049398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95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7302" y="0"/>
            <a:ext cx="7138299" cy="1905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>
                <a:solidFill>
                  <a:srgbClr val="C00000"/>
                </a:solidFill>
              </a:rPr>
              <a:t>7. ВСЕГДА ПОМНИ!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2909" y="1600200"/>
            <a:ext cx="6743068" cy="4525963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После </a:t>
            </a:r>
            <a:r>
              <a:rPr lang="ru-RU" sz="4000" b="1" dirty="0">
                <a:solidFill>
                  <a:srgbClr val="000099"/>
                </a:solidFill>
              </a:rPr>
              <a:t>окончания </a:t>
            </a:r>
            <a:r>
              <a:rPr lang="ru-RU" sz="4000" b="1" dirty="0" smtClean="0">
                <a:solidFill>
                  <a:srgbClr val="000099"/>
                </a:solidFill>
              </a:rPr>
              <a:t>техникума 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Студент/его Родитель </a:t>
            </a:r>
            <a:r>
              <a:rPr lang="ru-RU" sz="4000" b="1" dirty="0" smtClean="0">
                <a:solidFill>
                  <a:srgbClr val="C00000"/>
                </a:solidFill>
              </a:rPr>
              <a:t>Куратору</a:t>
            </a:r>
            <a:r>
              <a:rPr lang="ru-RU" sz="4000" b="1" dirty="0" smtClean="0">
                <a:solidFill>
                  <a:srgbClr val="000099"/>
                </a:solidFill>
              </a:rPr>
              <a:t> </a:t>
            </a:r>
            <a:r>
              <a:rPr lang="ru-RU" sz="4000" b="1" dirty="0">
                <a:solidFill>
                  <a:srgbClr val="000099"/>
                </a:solidFill>
              </a:rPr>
              <a:t>может быть </a:t>
            </a:r>
            <a:r>
              <a:rPr lang="ru-RU" sz="4000" b="1" dirty="0" smtClean="0">
                <a:solidFill>
                  <a:srgbClr val="000099"/>
                </a:solidFill>
              </a:rPr>
              <a:t>другом</a:t>
            </a:r>
            <a:r>
              <a:rPr lang="ru-RU" sz="4000" b="1" dirty="0">
                <a:solidFill>
                  <a:srgbClr val="000099"/>
                </a:solidFill>
              </a:rPr>
              <a:t>/</a:t>
            </a:r>
            <a:r>
              <a:rPr lang="ru-RU" sz="4000" b="1" dirty="0" smtClean="0">
                <a:solidFill>
                  <a:srgbClr val="000099"/>
                </a:solidFill>
              </a:rPr>
              <a:t> братом/сватом/зятем/       коллегой/начальником…</a:t>
            </a:r>
            <a:endParaRPr lang="ru-RU" sz="4000" b="1" dirty="0">
              <a:solidFill>
                <a:srgbClr val="000099"/>
              </a:solidFill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…ТАКОВА ЖИЗНЬ…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4793" y="363535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443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3672" y="303876"/>
            <a:ext cx="7393971" cy="1143000"/>
          </a:xfrm>
        </p:spPr>
        <p:txBody>
          <a:bodyPr>
            <a:normAutofit fontScale="90000"/>
          </a:bodyPr>
          <a:lstStyle/>
          <a:p>
            <a:r>
              <a:rPr lang="ru-RU" sz="48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	ВСЕГДА!!!</a:t>
            </a:r>
            <a:br>
              <a:rPr lang="ru-RU" sz="48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8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ОСТАВАЙСЯ </a:t>
            </a:r>
            <a:r>
              <a:rPr lang="ru-RU" sz="4800" b="1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ЧЕЛОВЕКОМ </a:t>
            </a:r>
            <a:endParaRPr lang="ru-RU" sz="4800" b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7427" y="2147977"/>
            <a:ext cx="7159924" cy="3978186"/>
          </a:xfrm>
        </p:spPr>
        <p:txBody>
          <a:bodyPr/>
          <a:lstStyle/>
          <a:p>
            <a:r>
              <a:rPr lang="ru-RU" sz="4400" b="1" dirty="0" smtClean="0">
                <a:solidFill>
                  <a:srgbClr val="333399"/>
                </a:solidFill>
              </a:rPr>
              <a:t>Искренним </a:t>
            </a:r>
            <a:r>
              <a:rPr lang="ru-RU" sz="4400" b="1" dirty="0">
                <a:solidFill>
                  <a:srgbClr val="333399"/>
                </a:solidFill>
              </a:rPr>
              <a:t>и добрым. </a:t>
            </a:r>
            <a:endParaRPr lang="ru-RU" sz="4400" b="1" dirty="0" smtClean="0">
              <a:solidFill>
                <a:srgbClr val="333399"/>
              </a:solidFill>
            </a:endParaRPr>
          </a:p>
          <a:p>
            <a:r>
              <a:rPr lang="ru-RU" sz="4400" b="1" dirty="0" smtClean="0">
                <a:solidFill>
                  <a:srgbClr val="333399"/>
                </a:solidFill>
              </a:rPr>
              <a:t>Честным </a:t>
            </a:r>
            <a:r>
              <a:rPr lang="ru-RU" sz="4400" b="1" dirty="0">
                <a:solidFill>
                  <a:srgbClr val="333399"/>
                </a:solidFill>
              </a:rPr>
              <a:t>и справедливым</a:t>
            </a:r>
            <a:r>
              <a:rPr lang="ru-RU" sz="4400" b="1" dirty="0" smtClean="0">
                <a:solidFill>
                  <a:srgbClr val="333399"/>
                </a:solidFill>
              </a:rPr>
              <a:t>.</a:t>
            </a:r>
          </a:p>
          <a:p>
            <a:r>
              <a:rPr lang="ru-RU" sz="4400" b="1" dirty="0" smtClean="0">
                <a:solidFill>
                  <a:srgbClr val="333399"/>
                </a:solidFill>
              </a:rPr>
              <a:t> </a:t>
            </a:r>
            <a:r>
              <a:rPr lang="ru-RU" sz="4400" b="1" dirty="0">
                <a:solidFill>
                  <a:srgbClr val="333399"/>
                </a:solidFill>
              </a:rPr>
              <a:t>И будет тебе счастье!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706" y="5425062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030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eaLnBrk="1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</a:t>
            </a:r>
            <a:endParaRPr lang="ru-RU" sz="36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lvl="0" indent="0" algn="ctr" eaLnBrk="1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</a:t>
            </a:r>
          </a:p>
          <a:p>
            <a:pPr marL="0" lvl="0" indent="0" algn="ctr" eaLnBrk="1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внимание</a:t>
            </a:r>
            <a:r>
              <a:rPr lang="ru-RU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945" y="4217259"/>
            <a:ext cx="3366656" cy="230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59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5063" y="751543"/>
            <a:ext cx="7061897" cy="5112327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ru-RU" sz="4800" b="1" u="sng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Деятельность куратора основана на следующих принципах:</a:t>
            </a:r>
            <a:br>
              <a:rPr lang="ru-RU" sz="4800" b="1" u="sng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 </a:t>
            </a:r>
            <a:r>
              <a:rPr lang="ru-RU" b="1" dirty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</a:t>
            </a:r>
            <a:r>
              <a:rPr lang="ru-RU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доброжелательность,</a:t>
            </a:r>
            <a:br>
              <a:rPr lang="ru-RU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b="1" dirty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</a:t>
            </a:r>
            <a:r>
              <a:rPr lang="ru-RU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  дипломатичность,</a:t>
            </a:r>
            <a:br>
              <a:rPr lang="ru-RU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позиция сотрудничества.</a:t>
            </a:r>
            <a:r>
              <a:rPr lang="ru-RU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/>
            </a:r>
            <a:br>
              <a:rPr lang="ru-RU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endParaRPr lang="be-BY" sz="2000" b="1" dirty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207" y="5576321"/>
            <a:ext cx="1866793" cy="128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2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4128" y="181156"/>
            <a:ext cx="7866572" cy="59450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Направления работы с родителями</a:t>
            </a:r>
            <a:r>
              <a:rPr lang="ru-RU" sz="3600" b="1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:</a:t>
            </a:r>
            <a: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/>
            </a:r>
            <a:b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изучение семей и условий семейного воспитания;</a:t>
            </a:r>
            <a:b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информирование родителей о содержании учебно-воспитательного процесса;</a:t>
            </a:r>
            <a:b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психолого-педагогическое просвещение родителей;</a:t>
            </a:r>
            <a:b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</a:br>
            <a:r>
              <a:rPr lang="ru-RU" sz="3600" b="1" dirty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взаимодействие с родителями по контролю успеваемости и посещения </a:t>
            </a:r>
            <a:r>
              <a:rPr lang="ru-RU" sz="3600" b="1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занятий.</a:t>
            </a:r>
            <a:endParaRPr lang="ru-RU" sz="3600" b="1" dirty="0">
              <a:solidFill>
                <a:srgbClr val="0000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1728" y="5650301"/>
            <a:ext cx="1714272" cy="11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02921" y="457200"/>
            <a:ext cx="7944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3600" b="1" u="sng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Комбинированные родительские собрания:</a:t>
            </a: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осуществляется педагогическое просвещение родителей, </a:t>
            </a: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подводят итоги учебно-воспитательной работы за определенный промежуток времени, </a:t>
            </a:r>
          </a:p>
          <a:p>
            <a:pPr marL="457200" indent="-457200">
              <a:spcAft>
                <a:spcPts val="0"/>
              </a:spcAft>
              <a:buFontTx/>
              <a:buChar char="-"/>
            </a:pPr>
            <a:r>
              <a:rPr lang="ru-RU" sz="2800" b="1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намечают задачи на последующий период, </a:t>
            </a:r>
          </a:p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0000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-    информируют родителей об уровне сплоченности группы, о проводимых мероприятиях и участии в них студентов. </a:t>
            </a:r>
            <a:endParaRPr lang="ru-RU" sz="28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Times New Roman"/>
              <a:cs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663" y="5455798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6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76709" y="474345"/>
            <a:ext cx="79276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ru-RU" sz="4000" b="1" u="sng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Родительский чат:</a:t>
            </a:r>
          </a:p>
          <a:p>
            <a:pPr indent="540385" algn="just">
              <a:spcAft>
                <a:spcPts val="0"/>
              </a:spcAft>
            </a:pPr>
            <a:endParaRPr lang="ru-RU" sz="3600" b="1" u="sng" dirty="0" smtClean="0">
              <a:solidFill>
                <a:srgbClr val="333399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ru-RU" sz="3200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психолого-педагогическое просвещение родителей;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endParaRPr lang="ru-RU" sz="3200" b="1" dirty="0" smtClean="0">
              <a:solidFill>
                <a:srgbClr val="333399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ru-RU" sz="3200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 рассылка </a:t>
            </a:r>
            <a:r>
              <a:rPr lang="ru-RU" sz="3200" b="1" dirty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объявлений для родителей</a:t>
            </a:r>
            <a:r>
              <a:rPr lang="ru-RU" sz="3200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;</a:t>
            </a: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endParaRPr lang="ru-RU" sz="3200" b="1" dirty="0" smtClean="0">
              <a:solidFill>
                <a:srgbClr val="333399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r>
              <a:rPr lang="ru-RU" sz="3200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получение от родителей необходимой информации в режиме онлайн; </a:t>
            </a:r>
            <a:endParaRPr lang="ru-RU" sz="3200" b="1" dirty="0" smtClean="0">
              <a:solidFill>
                <a:srgbClr val="333399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</a:endParaRPr>
          </a:p>
          <a:p>
            <a:pPr marL="342900" indent="-342900" algn="just">
              <a:spcAft>
                <a:spcPts val="0"/>
              </a:spcAft>
              <a:buFontTx/>
              <a:buChar char="-"/>
            </a:pPr>
            <a:endParaRPr lang="ru-RU" sz="3200" b="1" dirty="0" smtClean="0">
              <a:solidFill>
                <a:srgbClr val="333399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</a:endParaRPr>
          </a:p>
          <a:p>
            <a:pPr marL="342900" indent="-342900">
              <a:spcAft>
                <a:spcPts val="0"/>
              </a:spcAft>
              <a:buFontTx/>
              <a:buChar char="-"/>
            </a:pPr>
            <a:r>
              <a:rPr lang="ru-RU" sz="3200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получение </a:t>
            </a:r>
            <a:r>
              <a:rPr lang="ru-RU" sz="3200" b="1" dirty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от родителей отсканированных </a:t>
            </a:r>
            <a:r>
              <a:rPr lang="ru-RU" sz="3200" b="1" dirty="0" smtClean="0">
                <a:solidFill>
                  <a:srgbClr val="333399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документов.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7838" y="5455798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2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87129" y="86264"/>
            <a:ext cx="4779034" cy="14061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РОДИТЕЛИ 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4453" y="2265756"/>
            <a:ext cx="4425352" cy="1440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ОТВЕТСТВЕННЫЕ РОДИТЕЛИ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2574" y="2265756"/>
            <a:ext cx="4577034" cy="14406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ФОРМАЛЬНО ОТВЕТСТВЕННЫЕ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76521" y="5236324"/>
            <a:ext cx="3692105" cy="1302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БЕЗОТВЕТСТВЕННЫЕ РОДИТЕЛИ</a:t>
            </a:r>
            <a:endParaRPr lang="ru-RU" sz="24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478438" y="1492369"/>
            <a:ext cx="620862" cy="729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165895" y="1535084"/>
            <a:ext cx="543464" cy="730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2"/>
          </p:cNvCxnSpPr>
          <p:nvPr/>
        </p:nvCxnSpPr>
        <p:spPr>
          <a:xfrm>
            <a:off x="5076646" y="1492369"/>
            <a:ext cx="47444" cy="3709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3663" y="5455798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1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48509" y="277091"/>
            <a:ext cx="77816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spcAft>
                <a:spcPts val="0"/>
              </a:spcAft>
            </a:pPr>
            <a:r>
              <a:rPr lang="ru-RU" sz="4400" b="1" dirty="0">
                <a:solidFill>
                  <a:srgbClr val="000099"/>
                </a:solidFill>
                <a:latin typeface="Arial Narrow" panose="020B0606020202030204" pitchFamily="34" charset="0"/>
                <a:ea typeface="Times New Roman"/>
              </a:rPr>
              <a:t>«Перед нами стоит общая задача: из </a:t>
            </a:r>
            <a:r>
              <a:rPr lang="ru-RU" sz="4400" b="1" dirty="0" smtClean="0">
                <a:solidFill>
                  <a:srgbClr val="000099"/>
                </a:solidFill>
                <a:latin typeface="Arial Narrow" panose="020B0606020202030204" pitchFamily="34" charset="0"/>
                <a:ea typeface="Times New Roman"/>
              </a:rPr>
              <a:t>бывшего                               </a:t>
            </a:r>
            <a:r>
              <a:rPr lang="ru-RU" sz="4400" b="1" dirty="0">
                <a:solidFill>
                  <a:srgbClr val="000099"/>
                </a:solidFill>
                <a:latin typeface="Arial Narrow" panose="020B0606020202030204" pitchFamily="34" charset="0"/>
                <a:ea typeface="Times New Roman"/>
              </a:rPr>
              <a:t>9-классника вырастить взрослого </a:t>
            </a:r>
            <a:r>
              <a:rPr lang="ru-RU" sz="4400" b="1" dirty="0" smtClean="0">
                <a:solidFill>
                  <a:srgbClr val="000099"/>
                </a:solidFill>
                <a:latin typeface="Arial Narrow" panose="020B0606020202030204" pitchFamily="34" charset="0"/>
                <a:ea typeface="Times New Roman"/>
              </a:rPr>
              <a:t>человека - </a:t>
            </a:r>
            <a:r>
              <a:rPr lang="ru-RU" sz="4400" b="1" dirty="0">
                <a:solidFill>
                  <a:srgbClr val="000099"/>
                </a:solidFill>
                <a:latin typeface="Arial Narrow" panose="020B0606020202030204" pitchFamily="34" charset="0"/>
                <a:ea typeface="Times New Roman"/>
              </a:rPr>
              <a:t>ответственного гражданина и хорошего специалиста. Работаем вместе!»</a:t>
            </a:r>
            <a:endParaRPr lang="ru-RU" sz="4400" b="1" dirty="0">
              <a:solidFill>
                <a:srgbClr val="000099"/>
              </a:solidFill>
              <a:effectLst/>
              <a:latin typeface="Arial Narrow" panose="020B0606020202030204" pitchFamily="34" charset="0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681" y="5109183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26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300517"/>
            <a:ext cx="8915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/>
            </a:r>
            <a:br>
              <a:rPr lang="ru-RU" b="1" dirty="0" smtClean="0">
                <a:solidFill>
                  <a:srgbClr val="000099"/>
                </a:solidFill>
              </a:rPr>
            </a:br>
            <a:r>
              <a:rPr lang="ru-RU" b="1" dirty="0" smtClean="0">
                <a:solidFill>
                  <a:srgbClr val="000099"/>
                </a:solidFill>
              </a:rPr>
              <a:t/>
            </a:r>
            <a:br>
              <a:rPr lang="ru-RU" b="1" dirty="0" smtClean="0">
                <a:solidFill>
                  <a:srgbClr val="000099"/>
                </a:solidFill>
              </a:rPr>
            </a:br>
            <a:r>
              <a:rPr lang="ru-RU" b="1" dirty="0">
                <a:solidFill>
                  <a:srgbClr val="000099"/>
                </a:solidFill>
              </a:rPr>
              <a:t/>
            </a:r>
            <a:br>
              <a:rPr lang="ru-RU" b="1" dirty="0">
                <a:solidFill>
                  <a:srgbClr val="000099"/>
                </a:solidFill>
              </a:rPr>
            </a:br>
            <a:r>
              <a:rPr lang="ru-RU" b="1" dirty="0" smtClean="0">
                <a:solidFill>
                  <a:srgbClr val="000099"/>
                </a:solidFill>
              </a:rPr>
              <a:t/>
            </a:r>
            <a:br>
              <a:rPr lang="ru-RU" b="1" dirty="0" smtClean="0">
                <a:solidFill>
                  <a:srgbClr val="000099"/>
                </a:solidFill>
              </a:rPr>
            </a:br>
            <a:r>
              <a:rPr lang="ru-RU" b="1" dirty="0" smtClean="0">
                <a:solidFill>
                  <a:srgbClr val="000099"/>
                </a:solidFill>
              </a:rPr>
              <a:t>  </a:t>
            </a:r>
            <a:r>
              <a:rPr lang="ru-RU" sz="8000" b="1" dirty="0" smtClean="0">
                <a:solidFill>
                  <a:srgbClr val="000099"/>
                </a:solidFill>
              </a:rPr>
              <a:t>ЗАПОВЕДИ                 КУРАТОРА</a:t>
            </a:r>
            <a:r>
              <a:rPr lang="ru-RU" b="1" dirty="0">
                <a:solidFill>
                  <a:srgbClr val="000099"/>
                </a:solidFill>
              </a:rPr>
              <a:t/>
            </a:r>
            <a:br>
              <a:rPr lang="ru-RU" b="1" dirty="0">
                <a:solidFill>
                  <a:srgbClr val="000099"/>
                </a:solidFill>
              </a:rPr>
            </a:b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6022108" y="6126163"/>
            <a:ext cx="3717113" cy="34852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360" y="5072489"/>
            <a:ext cx="2042337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013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D1EAF-3A43-4E1F-B7F2-BB00A73073C7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95887" y="336431"/>
            <a:ext cx="837625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u="sng" dirty="0" smtClean="0">
                <a:solidFill>
                  <a:srgbClr val="C00000"/>
                </a:solidFill>
                <a:latin typeface="+mj-lt"/>
              </a:rPr>
              <a:t>1.ГОТОВЬСЯ К ПЕРВОЙ ВСТРЕЧЕ</a:t>
            </a:r>
          </a:p>
          <a:p>
            <a:pPr lvl="0"/>
            <a:r>
              <a:rPr lang="ru-RU" sz="3600" b="1" u="sng" dirty="0" smtClean="0">
                <a:solidFill>
                  <a:srgbClr val="C00000"/>
                </a:solidFill>
                <a:latin typeface="+mj-lt"/>
              </a:rPr>
              <a:t>С РОДИТЕЛЯМИ СТУДЕНТОВ</a:t>
            </a:r>
          </a:p>
          <a:p>
            <a:pPr lvl="0"/>
            <a:endParaRPr lang="ru-RU" dirty="0" smtClean="0"/>
          </a:p>
          <a:p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2091" y="2147977"/>
            <a:ext cx="2570671" cy="1802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В</a:t>
            </a:r>
            <a:r>
              <a:rPr lang="ru-RU" sz="2400" b="1" dirty="0" smtClean="0"/>
              <a:t>стречают </a:t>
            </a:r>
            <a:r>
              <a:rPr lang="ru-RU" sz="2400" b="1" dirty="0"/>
              <a:t>по одежке, провожают по уму…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76446" y="1621766"/>
            <a:ext cx="2821682" cy="1526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000" b="1" dirty="0">
                <a:solidFill>
                  <a:schemeClr val="bg1"/>
                </a:solidFill>
              </a:rPr>
              <a:t>Первая встреча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1954" y="2147976"/>
            <a:ext cx="2828745" cy="1802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chemeClr val="bg1"/>
                </a:solidFill>
              </a:rPr>
              <a:t>Симпатия </a:t>
            </a:r>
            <a:r>
              <a:rPr lang="ru-RU" sz="2000" b="1" dirty="0">
                <a:solidFill>
                  <a:schemeClr val="bg1"/>
                </a:solidFill>
              </a:rPr>
              <a:t>или антипатия (принятие или непринятие Вас).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88468" y="3591537"/>
            <a:ext cx="2812212" cy="1276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должна </a:t>
            </a:r>
            <a:r>
              <a:rPr lang="ru-RU" sz="2800" b="1" dirty="0">
                <a:solidFill>
                  <a:schemeClr val="bg1"/>
                </a:solidFill>
              </a:rPr>
              <a:t>оставить </a:t>
            </a:r>
            <a:r>
              <a:rPr lang="ru-RU" sz="2800" b="1" dirty="0" smtClean="0">
                <a:solidFill>
                  <a:schemeClr val="bg1"/>
                </a:solidFill>
              </a:rPr>
              <a:t>впечатление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8740" y="5374257"/>
            <a:ext cx="2777706" cy="14233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 </a:t>
            </a:r>
            <a:r>
              <a:rPr lang="ru-RU" sz="2400" b="1" dirty="0"/>
              <a:t>– </a:t>
            </a:r>
            <a:endParaRPr lang="ru-RU" sz="2400" b="1" dirty="0" smtClean="0"/>
          </a:p>
          <a:p>
            <a:pPr algn="ctr"/>
            <a:r>
              <a:rPr lang="ru-RU" sz="2400" b="1" dirty="0"/>
              <a:t>п</a:t>
            </a:r>
            <a:r>
              <a:rPr lang="ru-RU" sz="2400" b="1" dirty="0" smtClean="0"/>
              <a:t>рофессионал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/>
              <a:t>своего </a:t>
            </a:r>
            <a:r>
              <a:rPr lang="ru-RU" sz="2400" b="1" dirty="0" smtClean="0"/>
              <a:t>дела 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933644" y="5374257"/>
            <a:ext cx="2467035" cy="134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Вы  - позитивный человек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771737" y="5253487"/>
            <a:ext cx="2984738" cy="1544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/>
          </a:p>
          <a:p>
            <a:pPr algn="ctr"/>
            <a:r>
              <a:rPr lang="ru-RU" sz="2400" b="1" dirty="0"/>
              <a:t>С</a:t>
            </a:r>
            <a:r>
              <a:rPr lang="ru-RU" sz="2400" b="1" dirty="0" smtClean="0"/>
              <a:t> </a:t>
            </a:r>
            <a:r>
              <a:rPr lang="ru-RU" sz="2400" b="1" dirty="0"/>
              <a:t>Вами  их ребенку будет комфортно</a:t>
            </a:r>
          </a:p>
          <a:p>
            <a:pPr algn="ctr"/>
            <a:endParaRPr lang="ru-RU" sz="28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159260" y="2035834"/>
            <a:ext cx="1035170" cy="1026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122762" y="2035834"/>
            <a:ext cx="353684" cy="534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трелка вправо 21"/>
          <p:cNvSpPr/>
          <p:nvPr/>
        </p:nvSpPr>
        <p:spPr>
          <a:xfrm rot="5400000">
            <a:off x="4738283" y="3119149"/>
            <a:ext cx="51258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230" y="4849957"/>
            <a:ext cx="548688" cy="54259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68584">
            <a:off x="3256320" y="4849957"/>
            <a:ext cx="548688" cy="54259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453052">
            <a:off x="6405549" y="4843205"/>
            <a:ext cx="542591" cy="54259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258201">
            <a:off x="6159260" y="2006514"/>
            <a:ext cx="542591" cy="54259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850117">
            <a:off x="2938111" y="1952568"/>
            <a:ext cx="755970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46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18303</TotalTime>
  <Words>341</Words>
  <Application>Microsoft Office PowerPoint</Application>
  <PresentationFormat>Лист A4 (210x297 мм)</PresentationFormat>
  <Paragraphs>88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Narrow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Деятельность куратора основана на следующих принципах:  - доброжелательность, -  дипломатичность, - позиция сотрудничества.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ЗАПОВЕДИ                 КУРАТОРА </vt:lpstr>
      <vt:lpstr>Презентация PowerPoint</vt:lpstr>
      <vt:lpstr>   2. ДОНЕСИ ДО КАЖДОГО РОДИТЕЛЯ:  НАША ОБЩАЯ ЦЕЛЬ – ДИПЛОМ </vt:lpstr>
      <vt:lpstr>3. ДОБРОЕ СЛОВО И … РОДИТЕЛЮ ПРИЯТНО</vt:lpstr>
      <vt:lpstr> 4. ПОСТАВЬ СЕБЯ  НА МЕСТО РОДИТЕЛЯ  «ПРОВИНИВШЕГОСЯ СТУДЕНТА». </vt:lpstr>
      <vt:lpstr>5.ОПРЕДЕЛЕНИЕ ЗОН ОТВЕТСТВЕННОСТИ </vt:lpstr>
      <vt:lpstr>6. ОБЪЯСНИ РОДИТЕЛЯМ: ТЫ – человек, у тебя, кроме ТЕХНИКУМА, есть другая жизнь</vt:lpstr>
      <vt:lpstr> 7. ВСЕГДА ПОМНИ! </vt:lpstr>
      <vt:lpstr>8. ВСЕГДА!!! ОСТАВАЙСЯ ЧЕЛОВЕКОМ </vt:lpstr>
      <vt:lpstr>Презентация PowerPoint</vt:lpstr>
    </vt:vector>
  </TitlesOfParts>
  <Company>GrSU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научных тем,  выполняемых структурными подразделениями</dc:title>
  <dc:creator>A228-2</dc:creator>
  <cp:lastModifiedBy>Свет</cp:lastModifiedBy>
  <cp:revision>1181</cp:revision>
  <cp:lastPrinted>2019-12-18T16:01:25Z</cp:lastPrinted>
  <dcterms:created xsi:type="dcterms:W3CDTF">2002-01-28T16:24:37Z</dcterms:created>
  <dcterms:modified xsi:type="dcterms:W3CDTF">2024-02-11T16:32:37Z</dcterms:modified>
</cp:coreProperties>
</file>