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skzvezda.ru/index.php/ru/news/8-news/142-novyj-etap-stroitelstva" TargetMode="External"/><Relationship Id="rId2" Type="http://schemas.openxmlformats.org/officeDocument/2006/relationships/hyperlink" Target="https://www.kommersant.ru/doc/2016414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rbc.ru/business/17/12/2019/5df8dac39a79479584f2b2d3?" TargetMode="External"/><Relationship Id="rId4" Type="http://schemas.openxmlformats.org/officeDocument/2006/relationships/hyperlink" Target="https://www.kommersant.ru/doc/4187285" TargetMode="Externa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История, 11 класс</a:t>
            </a:r>
          </a:p>
          <a:p>
            <a:r>
              <a:rPr lang="ru-RU" dirty="0" smtClean="0"/>
              <a:t>Углублённый уровень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Крупнейшие инфраструктурные проекты России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chemeClr val="tx1"/>
                </a:solidFill>
              </a:rPr>
              <a:t>Хабаровский край: Горно-обогатительный комбинат на </a:t>
            </a:r>
            <a:r>
              <a:rPr lang="ru-RU" sz="2800" b="1" i="1" dirty="0" err="1" smtClean="0">
                <a:solidFill>
                  <a:schemeClr val="tx1"/>
                </a:solidFill>
              </a:rPr>
              <a:t>Малмыжском</a:t>
            </a:r>
            <a:r>
              <a:rPr lang="ru-RU" sz="2800" b="1" i="1" dirty="0" smtClean="0">
                <a:solidFill>
                  <a:schemeClr val="tx1"/>
                </a:solidFill>
              </a:rPr>
              <a:t> месторождении…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6412" y="1990725"/>
            <a:ext cx="6048375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Размеры горно-обогатительного комбината на </a:t>
            </a:r>
            <a:r>
              <a:rPr lang="ru-RU" dirty="0" err="1" smtClean="0"/>
              <a:t>Малмыжском</a:t>
            </a:r>
            <a:r>
              <a:rPr lang="ru-RU" dirty="0" smtClean="0"/>
              <a:t> месторождении меди в Хабаровском крае примерно равны размерам небольшого города: четыре карьера и обогатительная фабрика. Кроме того, на месторождении будут построены отвал вскрышных пород и </a:t>
            </a:r>
            <a:r>
              <a:rPr lang="ru-RU" dirty="0" err="1" smtClean="0"/>
              <a:t>хвостохранилище</a:t>
            </a:r>
            <a:r>
              <a:rPr lang="ru-RU" dirty="0" smtClean="0"/>
              <a:t>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По некоторым оценкам, компания способна добывать от 35 </a:t>
            </a:r>
            <a:r>
              <a:rPr lang="ru-RU" dirty="0" err="1" smtClean="0"/>
              <a:t>млн</a:t>
            </a:r>
            <a:r>
              <a:rPr lang="ru-RU" dirty="0" smtClean="0"/>
              <a:t> тонн до 56 </a:t>
            </a:r>
            <a:r>
              <a:rPr lang="ru-RU" dirty="0" err="1" smtClean="0"/>
              <a:t>млн</a:t>
            </a:r>
            <a:r>
              <a:rPr lang="ru-RU" dirty="0" smtClean="0"/>
              <a:t> тонн руды в год. </a:t>
            </a:r>
            <a:r>
              <a:rPr lang="ru-RU" dirty="0" err="1" smtClean="0"/>
              <a:t>Малмыжское</a:t>
            </a:r>
            <a:r>
              <a:rPr lang="ru-RU" dirty="0" smtClean="0"/>
              <a:t> месторождение меди считается одним из крупнейших в мире. Геологические исследования показывают, что запасы руды составляют около 2, 4 миллиарда тонн, в том числе 8, 3 миллиона тонн меди, 347, 4 тонны золота и 1676 тонн серебра. Согласно проекту, строительство всех объектов планируется завершить к концу текущего года, а ввод в эксплуатацию первой очереди шахты </a:t>
            </a:r>
            <a:r>
              <a:rPr lang="ru-RU" dirty="0" smtClean="0"/>
              <a:t>был запланирован </a:t>
            </a:r>
            <a:r>
              <a:rPr lang="ru-RU" dirty="0" smtClean="0"/>
              <a:t>на 2023 год.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Курская область: КуАЭС-2...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2125" y="2033587"/>
            <a:ext cx="6076950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Курская атомная электростанция-2, один из крупнейших промышленных проектов современности, должна быть введена в эксплуатацию к концу этого года. Его бюджет составляет 200 миллиардов рублей. "</a:t>
            </a:r>
            <a:r>
              <a:rPr lang="ru-RU" dirty="0" err="1" smtClean="0"/>
              <a:t>Росатом</a:t>
            </a:r>
            <a:r>
              <a:rPr lang="ru-RU" dirty="0" smtClean="0"/>
              <a:t>" отчитался о переходе к ключевому этапу: завод "</a:t>
            </a:r>
            <a:r>
              <a:rPr lang="ru-RU" dirty="0" err="1" smtClean="0"/>
              <a:t>Атоммаш</a:t>
            </a:r>
            <a:r>
              <a:rPr lang="ru-RU" dirty="0" smtClean="0"/>
              <a:t>" уже приступил к сварке швов на </a:t>
            </a:r>
            <a:r>
              <a:rPr lang="ru-RU" dirty="0" err="1" smtClean="0"/>
              <a:t>полукорпусе</a:t>
            </a:r>
            <a:r>
              <a:rPr lang="ru-RU" dirty="0" smtClean="0"/>
              <a:t> реактора для второго энергоблока Курской АЭС-2.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1519237"/>
            <a:ext cx="6096000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Автоматическая сварка двух кольцевых швов будет продолжаться в течение 25 дней с непрерывным нагревом зоны сварки. Энергоблоки № 1 и №2 Курской АЭС поколения 3+ - это новая конструкция, созданная российскими проектировщиками на основе технических решений проекта АЭС ВВЭР-1200. Они обладают увеличенной производительностью и улучшенными технико-экономическими показателями.</a:t>
            </a:r>
          </a:p>
          <a:p>
            <a:r>
              <a:rPr lang="ru-RU" dirty="0" smtClean="0"/>
              <a:t>Новые энергоблоки заменят 1-й и 2-й энергоблоки Курской АЭС, которые планируется вывести из эксплуатации - первый в 2021 году, а второй в 2024 году; они были введены в эксплуатацию в 1970-х годах. Электроэнергия, вырабатываемая </a:t>
            </a:r>
            <a:r>
              <a:rPr lang="ru-RU" dirty="0" err="1" smtClean="0"/>
              <a:t>КуАЭС</a:t>
            </a:r>
            <a:r>
              <a:rPr lang="ru-RU" dirty="0" smtClean="0"/>
              <a:t>, поступает в Единую энергосистему "Центр", которая охватывает 19 регионов России, обеспечивая электроэнергией 90% промышленных предприятий региона.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err="1" smtClean="0">
                <a:solidFill>
                  <a:schemeClr val="tx1"/>
                </a:solidFill>
              </a:rPr>
              <a:t>Газохимический</a:t>
            </a:r>
            <a:r>
              <a:rPr lang="ru-RU" sz="2400" b="1" dirty="0" smtClean="0">
                <a:solidFill>
                  <a:schemeClr val="tx1"/>
                </a:solidFill>
              </a:rPr>
              <a:t> комплекс в Усть-Луге (Ленинградская область)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Проект также известен как Балтийский </a:t>
            </a:r>
            <a:r>
              <a:rPr lang="ru-RU" dirty="0" err="1" smtClean="0"/>
              <a:t>газохимический</a:t>
            </a:r>
            <a:r>
              <a:rPr lang="ru-RU" dirty="0" smtClean="0"/>
              <a:t> кластер. </a:t>
            </a:r>
            <a:r>
              <a:rPr lang="ru-RU" b="1" dirty="0" smtClean="0"/>
              <a:t>Это будет один из крупнейших в мире комплексов по переработке углеводородов</a:t>
            </a:r>
            <a:r>
              <a:rPr lang="ru-RU" dirty="0" smtClean="0"/>
              <a:t>. Включает в себя три объекта: завод СПГ (по производству сжиженного природного газа), ГХК (</a:t>
            </a:r>
            <a:r>
              <a:rPr lang="ru-RU" dirty="0" err="1" smtClean="0"/>
              <a:t>газохимический</a:t>
            </a:r>
            <a:r>
              <a:rPr lang="ru-RU" dirty="0" smtClean="0"/>
              <a:t> комплекс) и ГПЗ (газоперерабатывающий завод).</a:t>
            </a:r>
          </a:p>
          <a:p>
            <a:r>
              <a:rPr lang="ru-RU" b="1" dirty="0" smtClean="0"/>
              <a:t>Владелец:</a:t>
            </a:r>
            <a:r>
              <a:rPr lang="ru-RU" dirty="0" smtClean="0"/>
              <a:t> «Газпром». Стройку ведёт «</a:t>
            </a:r>
            <a:r>
              <a:rPr lang="ru-RU" dirty="0" err="1" smtClean="0"/>
              <a:t>Русгаздобыча</a:t>
            </a:r>
            <a:r>
              <a:rPr lang="ru-RU" dirty="0" smtClean="0"/>
              <a:t>» председателя совета директоров </a:t>
            </a:r>
            <a:r>
              <a:rPr lang="ru-RU" dirty="0" err="1" smtClean="0"/>
              <a:t>СМП-банка</a:t>
            </a:r>
            <a:r>
              <a:rPr lang="ru-RU" dirty="0" smtClean="0"/>
              <a:t> Артёма Оболенского — бывшего партнёра миллиардера Аркадия </a:t>
            </a:r>
            <a:r>
              <a:rPr lang="ru-RU" dirty="0" err="1" smtClean="0"/>
              <a:t>Ротенберга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28775" y="1585912"/>
            <a:ext cx="6343650" cy="429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Сырьём станет природный газ с месторождений «Газпрома» в </a:t>
            </a:r>
            <a:r>
              <a:rPr lang="ru-RU" dirty="0" err="1" smtClean="0"/>
              <a:t>Надым-Пур-Тазовском</a:t>
            </a:r>
            <a:r>
              <a:rPr lang="ru-RU" dirty="0" smtClean="0"/>
              <a:t> регионе (ЯНАО).</a:t>
            </a:r>
          </a:p>
          <a:p>
            <a:r>
              <a:rPr lang="ru-RU" b="1" dirty="0" smtClean="0"/>
              <a:t>Инвестиции</a:t>
            </a:r>
            <a:r>
              <a:rPr lang="ru-RU" dirty="0" smtClean="0"/>
              <a:t>. В мае 2020 года стоимость комплекса оценивалась в 2,4 </a:t>
            </a:r>
            <a:r>
              <a:rPr lang="ru-RU" dirty="0" err="1" smtClean="0"/>
              <a:t>млрд</a:t>
            </a:r>
            <a:r>
              <a:rPr lang="ru-RU" dirty="0" smtClean="0"/>
              <a:t> рублей. Тогда же глава </a:t>
            </a:r>
            <a:r>
              <a:rPr lang="ru-RU" dirty="0" err="1" smtClean="0"/>
              <a:t>госкорпорации</a:t>
            </a:r>
            <a:r>
              <a:rPr lang="ru-RU" dirty="0" smtClean="0"/>
              <a:t> ВЭБ.РФ Игорь Шувалов </a:t>
            </a:r>
            <a:r>
              <a:rPr lang="ru-RU" u="sng" dirty="0" smtClean="0"/>
              <a:t>предложил </a:t>
            </a:r>
            <a:r>
              <a:rPr lang="ru-RU" dirty="0" smtClean="0"/>
              <a:t>взять </a:t>
            </a:r>
            <a:r>
              <a:rPr lang="ru-RU" dirty="0" smtClean="0"/>
              <a:t>у россиян деньги на строительство </a:t>
            </a:r>
            <a:r>
              <a:rPr lang="ru-RU" dirty="0" err="1" smtClean="0"/>
              <a:t>газохимического</a:t>
            </a:r>
            <a:r>
              <a:rPr lang="ru-RU" dirty="0" smtClean="0"/>
              <a:t> комплекса в Усть-Луге. По его мнению, можно создать фонды коллективных инвестиций. В них россияне смогут вкладывать свои средства и финансировать таким образом проект. Сам ВЭБ.РФ уже выдал на строительство комплекса краткосрочный кредит на 111 </a:t>
            </a:r>
            <a:r>
              <a:rPr lang="ru-RU" dirty="0" err="1" smtClean="0"/>
              <a:t>млрд</a:t>
            </a:r>
            <a:r>
              <a:rPr lang="ru-RU" dirty="0" smtClean="0"/>
              <a:t> рублей. Правительство было готово профинансировать проект из Фонда национального благосостояния (ФНБ), однако пандемия смешала карты.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2022 год </a:t>
            </a:r>
            <a:r>
              <a:rPr lang="ru-RU" b="1" i="1" dirty="0" smtClean="0"/>
              <a:t>Архангельский </a:t>
            </a:r>
            <a:r>
              <a:rPr lang="ru-RU" b="1" i="1" dirty="0" smtClean="0"/>
              <a:t>мост в Вологодской </a:t>
            </a:r>
            <a:r>
              <a:rPr lang="ru-RU" b="1" i="1" dirty="0" smtClean="0"/>
              <a:t>области</a:t>
            </a:r>
            <a:endParaRPr lang="ru-RU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8312" y="1576387"/>
            <a:ext cx="6124575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Амурский ГПЗ</a:t>
            </a:r>
            <a:endParaRPr lang="ru-RU" b="1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5450" y="1547812"/>
            <a:ext cx="6210300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Амурский ГПЗ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Владелец</a:t>
            </a:r>
            <a:r>
              <a:rPr lang="ru-RU" dirty="0" smtClean="0"/>
              <a:t>: «Газпром». Проектирует и строит НИПИГАЗ (принадлежит компании «</a:t>
            </a:r>
            <a:r>
              <a:rPr lang="ru-RU" dirty="0" err="1" smtClean="0"/>
              <a:t>Сибур</a:t>
            </a:r>
            <a:r>
              <a:rPr lang="ru-RU" dirty="0" smtClean="0"/>
              <a:t>»).</a:t>
            </a:r>
          </a:p>
          <a:p>
            <a:r>
              <a:rPr lang="ru-RU" b="1" dirty="0" smtClean="0"/>
              <a:t>Зачем нужен.</a:t>
            </a:r>
            <a:r>
              <a:rPr lang="ru-RU" dirty="0" smtClean="0"/>
              <a:t> Завод будет выделять гелий, этан и другие углеводороды из природного газа, поставляемого в Китай по газопроводу «Сила Сибири». При этом он </a:t>
            </a:r>
            <a:r>
              <a:rPr lang="ru-RU" b="1" dirty="0" smtClean="0"/>
              <a:t>должен стать одним из крупнейших в мире предприятий по переработке природного газа (мощностью 42 </a:t>
            </a:r>
            <a:r>
              <a:rPr lang="ru-RU" b="1" dirty="0" err="1" smtClean="0"/>
              <a:t>млрд</a:t>
            </a:r>
            <a:r>
              <a:rPr lang="ru-RU" b="1" dirty="0" smtClean="0"/>
              <a:t> кубометров в год)</a:t>
            </a:r>
            <a:r>
              <a:rPr lang="ru-RU" dirty="0" smtClean="0"/>
              <a:t>. Также это будет </a:t>
            </a:r>
            <a:r>
              <a:rPr lang="ru-RU" b="1" dirty="0" smtClean="0"/>
              <a:t>один из главных мировых производителей гелия</a:t>
            </a:r>
            <a:r>
              <a:rPr lang="ru-RU" dirty="0" smtClean="0"/>
              <a:t> (до 60 </a:t>
            </a:r>
            <a:r>
              <a:rPr lang="ru-RU" dirty="0" err="1" smtClean="0"/>
              <a:t>млн</a:t>
            </a:r>
            <a:r>
              <a:rPr lang="ru-RU" dirty="0" smtClean="0"/>
              <a:t> кубометров ежегодно).</a:t>
            </a:r>
          </a:p>
          <a:p>
            <a:pPr>
              <a:buNone/>
            </a:pPr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Амурский ГПЗ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 smtClean="0"/>
              <a:t>По </a:t>
            </a:r>
            <a:r>
              <a:rPr lang="ru-RU" b="1" u="sng" dirty="0" smtClean="0"/>
              <a:t>мнению</a:t>
            </a:r>
            <a:r>
              <a:rPr lang="ru-RU" b="1" dirty="0" smtClean="0"/>
              <a:t> аналитиков NY </a:t>
            </a:r>
            <a:r>
              <a:rPr lang="ru-RU" b="1" dirty="0" err="1" smtClean="0"/>
              <a:t>Times</a:t>
            </a:r>
            <a:r>
              <a:rPr lang="ru-RU" b="1" dirty="0" smtClean="0"/>
              <a:t>, его запуск может поставить мир в зависимость от российского гелия.</a:t>
            </a:r>
          </a:p>
          <a:p>
            <a:r>
              <a:rPr lang="ru-RU" b="1" dirty="0" smtClean="0"/>
              <a:t>Инвестиции.</a:t>
            </a:r>
            <a:r>
              <a:rPr lang="ru-RU" dirty="0" smtClean="0"/>
              <a:t> Б</a:t>
            </a:r>
            <a:r>
              <a:rPr lang="ru-RU" dirty="0" smtClean="0"/>
              <a:t>юджет проекта </a:t>
            </a:r>
            <a:r>
              <a:rPr lang="ru-RU" dirty="0" smtClean="0"/>
              <a:t>— €19 млрд. Треть денег выделяет «Газпром». Остальное дают российские и иностранные (китайские и европейские) кредиторы. В частности, как сообщил председатель Совбеза Дмитрий Медведев, 1,5 </a:t>
            </a:r>
            <a:r>
              <a:rPr lang="ru-RU" dirty="0" err="1" smtClean="0"/>
              <a:t>млрд</a:t>
            </a:r>
            <a:r>
              <a:rPr lang="ru-RU" dirty="0" smtClean="0"/>
              <a:t> евро инвестирует ВЭБ.</a:t>
            </a:r>
          </a:p>
          <a:p>
            <a:r>
              <a:rPr lang="ru-RU" b="1" dirty="0" smtClean="0"/>
              <a:t>Ход строительства.</a:t>
            </a:r>
            <a:r>
              <a:rPr lang="ru-RU" dirty="0" smtClean="0"/>
              <a:t> Объект </a:t>
            </a:r>
            <a:r>
              <a:rPr lang="ru-RU" u="sng" dirty="0" smtClean="0"/>
              <a:t>начали </a:t>
            </a:r>
            <a:r>
              <a:rPr lang="ru-RU" dirty="0" smtClean="0"/>
              <a:t>возводить </a:t>
            </a:r>
            <a:r>
              <a:rPr lang="ru-RU" dirty="0" smtClean="0"/>
              <a:t>ещё в 2015 году, а запустить завод </a:t>
            </a:r>
            <a:r>
              <a:rPr lang="ru-RU" u="sng" dirty="0" smtClean="0"/>
              <a:t>должны</a:t>
            </a:r>
            <a:r>
              <a:rPr lang="ru-RU" dirty="0" smtClean="0"/>
              <a:t> в 2024-м. Но две линии первой очереди должны ввести в эксплуатацию раньше — уже весной 2021 года.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«</a:t>
            </a:r>
            <a:r>
              <a:rPr lang="ru-RU" b="1" dirty="0" err="1" smtClean="0"/>
              <a:t>Арктик</a:t>
            </a:r>
            <a:r>
              <a:rPr lang="ru-RU" b="1" dirty="0" smtClean="0"/>
              <a:t> СПГ 2» в ЯНАО</a:t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0" y="1657350"/>
            <a:ext cx="6172200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«</a:t>
            </a:r>
            <a:r>
              <a:rPr lang="ru-RU" b="1" dirty="0" err="1" smtClean="0"/>
              <a:t>Арктик</a:t>
            </a:r>
            <a:r>
              <a:rPr lang="ru-RU" b="1" dirty="0" smtClean="0"/>
              <a:t> СПГ 2» в ЯНАО</a:t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9262" y="1647825"/>
            <a:ext cx="616267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«</a:t>
            </a:r>
            <a:r>
              <a:rPr lang="ru-RU" b="1" dirty="0" err="1" smtClean="0"/>
              <a:t>Арктик</a:t>
            </a:r>
            <a:r>
              <a:rPr lang="ru-RU" b="1" dirty="0" smtClean="0"/>
              <a:t> СПГ 2» в ЯНАО</a:t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1162" y="1652587"/>
            <a:ext cx="6238875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«</a:t>
            </a:r>
            <a:r>
              <a:rPr lang="ru-RU" b="1" dirty="0" err="1" smtClean="0"/>
              <a:t>Арктик</a:t>
            </a:r>
            <a:r>
              <a:rPr lang="ru-RU" b="1" dirty="0" smtClean="0"/>
              <a:t> СПГ 2» в ЯНАО</a:t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1162" y="1633537"/>
            <a:ext cx="6238875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 smtClean="0"/>
              <a:t>Владельцы</a:t>
            </a:r>
            <a:r>
              <a:rPr lang="ru-RU" dirty="0" smtClean="0"/>
              <a:t>: НОВАТЭК (60%), а также </a:t>
            </a:r>
            <a:r>
              <a:rPr lang="ru-RU" dirty="0" err="1" smtClean="0"/>
              <a:t>Total</a:t>
            </a:r>
            <a:r>
              <a:rPr lang="ru-RU" dirty="0" smtClean="0"/>
              <a:t>, CNPC, CNOOC, </a:t>
            </a:r>
            <a:r>
              <a:rPr lang="ru-RU" dirty="0" err="1" smtClean="0"/>
              <a:t>Japan</a:t>
            </a:r>
            <a:r>
              <a:rPr lang="ru-RU" dirty="0" smtClean="0"/>
              <a:t> </a:t>
            </a:r>
            <a:r>
              <a:rPr lang="ru-RU" dirty="0" err="1" smtClean="0"/>
              <a:t>Arctic</a:t>
            </a:r>
            <a:r>
              <a:rPr lang="ru-RU" dirty="0" smtClean="0"/>
              <a:t> LNG B.V., у которых по 10%. Проектировкой занимается НИПИГАЗ. Оборудование предоставляет </a:t>
            </a:r>
            <a:r>
              <a:rPr lang="ru-RU" dirty="0" err="1" smtClean="0"/>
              <a:t>TechnipFMC</a:t>
            </a:r>
            <a:r>
              <a:rPr lang="ru-RU" dirty="0" smtClean="0"/>
              <a:t>. Завод будет состоять из трёх технологических линий, ежегодная производственная мощность составит 19,8 </a:t>
            </a:r>
            <a:r>
              <a:rPr lang="ru-RU" dirty="0" err="1" smtClean="0"/>
              <a:t>млн</a:t>
            </a:r>
            <a:r>
              <a:rPr lang="ru-RU" dirty="0" smtClean="0"/>
              <a:t> т СПГ (6,6 </a:t>
            </a:r>
            <a:r>
              <a:rPr lang="ru-RU" dirty="0" err="1" smtClean="0"/>
              <a:t>млн</a:t>
            </a:r>
            <a:r>
              <a:rPr lang="ru-RU" dirty="0" smtClean="0"/>
              <a:t> т на каждую линию).</a:t>
            </a:r>
          </a:p>
          <a:p>
            <a:r>
              <a:rPr lang="ru-RU" b="1" dirty="0" smtClean="0"/>
              <a:t>Зачем нужен.</a:t>
            </a:r>
            <a:r>
              <a:rPr lang="ru-RU" dirty="0" smtClean="0"/>
              <a:t> Проект должен помочь России к 2035 году увеличить долю на рынке сжиженного газа до 20% и войти в топ-3 экспортёров СПГ. Помимо «</a:t>
            </a:r>
            <a:r>
              <a:rPr lang="ru-RU" dirty="0" err="1" smtClean="0"/>
              <a:t>Арктик</a:t>
            </a:r>
            <a:r>
              <a:rPr lang="ru-RU" dirty="0" smtClean="0"/>
              <a:t> СПГ 2», НОВАТЭК построил «Ямал СПГ» рядом с посёлком </a:t>
            </a:r>
            <a:r>
              <a:rPr lang="ru-RU" dirty="0" err="1" smtClean="0"/>
              <a:t>Сабетта</a:t>
            </a:r>
            <a:r>
              <a:rPr lang="ru-RU" dirty="0" smtClean="0"/>
              <a:t>: там сейчас завершают пусконаладочные работы на четвёртой (последней) линии, запуск которой неоднократно переносился.</a:t>
            </a:r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/>
              <a:t>Баимский</a:t>
            </a:r>
            <a:r>
              <a:rPr lang="ru-RU" b="1" dirty="0" smtClean="0"/>
              <a:t> ГОК на Чукотке</a:t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7387" y="1571625"/>
            <a:ext cx="5686425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 smtClean="0"/>
              <a:t>Владелец:</a:t>
            </a:r>
            <a:r>
              <a:rPr lang="ru-RU" dirty="0" smtClean="0"/>
              <a:t> горнодобывающая компания «</a:t>
            </a:r>
            <a:r>
              <a:rPr lang="ru-RU" dirty="0" err="1" smtClean="0"/>
              <a:t>Баимская</a:t>
            </a:r>
            <a:r>
              <a:rPr lang="ru-RU" dirty="0" smtClean="0"/>
              <a:t>». Эта же компания занимается проектированием. Подрядчик — </a:t>
            </a:r>
            <a:r>
              <a:rPr lang="ru-RU" dirty="0" err="1" smtClean="0"/>
              <a:t>Fluor</a:t>
            </a:r>
            <a:r>
              <a:rPr lang="ru-RU" dirty="0" smtClean="0"/>
              <a:t> </a:t>
            </a:r>
            <a:r>
              <a:rPr lang="ru-RU" dirty="0" err="1" smtClean="0"/>
              <a:t>Canada</a:t>
            </a:r>
            <a:r>
              <a:rPr lang="ru-RU" dirty="0" smtClean="0"/>
              <a:t> </a:t>
            </a:r>
            <a:r>
              <a:rPr lang="ru-RU" dirty="0" err="1" smtClean="0"/>
              <a:t>Ltd</a:t>
            </a:r>
            <a:r>
              <a:rPr lang="ru-RU" dirty="0" smtClean="0"/>
              <a:t>.</a:t>
            </a:r>
          </a:p>
          <a:p>
            <a:r>
              <a:rPr lang="ru-RU" b="1" dirty="0" smtClean="0"/>
              <a:t>Зачем нужен.</a:t>
            </a:r>
            <a:r>
              <a:rPr lang="ru-RU" dirty="0" smtClean="0"/>
              <a:t> Горно-обогатительный комбинат мощностью в 70 </a:t>
            </a:r>
            <a:r>
              <a:rPr lang="ru-RU" dirty="0" err="1" smtClean="0"/>
              <a:t>млн</a:t>
            </a:r>
            <a:r>
              <a:rPr lang="ru-RU" dirty="0" smtClean="0"/>
              <a:t> т руды в год </a:t>
            </a:r>
            <a:r>
              <a:rPr lang="ru-RU" b="1" dirty="0" smtClean="0"/>
              <a:t>поможет освоить </a:t>
            </a:r>
            <a:r>
              <a:rPr lang="ru-RU" b="1" dirty="0" err="1" smtClean="0"/>
              <a:t>золото-медно-молибденовое</a:t>
            </a:r>
            <a:r>
              <a:rPr lang="ru-RU" b="1" dirty="0" smtClean="0"/>
              <a:t> месторождение Песчанка в Чукотском АО</a:t>
            </a:r>
            <a:r>
              <a:rPr lang="ru-RU" dirty="0" smtClean="0"/>
              <a:t>. Его объёмы оценивают в 1,3 </a:t>
            </a:r>
            <a:r>
              <a:rPr lang="ru-RU" dirty="0" err="1" smtClean="0"/>
              <a:t>млрд</a:t>
            </a:r>
            <a:r>
              <a:rPr lang="ru-RU" dirty="0" smtClean="0"/>
              <a:t> метрических тонн — </a:t>
            </a:r>
            <a:r>
              <a:rPr lang="ru-RU" dirty="0" err="1" smtClean="0"/>
              <a:t>Баимская</a:t>
            </a:r>
            <a:r>
              <a:rPr lang="ru-RU" dirty="0" smtClean="0"/>
              <a:t> рудная зона считается крупнейшей в мире по запасам меди и золота.</a:t>
            </a:r>
          </a:p>
          <a:p>
            <a:r>
              <a:rPr lang="ru-RU" dirty="0" smtClean="0"/>
              <a:t>Месторождение планируют осваивать открытым методом, а добытую руду по конвейеру отправлять на обогатительную фабрику в 2 км от места разработки. Работа комбината может увеличить объём валового регионального продукта (ВРП) на 45 </a:t>
            </a:r>
            <a:r>
              <a:rPr lang="ru-RU" dirty="0" err="1" smtClean="0"/>
              <a:t>млрд</a:t>
            </a:r>
            <a:r>
              <a:rPr lang="ru-RU" dirty="0" smtClean="0"/>
              <a:t> рублей в год, то есть больше чем на 50% (в 2018 году ВРП Чукотского АО составлял 78,1 </a:t>
            </a:r>
            <a:r>
              <a:rPr lang="ru-RU" dirty="0" err="1" smtClean="0"/>
              <a:t>млрд</a:t>
            </a:r>
            <a:r>
              <a:rPr lang="ru-RU" dirty="0" smtClean="0"/>
              <a:t> рублей).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Новый мост его назвали Архангельским, через реку Шексна в Череповце был открыт накануне Дня строителя 10 </a:t>
            </a:r>
            <a:r>
              <a:rPr lang="ru-RU" dirty="0" smtClean="0"/>
              <a:t>августа 2022г., </a:t>
            </a:r>
            <a:r>
              <a:rPr lang="ru-RU" dirty="0" smtClean="0"/>
              <a:t>и Президент Владимир Путин принял участие в церемонии по видеосвязи. Проект был реализован на три года раньше запланированного срока. Раннее финансирование, активно поощряемое правительством, похоже, приносит первые плоды.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363272" cy="1084982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chemeClr val="tx1"/>
                </a:solidFill>
              </a:rPr>
              <a:t/>
            </a:r>
            <a:br>
              <a:rPr lang="ru-RU" sz="3100" b="1" dirty="0" smtClean="0">
                <a:solidFill>
                  <a:schemeClr val="tx1"/>
                </a:solidFill>
              </a:rPr>
            </a:br>
            <a:r>
              <a:rPr lang="ru-RU" sz="3100" b="1" dirty="0" smtClean="0">
                <a:solidFill>
                  <a:schemeClr val="tx1"/>
                </a:solidFill>
              </a:rPr>
              <a:t/>
            </a:r>
            <a:br>
              <a:rPr lang="ru-RU" sz="3100" b="1" dirty="0" smtClean="0">
                <a:solidFill>
                  <a:schemeClr val="tx1"/>
                </a:solidFill>
              </a:rPr>
            </a:br>
            <a:r>
              <a:rPr lang="ru-RU" sz="3100" b="1" dirty="0" smtClean="0">
                <a:solidFill>
                  <a:schemeClr val="tx1"/>
                </a:solidFill>
              </a:rPr>
              <a:t/>
            </a:r>
            <a:br>
              <a:rPr lang="ru-RU" sz="3100" b="1" dirty="0" smtClean="0">
                <a:solidFill>
                  <a:schemeClr val="tx1"/>
                </a:solidFill>
              </a:rPr>
            </a:br>
            <a:r>
              <a:rPr lang="ru-RU" sz="2700" b="1" dirty="0" err="1" smtClean="0">
                <a:solidFill>
                  <a:schemeClr val="tx1"/>
                </a:solidFill>
              </a:rPr>
              <a:t>Удоканский</a:t>
            </a:r>
            <a:r>
              <a:rPr lang="ru-RU" sz="2700" b="1" dirty="0" smtClean="0">
                <a:solidFill>
                  <a:schemeClr val="tx1"/>
                </a:solidFill>
              </a:rPr>
              <a:t> </a:t>
            </a:r>
            <a:r>
              <a:rPr lang="ru-RU" sz="2700" b="1" dirty="0" smtClean="0">
                <a:solidFill>
                  <a:schemeClr val="tx1"/>
                </a:solidFill>
              </a:rPr>
              <a:t>горно-металлургический комбинат (ГМК) в Забайкалье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2731" y="1628775"/>
            <a:ext cx="5800725" cy="42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b="1" dirty="0" smtClean="0"/>
              <a:t>Владелец:</a:t>
            </a:r>
            <a:r>
              <a:rPr lang="ru-RU" dirty="0" smtClean="0"/>
              <a:t> Байкальская горная компания, сменившая название на «</a:t>
            </a:r>
            <a:r>
              <a:rPr lang="ru-RU" dirty="0" err="1" smtClean="0"/>
              <a:t>Удоканскую</a:t>
            </a:r>
            <a:r>
              <a:rPr lang="ru-RU" dirty="0" smtClean="0"/>
              <a:t> медь» (часть холдинга USM </a:t>
            </a:r>
            <a:r>
              <a:rPr lang="ru-RU" dirty="0" err="1" smtClean="0"/>
              <a:t>Алишера</a:t>
            </a:r>
            <a:r>
              <a:rPr lang="ru-RU" dirty="0" smtClean="0"/>
              <a:t> </a:t>
            </a:r>
            <a:r>
              <a:rPr lang="ru-RU" dirty="0" err="1" smtClean="0"/>
              <a:t>Усманова</a:t>
            </a:r>
            <a:r>
              <a:rPr lang="ru-RU" dirty="0" smtClean="0"/>
              <a:t>). Генеральным проектировщиком стал «ТОМС инжиниринг».</a:t>
            </a:r>
          </a:p>
          <a:p>
            <a:r>
              <a:rPr lang="ru-RU" b="1" dirty="0" smtClean="0"/>
              <a:t>Зачем нужен.</a:t>
            </a:r>
            <a:r>
              <a:rPr lang="ru-RU" dirty="0" smtClean="0"/>
              <a:t> Комбинат строят для освоения </a:t>
            </a:r>
            <a:r>
              <a:rPr lang="ru-RU" dirty="0" err="1" smtClean="0"/>
              <a:t>Удоканского</a:t>
            </a:r>
            <a:r>
              <a:rPr lang="ru-RU" dirty="0" smtClean="0"/>
              <a:t> медного месторождения — крупнейшего в стране и третьего в мире по запасам меди. Мощность производства составит 12 </a:t>
            </a:r>
            <a:r>
              <a:rPr lang="ru-RU" dirty="0" err="1" smtClean="0"/>
              <a:t>млн</a:t>
            </a:r>
            <a:r>
              <a:rPr lang="ru-RU" dirty="0" smtClean="0"/>
              <a:t> т руды в год с возможностью дальнейшего расширения до 48 млн.</a:t>
            </a:r>
          </a:p>
          <a:p>
            <a:r>
              <a:rPr lang="ru-RU" b="1" dirty="0" smtClean="0"/>
              <a:t>Инвестиции:</a:t>
            </a:r>
            <a:r>
              <a:rPr lang="ru-RU" dirty="0" smtClean="0"/>
              <a:t> 76 </a:t>
            </a:r>
            <a:r>
              <a:rPr lang="ru-RU" dirty="0" err="1" smtClean="0"/>
              <a:t>млрд</a:t>
            </a:r>
            <a:r>
              <a:rPr lang="ru-RU" dirty="0" smtClean="0"/>
              <a:t> рублей.</a:t>
            </a:r>
          </a:p>
          <a:p>
            <a:r>
              <a:rPr lang="ru-RU" b="1" dirty="0" smtClean="0"/>
              <a:t>Ход строительства</a:t>
            </a:r>
            <a:r>
              <a:rPr lang="ru-RU" dirty="0" smtClean="0"/>
              <a:t>. Объект в полную силу </a:t>
            </a:r>
            <a:r>
              <a:rPr lang="ru-RU" u="sng" dirty="0" smtClean="0"/>
              <a:t>начали </a:t>
            </a:r>
            <a:r>
              <a:rPr lang="ru-RU" dirty="0" smtClean="0"/>
              <a:t> возводить в марте 2020 года (хотя первые металлические конструкции установили ещё в конце 2019 года). </a:t>
            </a:r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Судостроительный комплекс «Звезда»</a:t>
            </a:r>
            <a:endParaRPr lang="ru-RU" b="1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619250"/>
            <a:ext cx="62484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 smtClean="0"/>
              <a:t>Владельцы</a:t>
            </a:r>
            <a:r>
              <a:rPr lang="ru-RU" dirty="0" smtClean="0"/>
              <a:t>: консорциум, в который входят «</a:t>
            </a:r>
            <a:r>
              <a:rPr lang="ru-RU" dirty="0" err="1" smtClean="0"/>
              <a:t>Роснефтегаз</a:t>
            </a:r>
            <a:r>
              <a:rPr lang="ru-RU" dirty="0" smtClean="0"/>
              <a:t>», «Роснефть» и </a:t>
            </a:r>
            <a:r>
              <a:rPr lang="ru-RU" dirty="0" err="1" smtClean="0"/>
              <a:t>Газпромбанк</a:t>
            </a:r>
            <a:r>
              <a:rPr lang="ru-RU" dirty="0" smtClean="0"/>
              <a:t>. Хотя изначально это </a:t>
            </a:r>
            <a:r>
              <a:rPr lang="ru-RU" u="sng" dirty="0" smtClean="0">
                <a:hlinkClick r:id="rId2"/>
              </a:rPr>
              <a:t>было</a:t>
            </a:r>
            <a:r>
              <a:rPr lang="ru-RU" dirty="0" smtClean="0"/>
              <a:t> совместное предприятие ОСК (Объединенной судостроительной компании) и </a:t>
            </a:r>
            <a:r>
              <a:rPr lang="ru-RU" dirty="0" err="1" smtClean="0"/>
              <a:t>Daewoo</a:t>
            </a:r>
            <a:r>
              <a:rPr lang="ru-RU" dirty="0" smtClean="0"/>
              <a:t>. Но в 2012 году владельцы сменились — корейская сторона ушла, остались только отечественные компании.</a:t>
            </a:r>
          </a:p>
          <a:p>
            <a:r>
              <a:rPr lang="ru-RU" dirty="0" smtClean="0"/>
              <a:t>Строительством </a:t>
            </a:r>
            <a:r>
              <a:rPr lang="ru-RU" u="sng" dirty="0" smtClean="0">
                <a:hlinkClick r:id="rId3"/>
              </a:rPr>
              <a:t>занимается</a:t>
            </a:r>
            <a:r>
              <a:rPr lang="ru-RU" dirty="0" smtClean="0"/>
              <a:t> китайская корпорация </a:t>
            </a:r>
            <a:r>
              <a:rPr lang="ru-RU" dirty="0" err="1" smtClean="0"/>
              <a:t>China</a:t>
            </a:r>
            <a:r>
              <a:rPr lang="ru-RU" dirty="0" smtClean="0"/>
              <a:t> </a:t>
            </a:r>
            <a:r>
              <a:rPr lang="ru-RU" dirty="0" err="1" smtClean="0"/>
              <a:t>Heavy</a:t>
            </a:r>
            <a:r>
              <a:rPr lang="ru-RU" dirty="0" smtClean="0"/>
              <a:t> </a:t>
            </a:r>
            <a:r>
              <a:rPr lang="ru-RU" dirty="0" err="1" smtClean="0"/>
              <a:t>Industry</a:t>
            </a:r>
            <a:r>
              <a:rPr lang="ru-RU" dirty="0" smtClean="0"/>
              <a:t> </a:t>
            </a:r>
            <a:r>
              <a:rPr lang="ru-RU" dirty="0" err="1" smtClean="0"/>
              <a:t>Corporation</a:t>
            </a:r>
            <a:r>
              <a:rPr lang="ru-RU" dirty="0" smtClean="0"/>
              <a:t> </a:t>
            </a:r>
            <a:r>
              <a:rPr lang="ru-RU" dirty="0" err="1" smtClean="0"/>
              <a:t>Nantong</a:t>
            </a:r>
            <a:r>
              <a:rPr lang="ru-RU" dirty="0" smtClean="0"/>
              <a:t>.</a:t>
            </a:r>
          </a:p>
          <a:p>
            <a:r>
              <a:rPr lang="ru-RU" b="1" dirty="0" smtClean="0"/>
              <a:t>Зачем нужен</a:t>
            </a:r>
            <a:r>
              <a:rPr lang="ru-RU" dirty="0" smtClean="0"/>
              <a:t>. Комплекс «Звезда» после полного введения в эксплуатацию </a:t>
            </a:r>
            <a:r>
              <a:rPr lang="ru-RU" b="1" dirty="0" smtClean="0"/>
              <a:t>будет самой большой в России верфью</a:t>
            </a:r>
            <a:r>
              <a:rPr lang="ru-RU" dirty="0" smtClean="0"/>
              <a:t>, на которой идёт производство крупнотоннажных судов, а также морской техники, которую ранее в стране было невозможно выпускать из-за отсутствия необходимых сооружений. В портфеле заказов «Звезды» сегодня — свыше 40 судов, но выполнять их и строиться самостоятельно она </a:t>
            </a:r>
            <a:r>
              <a:rPr lang="ru-RU" u="sng" dirty="0" smtClean="0">
                <a:hlinkClick r:id="rId4"/>
              </a:rPr>
              <a:t>не успевает</a:t>
            </a:r>
            <a:r>
              <a:rPr lang="ru-RU" dirty="0" smtClean="0"/>
              <a:t>. В «</a:t>
            </a:r>
            <a:r>
              <a:rPr lang="ru-RU" dirty="0" err="1" smtClean="0"/>
              <a:t>Росатоме</a:t>
            </a:r>
            <a:r>
              <a:rPr lang="ru-RU" dirty="0" smtClean="0"/>
              <a:t>» </a:t>
            </a:r>
            <a:r>
              <a:rPr lang="ru-RU" u="sng" dirty="0" smtClean="0">
                <a:hlinkClick r:id="rId5"/>
              </a:rPr>
              <a:t>считают</a:t>
            </a:r>
            <a:r>
              <a:rPr lang="ru-RU" dirty="0" smtClean="0"/>
              <a:t>, что одной подобной верфи недостаточно и нужно строить ещё.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Один из важных инфраструктурных проектов страны стал частью транспортной системы Центрального и Северо-Западного федеральных округов. Он расширил </a:t>
            </a:r>
            <a:r>
              <a:rPr lang="ru-RU" dirty="0" err="1" smtClean="0"/>
              <a:t>логистическую</a:t>
            </a:r>
            <a:r>
              <a:rPr lang="ru-RU" dirty="0" smtClean="0"/>
              <a:t> ветвь дорожной артерии, соединяющей юг с остальной Россией. Его бюджет составлял около 17 миллиардов рублей.</a:t>
            </a:r>
          </a:p>
          <a:p>
            <a:r>
              <a:rPr lang="ru-RU" dirty="0" smtClean="0"/>
              <a:t>Для региона ввод в эксплуатацию нового объекта решает сразу несколько проблем, сокращая время в пути для граждан и расширяя транзитный коридор на юг, соединяющий Вологодскую область со столичным регионом.</a:t>
            </a:r>
          </a:p>
          <a:p>
            <a:r>
              <a:rPr lang="ru-RU" dirty="0" smtClean="0"/>
              <a:t>Это позволит сократить расстояние от Череповца до Москвы на 132 км. Новая дорога проходит через Череповец в подмосковный Сергиев Посад, который соединяет Ярославское шоссе со столицей.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548680"/>
            <a:ext cx="7571184" cy="86895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</a:t>
            </a:r>
            <a:b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Амурская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область: мост через реку Амур в Благовещенс</a:t>
            </a:r>
            <a:r>
              <a:rPr lang="ru-RU" sz="2800" b="1" i="1" dirty="0" smtClean="0">
                <a:solidFill>
                  <a:schemeClr val="tx1"/>
                </a:solidFill>
              </a:rPr>
              <a:t>ке…</a:t>
            </a:r>
            <a:r>
              <a:rPr lang="ru-RU" sz="2800" b="1" dirty="0" smtClean="0">
                <a:solidFill>
                  <a:schemeClr val="tx1"/>
                </a:solidFill>
              </a:rPr>
              <a:t/>
            </a:r>
            <a:br>
              <a:rPr lang="ru-RU" sz="2800" b="1" dirty="0" smtClean="0">
                <a:solidFill>
                  <a:schemeClr val="tx1"/>
                </a:solidFill>
              </a:rPr>
            </a:b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6887" y="2019300"/>
            <a:ext cx="606742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Еще одним глобальным строительным проектом в этом году стал ввод в эксплуатацию автомобильного моста через реку Амур в Благовещенске. Он рассчитан на перевозку не менее трех миллионов пассажиров и трехсот тысяч автомобилей в год.</a:t>
            </a:r>
          </a:p>
          <a:p>
            <a:r>
              <a:rPr lang="ru-RU" dirty="0" smtClean="0"/>
              <a:t>Его бюджет составил более 18 миллиардов рублей. Мост соединяет Благовещенск с китайским городом </a:t>
            </a:r>
            <a:r>
              <a:rPr lang="ru-RU" dirty="0" err="1" smtClean="0"/>
              <a:t>Хэйхэ</a:t>
            </a:r>
            <a:r>
              <a:rPr lang="ru-RU" dirty="0" smtClean="0"/>
              <a:t>. Строительство ведется с конца 2016 года. Он был завершен в ноябре 2019 года, но запуск движения был отложен из-за пандемии и начался только в июне этого года.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8003232" cy="940966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chemeClr val="tx1"/>
                </a:solidFill>
              </a:rPr>
              <a:t/>
            </a:r>
            <a:br>
              <a:rPr lang="ru-RU" sz="2400" b="1" i="1" dirty="0" smtClean="0">
                <a:solidFill>
                  <a:schemeClr val="tx1"/>
                </a:solidFill>
              </a:rPr>
            </a:b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260648"/>
            <a:ext cx="7848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Московская область: Комплекс </a:t>
            </a:r>
            <a:r>
              <a:rPr lang="ru-RU" sz="2400" b="1" i="1" dirty="0" err="1" smtClean="0"/>
              <a:t>циклопоточной</a:t>
            </a:r>
            <a:r>
              <a:rPr lang="ru-RU" sz="2400" b="1" i="1" dirty="0" smtClean="0"/>
              <a:t> технологии на Лебединском горно-обогатительном комбинате..</a:t>
            </a:r>
            <a:r>
              <a:rPr lang="ru-RU" b="1" i="1" dirty="0" smtClean="0"/>
              <a:t>.</a:t>
            </a:r>
            <a:endParaRPr lang="ru-RU" b="1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4975" y="1543050"/>
            <a:ext cx="6191250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71600" y="1412776"/>
            <a:ext cx="7772400" cy="4572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Комплекс стоимостью около 15 миллиардов рублей был введен в эксплуатацию в июле 2022 года. Он включает в себя два дробильных комплекса, две линии подъемных конвейеров, три перегрузочные установки, четыре перегрузочных конвейера, буферный склад руды с </a:t>
            </a:r>
            <a:r>
              <a:rPr lang="ru-RU" dirty="0" err="1" smtClean="0"/>
              <a:t>погрузчиком-штабелером</a:t>
            </a:r>
            <a:r>
              <a:rPr lang="ru-RU" dirty="0" smtClean="0"/>
              <a:t> и погрузочно-разгрузочным конвейером, а также диспетчерскую комплекса.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Этот комплекс не только позволил региону снизить себестоимость добычи железной руды, но и значительно снизил воздействие завода на окружающую среду. Протяженность основных конвейеров комплекса составляет более трех километров, включая 250-метровый наклонный участок с уклоном 15 градусов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30</TotalTime>
  <Words>858</Words>
  <Application>Microsoft Office PowerPoint</Application>
  <PresentationFormat>Экран (4:3)</PresentationFormat>
  <Paragraphs>58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Справедливость</vt:lpstr>
      <vt:lpstr>Крупнейшие инфраструктурные проекты России</vt:lpstr>
      <vt:lpstr>2022 год Архангельский мост в Вологодской области</vt:lpstr>
      <vt:lpstr>Слайд 3</vt:lpstr>
      <vt:lpstr>Слайд 4</vt:lpstr>
      <vt:lpstr>                                                                                          Амурская область: мост через реку Амур в Благовещенске… </vt:lpstr>
      <vt:lpstr>Слайд 6</vt:lpstr>
      <vt:lpstr> </vt:lpstr>
      <vt:lpstr>Слайд 8</vt:lpstr>
      <vt:lpstr>Слайд 9</vt:lpstr>
      <vt:lpstr>Хабаровский край: Горно-обогатительный комбинат на Малмыжском месторождении…</vt:lpstr>
      <vt:lpstr>Слайд 11</vt:lpstr>
      <vt:lpstr>Слайд 12</vt:lpstr>
      <vt:lpstr>Курская область: КуАЭС-2... </vt:lpstr>
      <vt:lpstr>Слайд 14</vt:lpstr>
      <vt:lpstr>Слайд 15</vt:lpstr>
      <vt:lpstr>Слайд 16</vt:lpstr>
      <vt:lpstr>Газохимический комплекс в Усть-Луге (Ленинградская область) </vt:lpstr>
      <vt:lpstr> </vt:lpstr>
      <vt:lpstr> </vt:lpstr>
      <vt:lpstr>Амурский ГПЗ</vt:lpstr>
      <vt:lpstr>Амурский ГПЗ</vt:lpstr>
      <vt:lpstr>Амурский ГПЗ </vt:lpstr>
      <vt:lpstr>«Арктик СПГ 2» в ЯНАО </vt:lpstr>
      <vt:lpstr>«Арктик СПГ 2» в ЯНАО </vt:lpstr>
      <vt:lpstr>«Арктик СПГ 2» в ЯНАО </vt:lpstr>
      <vt:lpstr>«Арктик СПГ 2» в ЯНАО </vt:lpstr>
      <vt:lpstr>Слайд 27</vt:lpstr>
      <vt:lpstr>Баимский ГОК на Чукотке </vt:lpstr>
      <vt:lpstr>Слайд 29</vt:lpstr>
      <vt:lpstr>   Удоканский горно-металлургический комбинат (ГМК) в Забайкалье </vt:lpstr>
      <vt:lpstr>Слайд 31</vt:lpstr>
      <vt:lpstr>Судостроительный комплекс «Звезда»</vt:lpstr>
      <vt:lpstr>Слайд 33</vt:lpstr>
      <vt:lpstr>Слайд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Крупнейшие инфраструктурные проекты России</dc:title>
  <dc:creator>C</dc:creator>
  <cp:lastModifiedBy>C</cp:lastModifiedBy>
  <cp:revision>30</cp:revision>
  <dcterms:created xsi:type="dcterms:W3CDTF">2024-02-05T17:03:19Z</dcterms:created>
  <dcterms:modified xsi:type="dcterms:W3CDTF">2024-02-05T17:35:54Z</dcterms:modified>
</cp:coreProperties>
</file>