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28.01.2024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consultantplus://offline/ref=5BE52CDD2B4DC26721048190044EC101059CF67EA044CD0B80D1B81C92AB6F8FA7434FAEFB2FA4y3YBP"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consultantplus://offline/ref=B00602E10C2704324A7A316A24E6C44A1793B59E55EF3D20839DB34AF2760812D5EF3059FB0A56o9k7P"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Льготы, предоставляемые работникам, совмещающим работу с обучением</a:t>
            </a:r>
            <a:endParaRPr lang="ru-RU" dirty="0"/>
          </a:p>
        </p:txBody>
      </p:sp>
      <p:sp>
        <p:nvSpPr>
          <p:cNvPr id="3" name="Подзаголовок 2"/>
          <p:cNvSpPr>
            <a:spLocks noGrp="1"/>
          </p:cNvSpPr>
          <p:nvPr>
            <p:ph type="subTitle" idx="1"/>
          </p:nvPr>
        </p:nvSpPr>
        <p:spPr/>
        <p:txBody>
          <a:bodyPr/>
          <a:lstStyle/>
          <a:p>
            <a:r>
              <a:rPr lang="ru-RU" dirty="0" smtClean="0"/>
              <a:t>10 класс,</a:t>
            </a:r>
          </a:p>
          <a:p>
            <a:r>
              <a:rPr lang="ru-RU" dirty="0" smtClean="0"/>
              <a:t>право</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Работникам, допущенным к соисканию ученой степени кандидата наук или доктора наук, работодатель по основному месту работы обязан предоставить дополнительный отпуск для подготовки к защите диссертации продолжительностью соответственно три и шесть месяцев с сохранением среднего заработка.</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47500" lnSpcReduction="20000"/>
          </a:bodyPr>
          <a:lstStyle/>
          <a:p>
            <a:r>
              <a:rPr lang="ru-RU" sz="4500" dirty="0" smtClean="0">
                <a:latin typeface="Times New Roman" pitchFamily="18" charset="0"/>
                <a:cs typeface="Times New Roman" pitchFamily="18" charset="0"/>
              </a:rPr>
              <a:t>Порядке предоставления отпуска установлен Постановлением Правительства РФ от 05.05.2014 № 409.</a:t>
            </a:r>
          </a:p>
          <a:p>
            <a:r>
              <a:rPr lang="ru-RU" sz="4500" dirty="0" smtClean="0">
                <a:latin typeface="Times New Roman" pitchFamily="18" charset="0"/>
                <a:cs typeface="Times New Roman" pitchFamily="18" charset="0"/>
              </a:rPr>
              <a:t>Соискатель уведомляет работодателя о намерении реализовать свое право на предоставление отпуска в письменной форме не позднее чем за один год до предполагаемой даты начала отпуска.</a:t>
            </a:r>
          </a:p>
          <a:p>
            <a:r>
              <a:rPr lang="ru-RU" sz="4500" dirty="0" smtClean="0">
                <a:latin typeface="Times New Roman" pitchFamily="18" charset="0"/>
                <a:cs typeface="Times New Roman" pitchFamily="18" charset="0"/>
              </a:rPr>
              <a:t>В течение 10 рабочих дней со дня вынесения решения диссертационного совета о приеме диссертации к защите соискатель представляет работодателю выписку из этого решения и заявление о предоставлении отпуска с указанием его продолжительности.</a:t>
            </a:r>
          </a:p>
          <a:p>
            <a:r>
              <a:rPr lang="ru-RU" sz="4500" dirty="0" smtClean="0">
                <a:latin typeface="Times New Roman" pitchFamily="18" charset="0"/>
                <a:cs typeface="Times New Roman" pitchFamily="18" charset="0"/>
              </a:rPr>
              <a:t>Работодатель в течение 5 рабочих дней со дня предоставления ему указанных выписки и заявления издает приказ (распоряжение) о предоставлении отпуска.</a:t>
            </a:r>
          </a:p>
          <a:p>
            <a:r>
              <a:rPr lang="ru-RU" sz="4500" dirty="0" smtClean="0">
                <a:latin typeface="Times New Roman" pitchFamily="18" charset="0"/>
                <a:cs typeface="Times New Roman" pitchFamily="18" charset="0"/>
              </a:rPr>
              <a:t>Отпуск завершается после окончания срока, на который он был предоставлен, либо ранее этого срока по заявлению соискателя.</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r>
              <a:rPr lang="ru-RU" dirty="0" smtClean="0"/>
              <a:t>Соискатель в течение 10 рабочих дней после защиты диссертации предоставляет работодателю выписку из решения диссертационного совета по результатам защиты диссертации. Отпуск при этом завершается по заявлению соискателя на основании приказа (распоряжения) работодателя по истечении 10 рабочих дней (в случае положительного решения по защите) или 5 рабочих дней (в случае отрицательного решения по защите) со дня получения работодателем указанной выписки, если на день издания приказа (распоряжения) не истек срок, на который был предоставлен отпуск.</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ru-RU" b="1" dirty="0" smtClean="0"/>
              <a:t>3. Гарантии и компенсации при получении, а также поступлении для получения среднего профессионального образования</a:t>
            </a:r>
            <a:endParaRPr lang="ru-RU" dirty="0" smtClean="0"/>
          </a:p>
          <a:p>
            <a:r>
              <a:rPr lang="ru-RU" b="1" dirty="0" smtClean="0"/>
              <a:t>Работникам</a:t>
            </a:r>
            <a:r>
              <a:rPr lang="ru-RU" b="1" dirty="0" smtClean="0"/>
              <a:t>, получающим данный уровень образования по заочной или </a:t>
            </a:r>
            <a:r>
              <a:rPr lang="ru-RU" b="1" dirty="0" err="1" smtClean="0"/>
              <a:t>очно-заочной</a:t>
            </a:r>
            <a:r>
              <a:rPr lang="ru-RU" b="1" dirty="0" smtClean="0"/>
              <a:t> форме, предоставляется дополнительный оплачиваемый отпуск и устанавливается сокращенное рабочее время.</a:t>
            </a:r>
            <a:endParaRPr lang="ru-RU" dirty="0" smtClean="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Работодатель обязан предоставлять работнику, успешно осваивающему образовательные программы, дополнительные отпуска с сохранением среднего заработка для прохождения:</a:t>
            </a:r>
          </a:p>
          <a:p>
            <a:r>
              <a:rPr lang="ru-RU" dirty="0" smtClean="0"/>
              <a:t>- промежуточной аттестации на первом и втором курсе – по 30 календарных дней;</a:t>
            </a:r>
          </a:p>
          <a:p>
            <a:r>
              <a:rPr lang="ru-RU" dirty="0" smtClean="0"/>
              <a:t>- промежуточной аттестации на каждом из последующих курсов – по 40 календарных дней;</a:t>
            </a:r>
          </a:p>
          <a:p>
            <a:r>
              <a:rPr lang="ru-RU" dirty="0" smtClean="0"/>
              <a:t>- государственной итоговой аттестации – до двух месяцев в соответствии с учебным планом осваиваемой работником образовательной программы среднего профессионального образования.</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ru-RU" dirty="0" smtClean="0"/>
              <a:t>Также работникам, обучающимся по </a:t>
            </a:r>
            <a:r>
              <a:rPr lang="ru-RU" dirty="0" err="1" smtClean="0"/>
              <a:t>очно-заочной</a:t>
            </a:r>
            <a:r>
              <a:rPr lang="ru-RU" dirty="0" smtClean="0"/>
              <a:t> и заочной формам обучения, в течение 10 учебных месяцев перед началом прохождения государственной итоговой аттестации устанавливается по их желанию рабочая неделя, сокращенная на 7 часов, с сохранением за время освобождения от работы 50% среднего заработка по основному месту работы, но не ниже </a:t>
            </a:r>
            <a:r>
              <a:rPr lang="ru-RU" dirty="0" smtClean="0">
                <a:hlinkClick r:id="rId2"/>
              </a:rPr>
              <a:t>минимального размера оплаты труда</a:t>
            </a:r>
            <a:r>
              <a:rPr lang="ru-RU" dirty="0" smtClean="0"/>
              <a:t>.</a:t>
            </a:r>
          </a:p>
          <a:p>
            <a:r>
              <a:rPr lang="ru-RU" dirty="0" smtClean="0"/>
              <a:t>По соглашению сторон трудового договора, заключаемому в письменной форме, сокращение рабочего времени производится путем предоставления работнику одного свободного от работы дня в неделю либо сокращения продолжительности рабочего дня (смены) в течение недели.</a:t>
            </a:r>
          </a:p>
          <a:p>
            <a:r>
              <a:rPr lang="ru-RU" dirty="0" smtClean="0"/>
              <a:t>Работникам, обучающимся по заочной форме обучения, работодатель также оплачивает один раз в учебном году проезд к месту нахождения образовательной организации и обратно в размере 50 процентов стоимости проезда.</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Единственной гарантией для работников, обучающихся по очной форме, а также работников, поступающих для получения образования (вне зависимости от формы обучения), является обязанность работодателя предоставить им отпуск без сохранения заработной платы.</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ru-RU" dirty="0" smtClean="0"/>
              <a:t>Для обучающихся по очной форме такой отпуск предоставляется для:</a:t>
            </a:r>
          </a:p>
          <a:p>
            <a:r>
              <a:rPr lang="ru-RU" dirty="0" smtClean="0"/>
              <a:t>- прохождения промежуточной аттестации – 10 календарных дней в учебном году;</a:t>
            </a:r>
          </a:p>
          <a:p>
            <a:r>
              <a:rPr lang="ru-RU" dirty="0" smtClean="0"/>
              <a:t>- для прохождения государственной итоговой аттестации – до двух месяцев.</a:t>
            </a:r>
          </a:p>
          <a:p>
            <a:r>
              <a:rPr lang="ru-RU" dirty="0" smtClean="0"/>
              <a:t>Работникам, допущенным к вступительным испытаниям, отпуск без сохранения заработной платы предоставляется продолжительностью 10 календарных дней.</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4. Гарантии и компенсации при получении основного общего образования или среднего общего образования</a:t>
            </a:r>
            <a:endParaRPr lang="ru-RU" dirty="0" smtClean="0"/>
          </a:p>
          <a:p>
            <a:r>
              <a:rPr lang="ru-RU" dirty="0" smtClean="0"/>
              <a:t> </a:t>
            </a:r>
            <a:r>
              <a:rPr lang="ru-RU" b="1" dirty="0" smtClean="0"/>
              <a:t>Важно! Гарантии и компенсации при получении указанного образования предоставляются при обучении только по </a:t>
            </a:r>
            <a:r>
              <a:rPr lang="ru-RU" b="1" dirty="0" err="1" smtClean="0"/>
              <a:t>очно-заочной</a:t>
            </a:r>
            <a:r>
              <a:rPr lang="ru-RU" b="1" dirty="0" smtClean="0"/>
              <a:t> форме.</a:t>
            </a:r>
            <a:endParaRPr lang="ru-RU" dirty="0" smtClean="0"/>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10000"/>
          </a:bodyPr>
          <a:lstStyle/>
          <a:p>
            <a:r>
              <a:rPr lang="ru-RU" dirty="0" smtClean="0"/>
              <a:t>Работникам, успешно осваивающим образовательные программы, работодатель предоставляет дополнительный отпуск с сохранением среднего заработка для прохождения государственной итоговой аттестации:</a:t>
            </a:r>
          </a:p>
          <a:p>
            <a:r>
              <a:rPr lang="ru-RU" dirty="0" smtClean="0"/>
              <a:t>- по образовательной программе основного общего образования – на срок 9 календарных дней:</a:t>
            </a:r>
          </a:p>
          <a:p>
            <a:r>
              <a:rPr lang="ru-RU" dirty="0" smtClean="0"/>
              <a:t>- по образовательной программе среднего общего образования – на срок 22 календарных дня.</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712968" cy="1143000"/>
          </a:xfrm>
        </p:spPr>
        <p:txBody>
          <a:bodyPr>
            <a:noAutofit/>
          </a:bodyPr>
          <a:lstStyle/>
          <a:p>
            <a:r>
              <a:rPr lang="ru-RU" sz="3200" b="1" dirty="0" smtClean="0">
                <a:latin typeface="Times New Roman" pitchFamily="18" charset="0"/>
                <a:cs typeface="Times New Roman" pitchFamily="18" charset="0"/>
              </a:rPr>
              <a:t>Гарантии и компенсации работникам, совмещающим работу с получением образования, предоставляются:</a:t>
            </a:r>
            <a:endParaRPr lang="ru-RU" sz="32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00200"/>
            <a:ext cx="8229600" cy="4997152"/>
          </a:xfrm>
        </p:spPr>
        <p:txBody>
          <a:bodyPr>
            <a:normAutofit fontScale="85000" lnSpcReduction="10000"/>
          </a:bodyPr>
          <a:lstStyle/>
          <a:p>
            <a:pPr marL="0" indent="0"/>
            <a:r>
              <a:rPr lang="ru-RU" sz="3300" dirty="0" smtClean="0">
                <a:latin typeface="Times New Roman" pitchFamily="18" charset="0"/>
                <a:cs typeface="Times New Roman" pitchFamily="18" charset="0"/>
              </a:rPr>
              <a:t>1</a:t>
            </a:r>
            <a:r>
              <a:rPr lang="ru-RU" sz="3300" dirty="0" smtClean="0">
                <a:latin typeface="Times New Roman" pitchFamily="18" charset="0"/>
                <a:cs typeface="Times New Roman" pitchFamily="18" charset="0"/>
              </a:rPr>
              <a:t>) при получении, а также поступлении для получения высшего образования по программам </a:t>
            </a:r>
            <a:r>
              <a:rPr lang="ru-RU" sz="3300" dirty="0" err="1" smtClean="0">
                <a:latin typeface="Times New Roman" pitchFamily="18" charset="0"/>
                <a:cs typeface="Times New Roman" pitchFamily="18" charset="0"/>
              </a:rPr>
              <a:t>бакалавриата</a:t>
            </a:r>
            <a:r>
              <a:rPr lang="ru-RU" sz="3300" dirty="0" smtClean="0">
                <a:latin typeface="Times New Roman" pitchFamily="18" charset="0"/>
                <a:cs typeface="Times New Roman" pitchFamily="18" charset="0"/>
              </a:rPr>
              <a:t>, </a:t>
            </a:r>
            <a:r>
              <a:rPr lang="ru-RU" sz="3300" dirty="0" err="1" smtClean="0">
                <a:latin typeface="Times New Roman" pitchFamily="18" charset="0"/>
                <a:cs typeface="Times New Roman" pitchFamily="18" charset="0"/>
              </a:rPr>
              <a:t>специалитета</a:t>
            </a:r>
            <a:r>
              <a:rPr lang="ru-RU" sz="3300" dirty="0" smtClean="0">
                <a:latin typeface="Times New Roman" pitchFamily="18" charset="0"/>
                <a:cs typeface="Times New Roman" pitchFamily="18" charset="0"/>
              </a:rPr>
              <a:t> или магистратуры;</a:t>
            </a:r>
          </a:p>
          <a:p>
            <a:pPr marL="0" indent="0"/>
            <a:r>
              <a:rPr lang="ru-RU" sz="3300" dirty="0" smtClean="0">
                <a:latin typeface="Times New Roman" pitchFamily="18" charset="0"/>
                <a:cs typeface="Times New Roman" pitchFamily="18" charset="0"/>
              </a:rPr>
              <a:t>2) при получении высшего образования – подготовке кадров высшей квалификации, а также при соискании ученой степени кандидата наук или доктора наук;</a:t>
            </a:r>
          </a:p>
          <a:p>
            <a:pPr marL="0" indent="0"/>
            <a:r>
              <a:rPr lang="ru-RU" sz="3300" dirty="0" smtClean="0">
                <a:latin typeface="Times New Roman" pitchFamily="18" charset="0"/>
                <a:cs typeface="Times New Roman" pitchFamily="18" charset="0"/>
              </a:rPr>
              <a:t>3) при получении, а также поступлении для получения среднего профессионального образования;</a:t>
            </a:r>
          </a:p>
          <a:p>
            <a:pPr marL="0" indent="0"/>
            <a:r>
              <a:rPr lang="ru-RU" sz="3300" dirty="0" smtClean="0">
                <a:latin typeface="Times New Roman" pitchFamily="18" charset="0"/>
                <a:cs typeface="Times New Roman" pitchFamily="18" charset="0"/>
              </a:rPr>
              <a:t>4) при получении основного общего образования или среднего общего образования.</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ru-RU" dirty="0" smtClean="0"/>
              <a:t>Также работникам, осваивающим указанные образовательные программы, в период учебного года устанавливается по их желанию рабочая неделя, сокращенная на один рабочий день или на соответствующее ему количество рабочих часов (при сокращении рабочего дня (смены) в течение недели), с сохранением за время освобождения от работы 50% среднего заработка по основному месту работы, но не ниже </a:t>
            </a:r>
            <a:r>
              <a:rPr lang="ru-RU" dirty="0" smtClean="0">
                <a:hlinkClick r:id="rId2"/>
              </a:rPr>
              <a:t>минимального размера оплаты труда</a:t>
            </a:r>
            <a:r>
              <a:rPr lang="ru-RU" dirty="0" smtClean="0"/>
              <a:t>.</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Для предоставления всех вышеназванных отпусков работник должен предоставить работодателю справку-вызов по форме, утвержденной Приказом </a:t>
            </a:r>
            <a:r>
              <a:rPr lang="ru-RU" b="1" dirty="0" err="1" smtClean="0"/>
              <a:t>Минобрнауки</a:t>
            </a:r>
            <a:r>
              <a:rPr lang="ru-RU" b="1" dirty="0" smtClean="0"/>
              <a:t> России от 19.12.2013 № 1368.</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10000"/>
          </a:bodyPr>
          <a:lstStyle/>
          <a:p>
            <a:r>
              <a:rPr lang="ru-RU" dirty="0" smtClean="0"/>
              <a:t>Также работник предоставляет работодателю заявление на предоставление отпуска, в котором указывается в том числе цель отпуска (для прохождения промежуточной или государственной итоговой аттестации, подготовки и защиты выпускной квалификационной работы и т.д.), а также даты его начала и окончания.</a:t>
            </a:r>
          </a:p>
          <a:p>
            <a:r>
              <a:rPr lang="ru-RU" dirty="0" smtClean="0"/>
              <a:t>Предоставление отпуска оформляется приказом (распоряжением) работодателя, с которым работник должен быть ознакомлен под роспись.</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 Гарантии и компенсации работникам, совмещающим работу с получением образования, работодатель обязан предоставлять только при получении образования соответствующего уровня впервые.</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Гарантии и компенсации могут также предоставляться работникам, уже имеющим профессиональное образование соответствующего уровня и направленным для получения образования работодателем в соответствии с трудовым договором или ученическим договором, заключенным между работником и работодателем в письменной форме.</a:t>
            </a:r>
          </a:p>
          <a:p>
            <a:r>
              <a:rPr lang="ru-RU" dirty="0" smtClean="0"/>
              <a:t>Работнику, совмещающему работу с получением образования одновременно в двух организациях, осуществляющих образовательную деятельность, гарантии и компенсации предоставляются только в связи с получением образования в одной из этих организаций (по выбору работника).</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ru-RU" dirty="0" smtClean="0"/>
              <a:t>Гарантии и компенсации работникам, совмещающим работу с получением образования, работодатель обязан предоставлять только при обучении по программам, имеющим государственную аккредитацию.</a:t>
            </a:r>
          </a:p>
          <a:p>
            <a:r>
              <a:rPr lang="ru-RU" dirty="0" smtClean="0"/>
              <a:t>Гарантии и компенсации работникам, совмещающим работу с обучением по не имеющим государственной аккредитации программам устанавливаются коллективным договором или трудовым договором.</a:t>
            </a:r>
            <a:endParaRPr lang="ru-RU" smtClean="0"/>
          </a:p>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a:bodyPr>
          <a:lstStyle/>
          <a:p>
            <a:r>
              <a:rPr lang="ru-RU" b="1" dirty="0" smtClean="0"/>
              <a:t>1. Гарантии и компенсации при получении, а также поступлении для получения высшего образования по программам </a:t>
            </a:r>
            <a:r>
              <a:rPr lang="ru-RU" b="1" dirty="0" err="1" smtClean="0"/>
              <a:t>бакалавриата</a:t>
            </a:r>
            <a:r>
              <a:rPr lang="ru-RU" b="1" dirty="0" smtClean="0"/>
              <a:t>, </a:t>
            </a:r>
            <a:r>
              <a:rPr lang="ru-RU" b="1" dirty="0" err="1" smtClean="0"/>
              <a:t>специалитета</a:t>
            </a:r>
            <a:r>
              <a:rPr lang="ru-RU" b="1" dirty="0" smtClean="0"/>
              <a:t> или магистратуры</a:t>
            </a:r>
            <a:endParaRPr lang="ru-RU" dirty="0" smtClean="0"/>
          </a:p>
          <a:p>
            <a:r>
              <a:rPr lang="ru-RU" dirty="0" smtClean="0"/>
              <a:t> </a:t>
            </a:r>
            <a:r>
              <a:rPr lang="ru-RU" b="1" dirty="0" smtClean="0">
                <a:solidFill>
                  <a:srgbClr val="FF0000"/>
                </a:solidFill>
              </a:rPr>
              <a:t>Гарантии </a:t>
            </a:r>
            <a:r>
              <a:rPr lang="ru-RU" b="1" dirty="0" smtClean="0">
                <a:solidFill>
                  <a:srgbClr val="FF0000"/>
                </a:solidFill>
              </a:rPr>
              <a:t>и компенсации при обучении по заочной или </a:t>
            </a:r>
            <a:r>
              <a:rPr lang="ru-RU" b="1" dirty="0" err="1" smtClean="0">
                <a:solidFill>
                  <a:srgbClr val="FF0000"/>
                </a:solidFill>
              </a:rPr>
              <a:t>очно-заочной</a:t>
            </a:r>
            <a:r>
              <a:rPr lang="ru-RU" b="1" dirty="0" smtClean="0">
                <a:solidFill>
                  <a:srgbClr val="FF0000"/>
                </a:solidFill>
              </a:rPr>
              <a:t> формам предоставляются как работникам, направленным на обучение работодателем, так и поступившим самостоятельно.</a:t>
            </a:r>
            <a:endParaRPr lang="ru-RU" dirty="0" smtClean="0">
              <a:solidFill>
                <a:srgbClr val="FF0000"/>
              </a:solidFill>
            </a:endParaRP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latin typeface="Times New Roman" pitchFamily="18" charset="0"/>
                <a:cs typeface="Times New Roman" pitchFamily="18" charset="0"/>
              </a:rPr>
              <a:t>Работодатель обязан предоставлять указанным работникам, успешно осваивающим образовательные программы, дополнительные отпуска с сохранением среднего заработка для прохождения:</a:t>
            </a:r>
            <a:endParaRPr lang="ru-RU" sz="24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20000"/>
          </a:bodyPr>
          <a:lstStyle/>
          <a:p>
            <a:pPr marL="0" indent="0"/>
            <a:r>
              <a:rPr lang="ru-RU" dirty="0" smtClean="0"/>
              <a:t>- промежуточной аттестации на первом и втором курсах – по 40 календарных дней (при освоении образовательных программ высшего образования в сокращенные сроки на втором курсе – 50 календарных дней);</a:t>
            </a:r>
          </a:p>
          <a:p>
            <a:pPr marL="0" indent="0"/>
            <a:r>
              <a:rPr lang="ru-RU" dirty="0" smtClean="0"/>
              <a:t>- промежуточной аттестации на каждом из последующих курсов – по 50 календарных дней;</a:t>
            </a:r>
          </a:p>
          <a:p>
            <a:pPr marL="0" indent="0"/>
            <a:r>
              <a:rPr lang="ru-RU" dirty="0" smtClean="0"/>
              <a:t>- государственной итоговой аттестации – до 4 месяцев в соответствии с учебным планом осваиваемой работником образовательной программы высшего образования.</a:t>
            </a:r>
          </a:p>
          <a:p>
            <a:pPr>
              <a:buNone/>
            </a:pP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60648"/>
            <a:ext cx="8229600" cy="5865515"/>
          </a:xfrm>
        </p:spPr>
        <p:txBody>
          <a:bodyPr>
            <a:normAutofit fontScale="40000" lnSpcReduction="20000"/>
          </a:bodyPr>
          <a:lstStyle/>
          <a:p>
            <a:pPr marL="0" indent="0"/>
            <a:r>
              <a:rPr lang="ru-RU" sz="5900" dirty="0" smtClean="0">
                <a:latin typeface="Times New Roman" pitchFamily="18" charset="0"/>
                <a:cs typeface="Times New Roman" pitchFamily="18" charset="0"/>
              </a:rPr>
              <a:t>Также указанным работникам на период до 10 учебных месяцев перед началом прохождения государственной итоговой аттестации устанавливается по их желанию рабочая неделя, сокращенная на 7 часов, с сохранением за время освобождения от работы 50% среднего заработка по основному месту работы, но не ниже </a:t>
            </a:r>
            <a:r>
              <a:rPr lang="ru-RU" sz="5900" dirty="0" smtClean="0">
                <a:latin typeface="Times New Roman" pitchFamily="18" charset="0"/>
                <a:cs typeface="Times New Roman" pitchFamily="18" charset="0"/>
              </a:rPr>
              <a:t>минимального размера оплаты труда</a:t>
            </a:r>
            <a:endParaRPr lang="ru-RU" sz="5900" dirty="0" smtClean="0">
              <a:latin typeface="Times New Roman" pitchFamily="18" charset="0"/>
              <a:cs typeface="Times New Roman" pitchFamily="18" charset="0"/>
            </a:endParaRPr>
          </a:p>
          <a:p>
            <a:pPr marL="0" indent="0"/>
            <a:r>
              <a:rPr lang="ru-RU" sz="5900" dirty="0" smtClean="0">
                <a:latin typeface="Times New Roman" pitchFamily="18" charset="0"/>
                <a:cs typeface="Times New Roman" pitchFamily="18" charset="0"/>
              </a:rPr>
              <a:t>По соглашению сторон трудового договора сокращение рабочего времени производится путем предоставления работнику одного свободного от работы дня в неделю либо сокращения продолжительности рабочего дня в течение недели.</a:t>
            </a:r>
          </a:p>
          <a:p>
            <a:pPr marL="0" indent="0"/>
            <a:r>
              <a:rPr lang="ru-RU" sz="5900" dirty="0" smtClean="0">
                <a:latin typeface="Times New Roman" pitchFamily="18" charset="0"/>
                <a:cs typeface="Times New Roman" pitchFamily="18" charset="0"/>
              </a:rPr>
              <a:t>Работникам, успешно осваивающим программы по заочной форме обучения, работодатель также оплачивает один раз в учебном году проезд к месту нахождения образовательной организации и обратно.</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smtClean="0"/>
              <a:t>Единственной гарантией для работников, обучающихся по очной форме, а также работников, поступающих или готовящихся к поступлению для получения образования (вне зависимости от формы обучения), является обязанность работодателя предоставить им отпуск без сохранения заработной платы.</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48680"/>
            <a:ext cx="8229600" cy="5577483"/>
          </a:xfrm>
        </p:spPr>
        <p:txBody>
          <a:bodyPr>
            <a:normAutofit fontScale="62500" lnSpcReduction="20000"/>
          </a:bodyPr>
          <a:lstStyle/>
          <a:p>
            <a:pPr marL="0" indent="0"/>
            <a:r>
              <a:rPr lang="ru-RU" sz="3800" dirty="0" smtClean="0">
                <a:latin typeface="Times New Roman" pitchFamily="18" charset="0"/>
                <a:cs typeface="Times New Roman" pitchFamily="18" charset="0"/>
              </a:rPr>
              <a:t>Обучающимся по очной форме такой отпуск предоставляется для:</a:t>
            </a:r>
          </a:p>
          <a:p>
            <a:pPr marL="0" indent="0"/>
            <a:r>
              <a:rPr lang="ru-RU" sz="3800" dirty="0" smtClean="0">
                <a:latin typeface="Times New Roman" pitchFamily="18" charset="0"/>
                <a:cs typeface="Times New Roman" pitchFamily="18" charset="0"/>
              </a:rPr>
              <a:t>- прохождения промежуточной аттестации – 15 календарных дней в учебном году;</a:t>
            </a:r>
          </a:p>
          <a:p>
            <a:pPr marL="0" indent="0"/>
            <a:r>
              <a:rPr lang="ru-RU" sz="3800" dirty="0" smtClean="0">
                <a:latin typeface="Times New Roman" pitchFamily="18" charset="0"/>
                <a:cs typeface="Times New Roman" pitchFamily="18" charset="0"/>
              </a:rPr>
              <a:t>- подготовки и защиты выпускной квалификационной работы и сдачи итоговых государственных экзаменов – четыре месяца;</a:t>
            </a:r>
          </a:p>
          <a:p>
            <a:pPr marL="0" indent="0"/>
            <a:r>
              <a:rPr lang="ru-RU" sz="3800" dirty="0" smtClean="0">
                <a:latin typeface="Times New Roman" pitchFamily="18" charset="0"/>
                <a:cs typeface="Times New Roman" pitchFamily="18" charset="0"/>
              </a:rPr>
              <a:t>- сдачи итоговых государственных экзаменов – один месяц.</a:t>
            </a:r>
          </a:p>
          <a:p>
            <a:pPr marL="0" indent="0"/>
            <a:r>
              <a:rPr lang="ru-RU" sz="3800" dirty="0" smtClean="0">
                <a:latin typeface="Times New Roman" pitchFamily="18" charset="0"/>
                <a:cs typeface="Times New Roman" pitchFamily="18" charset="0"/>
              </a:rPr>
              <a:t>Отпуск без сохранения заработной платы продолжительностью 15 календарных дней предоставляется:</a:t>
            </a:r>
          </a:p>
          <a:p>
            <a:pPr marL="0" indent="0"/>
            <a:r>
              <a:rPr lang="ru-RU" sz="3800" dirty="0" smtClean="0">
                <a:latin typeface="Times New Roman" pitchFamily="18" charset="0"/>
                <a:cs typeface="Times New Roman" pitchFamily="18" charset="0"/>
              </a:rPr>
              <a:t>- работникам, допущенным к вступительным испытаниям в высшие учебные заведения;</a:t>
            </a:r>
          </a:p>
          <a:p>
            <a:pPr marL="0" indent="0"/>
            <a:r>
              <a:rPr lang="ru-RU" sz="3800" dirty="0" smtClean="0">
                <a:latin typeface="Times New Roman" pitchFamily="18" charset="0"/>
                <a:cs typeface="Times New Roman" pitchFamily="18" charset="0"/>
              </a:rPr>
              <a:t>- слушателям подготовительных отделений образовательных организаций высшего образования для прохождения итоговой аттестации.</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10000"/>
          </a:bodyPr>
          <a:lstStyle/>
          <a:p>
            <a:r>
              <a:rPr lang="ru-RU" b="1" dirty="0" smtClean="0"/>
              <a:t>2. Гарантии и компенсации при получении высшего образования – подготовке кадров высшей квалификации, а также при соискании ученой степени кандидата наук или доктора наук</a:t>
            </a:r>
            <a:endParaRPr lang="ru-RU" dirty="0" smtClean="0"/>
          </a:p>
          <a:p>
            <a:r>
              <a:rPr lang="ru-RU" dirty="0" smtClean="0"/>
              <a:t> </a:t>
            </a:r>
            <a:r>
              <a:rPr lang="ru-RU" b="1" dirty="0" smtClean="0"/>
              <a:t>Важно! Гарантии и компенсации при получении данного уровня образования предоставляются только работникам, осваивающим программы подготовки научных и научно-педагогических кадров в аспирантуре (адъюнктуре), программы ординатуры и программы </a:t>
            </a:r>
            <a:r>
              <a:rPr lang="ru-RU" b="1" dirty="0" err="1" smtClean="0"/>
              <a:t>ассистентуры-стажировки</a:t>
            </a:r>
            <a:r>
              <a:rPr lang="ru-RU" b="1" dirty="0" smtClean="0"/>
              <a:t> по заочной форме обучения.</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ru-RU" dirty="0" smtClean="0"/>
              <a:t>Таким работникам работодатель обязан предоставить:</a:t>
            </a:r>
          </a:p>
          <a:p>
            <a:r>
              <a:rPr lang="ru-RU" dirty="0" smtClean="0"/>
              <a:t>- дополнительный отпуск продолжительностью 30 календарных дней в течение календарного года с сохранением среднего заработка. При этом к указанному дополнительному отпуску добавляется время, затраченное на проезд от места работы до места обучения и обратно с сохранением среднего заработка. Проезд также оплачивает работодатель;</a:t>
            </a:r>
          </a:p>
          <a:p>
            <a:r>
              <a:rPr lang="ru-RU" dirty="0" smtClean="0"/>
              <a:t>- один свободный от работы день в неделю с оплатой его в размере 50 процентов получаемой заработной платы.</a:t>
            </a:r>
          </a:p>
          <a:p>
            <a:r>
              <a:rPr lang="ru-RU" dirty="0" smtClean="0"/>
              <a:t>Также работодатель вправе предоставлять работникам по их желанию на последнем году обучения дополнительно не более двух свободных от работы дней в неделю без сохранения заработной платы.</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1264</Words>
  <Application>Microsoft Office PowerPoint</Application>
  <PresentationFormat>Экран (4:3)</PresentationFormat>
  <Paragraphs>66</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Льготы, предоставляемые работникам, совмещающим работу с обучением</vt:lpstr>
      <vt:lpstr>Гарантии и компенсации работникам, совмещающим работу с получением образования, предоставляются:</vt:lpstr>
      <vt:lpstr>Слайд 3</vt:lpstr>
      <vt:lpstr>Работодатель обязан предоставлять указанным работникам, успешно осваивающим образовательные программы, дополнительные отпуска с сохранением среднего заработка для прохождения:</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Льготы, предоставляемые работникам, совмещающим работу с обучением</dc:title>
  <dc:creator>C</dc:creator>
  <cp:lastModifiedBy>C</cp:lastModifiedBy>
  <cp:revision>19</cp:revision>
  <dcterms:created xsi:type="dcterms:W3CDTF">2024-01-28T18:01:57Z</dcterms:created>
  <dcterms:modified xsi:type="dcterms:W3CDTF">2024-01-28T18:18:15Z</dcterms:modified>
</cp:coreProperties>
</file>