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mp3" ContentType="audio/m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4029" r:id="rId1"/>
  </p:sldMasterIdLst>
  <p:sldIdLst>
    <p:sldId id="256" r:id="rId2"/>
    <p:sldId id="294" r:id="rId3"/>
    <p:sldId id="278" r:id="rId4"/>
    <p:sldId id="286" r:id="rId5"/>
    <p:sldId id="279" r:id="rId6"/>
    <p:sldId id="271" r:id="rId7"/>
    <p:sldId id="270" r:id="rId8"/>
    <p:sldId id="264" r:id="rId9"/>
    <p:sldId id="292" r:id="rId10"/>
    <p:sldId id="293" r:id="rId11"/>
    <p:sldId id="257" r:id="rId12"/>
    <p:sldId id="290" r:id="rId13"/>
    <p:sldId id="289" r:id="rId14"/>
    <p:sldId id="291" r:id="rId15"/>
    <p:sldId id="259" r:id="rId16"/>
    <p:sldId id="301" r:id="rId17"/>
    <p:sldId id="287" r:id="rId18"/>
    <p:sldId id="300" r:id="rId19"/>
    <p:sldId id="298" r:id="rId20"/>
    <p:sldId id="265" r:id="rId21"/>
    <p:sldId id="299" r:id="rId22"/>
    <p:sldId id="297" r:id="rId23"/>
    <p:sldId id="296" r:id="rId24"/>
    <p:sldId id="288" r:id="rId25"/>
    <p:sldId id="284" r:id="rId26"/>
  </p:sldIdLst>
  <p:sldSz cx="9144000" cy="6858000" type="screen4x3"/>
  <p:notesSz cx="6858000" cy="9144000"/>
  <p:custDataLst>
    <p:tags r:id="rId2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787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tags" Target="tags/tag1.xml" /><Relationship Id="rId28" Type="http://schemas.openxmlformats.org/officeDocument/2006/relationships/presProps" Target="presProps.xml" /><Relationship Id="rId29" Type="http://schemas.openxmlformats.org/officeDocument/2006/relationships/viewProps" Target="viewProps.xml" /><Relationship Id="rId3" Type="http://schemas.openxmlformats.org/officeDocument/2006/relationships/slide" Target="slides/slide2.xml" /><Relationship Id="rId30" Type="http://schemas.openxmlformats.org/officeDocument/2006/relationships/theme" Target="theme/theme1.xml" /><Relationship Id="rId31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453729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749417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87326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23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5" r:id="rId3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png" /><Relationship Id="rId3" Type="http://schemas.openxmlformats.org/officeDocument/2006/relationships/audio" Target="../media/media1.mp3" /><Relationship Id="rId4" Type="http://schemas.microsoft.com/office/2007/relationships/media" Target="../media/media1.mp3" TargetMode="Internal" /><Relationship Id="rId5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595" y="3429000"/>
            <a:ext cx="5826719" cy="1646302"/>
          </a:xfrm>
        </p:spPr>
        <p:txBody>
          <a:bodyPr>
            <a:noAutofit/>
          </a:bodyPr>
          <a:lstStyle/>
          <a:p>
            <a:br>
              <a:rPr lang="be-BY" sz="8800" b="1"/>
            </a:br>
            <a:br>
              <a:rPr lang="be-BY" sz="8800" b="1"/>
            </a:br>
            <a:br>
              <a:rPr lang="be-BY" sz="8800" b="1"/>
            </a:br>
            <a:br>
              <a:rPr lang="be-BY" sz="8800" b="1"/>
            </a:br>
            <a:r>
              <a:rPr lang="be-BY" sz="6600" b="1"/>
              <a:t>Ҡырағай хайуандар</a:t>
            </a:r>
            <a:br>
              <a:rPr lang="be-BY" sz="8800" b="1"/>
            </a:br>
            <a:endParaRPr lang="ru-RU" sz="8800" b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/>
              <a:t>айыу - медведь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ebftour.ru/images/load/Image/4n(30)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0" y="1417638"/>
            <a:ext cx="8229600" cy="544036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/>
              <a:t>Бүре-волк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1.liveinternet.ru/images/attach/c/7/94/665/94665271_large_1354745321_allfonsru442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3528" y="1417638"/>
            <a:ext cx="8363272" cy="532373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/>
              <a:t>төлкө - лиса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://content.foto.mail.ru/bk/ira2010ira/_blogs/i-3528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3528" y="1417637"/>
            <a:ext cx="8820472" cy="4708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/>
              <a:t>Ҡуян-заяц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tdata.ru/u9/photo1188/20437150447-0/original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0" y="1600200"/>
            <a:ext cx="8229600" cy="5257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/>
              <a:t>Тейен -белка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33015"/>
            <a:ext cx="8229600" cy="4693148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http://www.otvisay.ru/uploads/posts/2012-12/1356298615_zveri-zimoy-2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417638"/>
            <a:ext cx="9144000" cy="5624323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/>
              <a:t>Терпе- еж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mnr.gov.ru/upload/iblock/499/9fbb4b79029dfe9577d07376870fc28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0" y="1143000"/>
            <a:ext cx="8229600" cy="5715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50308D-603F-DA98-5393-7E0462A97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/>
              <a:t>Ниндәй?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DB5ECC-3C61-93D7-BCEA-250497D8B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340768"/>
            <a:ext cx="6347714" cy="3880773"/>
          </a:xfrm>
        </p:spPr>
        <p:txBody>
          <a:bodyPr>
            <a:noAutofit/>
          </a:bodyPr>
          <a:lstStyle/>
          <a:p>
            <a:r>
              <a:rPr lang="ba-RU" sz="4000"/>
              <a:t>Матур- красивый</a:t>
            </a:r>
          </a:p>
          <a:p>
            <a:r>
              <a:rPr lang="ba-RU" sz="4000"/>
              <a:t>Ҙур – большой</a:t>
            </a:r>
          </a:p>
          <a:p>
            <a:r>
              <a:rPr lang="ba-RU" sz="4000"/>
              <a:t>Бәләкәй – маленький</a:t>
            </a:r>
          </a:p>
          <a:p>
            <a:r>
              <a:rPr lang="ba-RU" sz="4000"/>
              <a:t>Һоро- серый</a:t>
            </a:r>
          </a:p>
          <a:p>
            <a:r>
              <a:rPr lang="ba-RU" sz="4000"/>
              <a:t>Аҡ – белый</a:t>
            </a:r>
          </a:p>
          <a:p>
            <a:r>
              <a:rPr lang="ba-RU" sz="4000"/>
              <a:t>Ҡыҙғылт һары- оранжевый (рыжий)</a:t>
            </a:r>
            <a:endParaRPr lang="ru-RU" sz="4000"/>
          </a:p>
        </p:txBody>
      </p:sp>
    </p:spTree>
    <p:extLst>
      <p:ext uri="{BB962C8B-B14F-4D97-AF65-F5344CB8AC3E}">
        <p14:creationId xmlns:p14="http://schemas.microsoft.com/office/powerpoint/2010/main" val="1483996860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/>
              <a:t>Ял минуты.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e-BY"/>
              <a:t>Тейен сәпәкәй итә (сәпәкәй итергә)</a:t>
            </a:r>
          </a:p>
          <a:p>
            <a:r>
              <a:rPr lang="be-BY"/>
              <a:t>Терпе бейеп үк китә (тыпырлатырға)</a:t>
            </a:r>
          </a:p>
          <a:p>
            <a:r>
              <a:rPr lang="be-BY"/>
              <a:t>Ә айыу тайыш табан,</a:t>
            </a:r>
          </a:p>
          <a:p>
            <a:r>
              <a:rPr lang="be-BY"/>
              <a:t>Башын ғына һелкетә (башты уңға,һулға һелкет)</a:t>
            </a:r>
          </a:p>
          <a:p>
            <a:r>
              <a:rPr lang="be-BY"/>
              <a:t>Ҡуян йүгереп китә (урында йүгерергә)</a:t>
            </a:r>
          </a:p>
          <a:p>
            <a:r>
              <a:rPr lang="be-BY"/>
              <a:t>Ул да башын һелкетә (башты уңға,һулға)</a:t>
            </a:r>
          </a:p>
          <a:p>
            <a:r>
              <a:rPr lang="be-BY"/>
              <a:t>Яҡ-яғына ҡаранып, (тирә-яҡҡа ҡарарға)</a:t>
            </a:r>
          </a:p>
          <a:p>
            <a:r>
              <a:rPr lang="be-BY"/>
              <a:t>Шыршы аҫтына боҫа.(урындарға ултыр)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0782C7-5FAD-6D42-2870-E44BB6CC4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6600"/>
            </a:br>
            <a:r>
              <a:rPr lang="ba-RU" sz="6600"/>
              <a:t>ҡайҙа йәшәй?</a:t>
            </a:r>
            <a:br>
              <a:rPr lang="ba-RU" sz="6600"/>
            </a:br>
            <a:r>
              <a:rPr lang="ba-RU" sz="6600"/>
              <a:t> -где живет?</a:t>
            </a:r>
            <a:endParaRPr lang="ru-RU" sz="6600"/>
          </a:p>
        </p:txBody>
      </p:sp>
    </p:spTree>
    <p:extLst>
      <p:ext uri="{BB962C8B-B14F-4D97-AF65-F5344CB8AC3E}">
        <p14:creationId xmlns:p14="http://schemas.microsoft.com/office/powerpoint/2010/main" val="1568233540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/>
              <a:t>өңдә – в норе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fotohomka.ru/images/Dec/22/08d22d12aac0774ac07d6cb5fae49f68/mini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600199"/>
            <a:ext cx="8003232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363618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Aliya_Nafikova_-_Aҡ_ҡuyan.mp3">
            <a:hlinkClick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8F6CEBD-85A7-C1EA-78C1-F6CD006A2A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806" y="373633"/>
            <a:ext cx="7740352" cy="58059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1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/>
              <a:t>өңдә – в норе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900igr.net/datai/biologija/Dikie/0008-006-ZHilische-medvedj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0" y="1417638"/>
            <a:ext cx="8229600" cy="4708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CCB2BC-D2E0-0D12-F9AF-683CFEED9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417" y="162058"/>
            <a:ext cx="6347713" cy="1320800"/>
          </a:xfrm>
        </p:spPr>
        <p:txBody>
          <a:bodyPr/>
          <a:lstStyle/>
          <a:p>
            <a:r>
              <a:rPr lang="ru-RU" err="1"/>
              <a:t>Урманда – в лесу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1F7F6A3-601E-60CA-52FA-014BE8B60C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940725"/>
            <a:ext cx="4779391" cy="333310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95249E9-C478-492B-9CBB-10DCA1EFDD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4039" y="1426684"/>
            <a:ext cx="4463382" cy="295899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58E29B-D19A-1D8E-400E-43FFDCFE0C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1057" y="4135172"/>
            <a:ext cx="388843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788426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</a:t>
            </a:r>
            <a:r>
              <a:rPr lang="ba-RU"/>
              <a:t>ғаста –на дереве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cd6e93e546d56a627830e67ae69395a9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772815"/>
            <a:ext cx="7787208" cy="453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264596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6347714" cy="3880773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3200"/>
              <a:t> Терпе йо</a:t>
            </a:r>
            <a:r>
              <a:rPr lang="be-BY" sz="3200"/>
              <a:t>ҡ</a:t>
            </a:r>
            <a:r>
              <a:rPr lang="ru-RU" sz="3200" err="1"/>
              <a:t>ламай,</a:t>
            </a:r>
          </a:p>
          <a:p>
            <a:pPr>
              <a:buFontTx/>
              <a:buChar char="-"/>
            </a:pPr>
            <a:r>
              <a:rPr lang="be-BY" sz="3200"/>
              <a:t>Терпе ашамай.</a:t>
            </a:r>
          </a:p>
          <a:p>
            <a:pPr>
              <a:buFontTx/>
              <a:buChar char="-"/>
            </a:pPr>
            <a:r>
              <a:rPr lang="be-BY" sz="3200"/>
              <a:t>Беҙҙең өйөбөҙ</a:t>
            </a:r>
          </a:p>
          <a:p>
            <a:pPr>
              <a:buFontTx/>
              <a:buChar char="-"/>
            </a:pPr>
            <a:r>
              <a:rPr lang="be-BY" sz="3200"/>
              <a:t>Уға оҡшамай.</a:t>
            </a:r>
          </a:p>
          <a:p>
            <a:pPr>
              <a:buFontTx/>
              <a:buChar char="-"/>
            </a:pPr>
            <a:r>
              <a:rPr lang="be-BY" sz="3200"/>
              <a:t>Уйлайҙыр: күпме </a:t>
            </a:r>
          </a:p>
          <a:p>
            <a:pPr>
              <a:buFontTx/>
              <a:buChar char="-"/>
            </a:pPr>
            <a:r>
              <a:rPr lang="be-BY" sz="3200"/>
              <a:t>Шулай ятырға</a:t>
            </a:r>
            <a:r>
              <a:rPr lang="ru-RU" sz="3200"/>
              <a:t>?</a:t>
            </a:r>
            <a:endParaRPr lang="be-BY" sz="3200"/>
          </a:p>
          <a:p>
            <a:pPr>
              <a:buFontTx/>
              <a:buChar char="-"/>
            </a:pPr>
            <a:r>
              <a:rPr lang="be-BY" sz="3200"/>
              <a:t>Ярамағандыр</a:t>
            </a:r>
          </a:p>
          <a:p>
            <a:pPr>
              <a:buFontTx/>
              <a:buChar char="-"/>
            </a:pPr>
            <a:r>
              <a:rPr lang="be-BY" sz="3200"/>
              <a:t>Уны урмандан</a:t>
            </a:r>
          </a:p>
          <a:p>
            <a:pPr>
              <a:buFontTx/>
              <a:buChar char="-"/>
            </a:pPr>
            <a:r>
              <a:rPr lang="be-BY" sz="3200"/>
              <a:t>Алып ҡайтырға</a:t>
            </a:r>
          </a:p>
          <a:p>
            <a:endParaRPr lang="ru-RU" sz="320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D1CD236-20E5-92C1-D9A3-C41A78C05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893" y="6763"/>
            <a:ext cx="45700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575287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/>
              <a:t>Е)Белемдәрҙе тикшерәйек.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be-BY" sz="2800" b="1"/>
              <a:t>2.  Төркөмдәрҙә эш. </a:t>
            </a:r>
          </a:p>
          <a:p>
            <a:pPr>
              <a:buNone/>
            </a:pPr>
            <a:r>
              <a:rPr lang="be-BY" sz="2800"/>
              <a:t>      ним</a:t>
            </a:r>
            <a:r>
              <a:rPr lang="ba-RU" sz="2800"/>
              <a:t>ә</a:t>
            </a:r>
            <a:r>
              <a:rPr lang="ru-RU" sz="2800"/>
              <a:t>                            Ниндәй?</a:t>
            </a:r>
          </a:p>
          <a:p>
            <a:pPr>
              <a:buNone/>
            </a:pPr>
            <a:r>
              <a:rPr lang="ru-RU" sz="2800" b="1"/>
              <a:t>         айыу                                      </a:t>
            </a:r>
          </a:p>
          <a:p>
            <a:pPr>
              <a:buNone/>
            </a:pPr>
            <a:r>
              <a:rPr lang="ru-RU" sz="2800" b="1"/>
              <a:t>         т</a:t>
            </a:r>
            <a:r>
              <a:rPr lang="be-BY" sz="2800" b="1"/>
              <a:t>өлкө</a:t>
            </a:r>
            <a:endParaRPr lang="ru-RU" sz="2800" b="1"/>
          </a:p>
          <a:p>
            <a:pPr>
              <a:buNone/>
            </a:pPr>
            <a:r>
              <a:rPr lang="be-BY" sz="2800" b="1"/>
              <a:t>         бүре</a:t>
            </a:r>
          </a:p>
          <a:p>
            <a:pPr>
              <a:buNone/>
            </a:pPr>
            <a:r>
              <a:rPr lang="be-BY" sz="2800" b="1"/>
              <a:t>         </a:t>
            </a:r>
            <a:r>
              <a:rPr lang="ba-RU" sz="2800" b="1"/>
              <a:t>ҡ</a:t>
            </a:r>
            <a:r>
              <a:rPr lang="be-BY" sz="2800" b="1"/>
              <a:t>уян</a:t>
            </a:r>
            <a:endParaRPr lang="ru-RU" sz="2800" b="1"/>
          </a:p>
        </p:txBody>
      </p:sp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/>
              <a:t>Рефлексия.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70000"/>
            <a:ext cx="6347714" cy="3880773"/>
          </a:xfrm>
        </p:spPr>
        <p:txBody>
          <a:bodyPr/>
          <a:lstStyle/>
          <a:p>
            <a:pPr>
              <a:buFontTx/>
              <a:buChar char="-"/>
            </a:pPr>
            <a:r>
              <a:rPr lang="be-BY"/>
              <a:t>Ҡуян дуҫыбыҙға әйтәйек әле, һеҙгә сәйәхәт оҡшанымы</a:t>
            </a:r>
            <a:r>
              <a:rPr lang="ru-RU"/>
              <a:t>? </a:t>
            </a:r>
          </a:p>
          <a:p>
            <a:pPr>
              <a:buFontTx/>
              <a:buChar char="-"/>
            </a:pPr>
            <a:r>
              <a:rPr lang="be-BY"/>
              <a:t>Сәйәхәттә нимәләр күрҙек</a:t>
            </a:r>
            <a:r>
              <a:rPr lang="ru-RU"/>
              <a:t>?</a:t>
            </a:r>
          </a:p>
          <a:p>
            <a:pPr>
              <a:buFontTx/>
              <a:buChar char="-"/>
            </a:pPr>
            <a:r>
              <a:rPr lang="be-BY"/>
              <a:t>Ҡуянға рәхмәт, әйтәйек. Һәм урманға оҙатайыҡ. </a:t>
            </a:r>
          </a:p>
          <a:p>
            <a:pPr marL="0" indent="0">
              <a:buNone/>
            </a:pPr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1992CF2-AD48-BFF2-B569-713588A614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333" y="2708920"/>
            <a:ext cx="5940152" cy="3956234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6170" y="1772816"/>
            <a:ext cx="6347714" cy="3880773"/>
          </a:xfrm>
          <a:ln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r>
              <a:rPr lang="ba-RU" sz="2000" b="1"/>
              <a:t>Нисә хәреф башҡорт алфавитында</a:t>
            </a:r>
          </a:p>
          <a:p>
            <a:r>
              <a:rPr lang="ba-RU" sz="2000" b="1"/>
              <a:t>Башҡорт үҙәнселекле өндәрен әйтегеҙ</a:t>
            </a:r>
          </a:p>
          <a:p>
            <a:endParaRPr lang="ba-RU" sz="2000" b="1"/>
          </a:p>
          <a:p>
            <a:endParaRPr lang="ba-RU" sz="2800" b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B7ED24-A6B2-3952-F02A-010F53485194}"/>
              </a:ext>
            </a:extLst>
          </p:cNvPr>
          <p:cNvSpPr txBox="1"/>
          <p:nvPr/>
        </p:nvSpPr>
        <p:spPr>
          <a:xfrm>
            <a:off x="683568" y="2708920"/>
            <a:ext cx="638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800" b="1">
                <a:solidFill>
                  <a:srgbClr val="00B050"/>
                </a:solidFill>
                <a:latin typeface="a_Helver Bashkir" pitchFamily="34" charset="0"/>
              </a:rPr>
              <a:t>Ғғ</a:t>
            </a:r>
            <a:endParaRPr lang="ru-RU" sz="2800" b="1">
              <a:solidFill>
                <a:srgbClr val="00B05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4E80B0-516C-E085-9B07-0B78C3A6198F}"/>
              </a:ext>
            </a:extLst>
          </p:cNvPr>
          <p:cNvSpPr txBox="1"/>
          <p:nvPr/>
        </p:nvSpPr>
        <p:spPr>
          <a:xfrm>
            <a:off x="1331640" y="270892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800" b="1">
                <a:solidFill>
                  <a:srgbClr val="00B050"/>
                </a:solidFill>
                <a:latin typeface="a_Helver Bashkir" pitchFamily="34" charset="0"/>
              </a:rPr>
              <a:t>Ҙҙ</a:t>
            </a:r>
            <a:endParaRPr lang="ru-RU" sz="2800" b="1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0B655F-E68F-C3BB-4A22-1FC18A0EE6F1}"/>
              </a:ext>
            </a:extLst>
          </p:cNvPr>
          <p:cNvSpPr txBox="1"/>
          <p:nvPr/>
        </p:nvSpPr>
        <p:spPr>
          <a:xfrm>
            <a:off x="2195736" y="2708920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800" b="1">
                <a:solidFill>
                  <a:srgbClr val="00B050"/>
                </a:solidFill>
                <a:latin typeface="a_Helver Bashkir" pitchFamily="34" charset="0"/>
              </a:rPr>
              <a:t>Ҡҡ</a:t>
            </a:r>
            <a:endParaRPr lang="ru-RU" sz="2800" b="1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7873A8-B9FD-3113-9138-92860DA059A5}"/>
              </a:ext>
            </a:extLst>
          </p:cNvPr>
          <p:cNvSpPr txBox="1"/>
          <p:nvPr/>
        </p:nvSpPr>
        <p:spPr>
          <a:xfrm>
            <a:off x="2915816" y="270892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800" b="1">
                <a:solidFill>
                  <a:srgbClr val="00B050"/>
                </a:solidFill>
              </a:rPr>
              <a:t>ң</a:t>
            </a:r>
            <a:endParaRPr lang="ru-RU" sz="2800" b="1">
              <a:solidFill>
                <a:srgbClr val="00B050"/>
              </a:solidFill>
              <a:latin typeface="a_Helver Bashkir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51585B-1885-9B27-13B8-BD2194DF47E4}"/>
              </a:ext>
            </a:extLst>
          </p:cNvPr>
          <p:cNvSpPr txBox="1"/>
          <p:nvPr/>
        </p:nvSpPr>
        <p:spPr>
          <a:xfrm>
            <a:off x="3419872" y="2708920"/>
            <a:ext cx="864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800" b="1">
                <a:solidFill>
                  <a:srgbClr val="00B050"/>
                </a:solidFill>
                <a:latin typeface="a_Helver Bashkir" pitchFamily="34" charset="0"/>
              </a:rPr>
              <a:t>Өө</a:t>
            </a:r>
            <a:endParaRPr lang="ru-RU" sz="2800" b="1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EB1EE2-A0E2-59EC-9AFB-25CDC53C8E07}"/>
              </a:ext>
            </a:extLst>
          </p:cNvPr>
          <p:cNvSpPr txBox="1"/>
          <p:nvPr/>
        </p:nvSpPr>
        <p:spPr>
          <a:xfrm>
            <a:off x="4211960" y="270892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800" b="1">
                <a:solidFill>
                  <a:srgbClr val="00B050"/>
                </a:solidFill>
                <a:latin typeface="a_Helver Bashkir" pitchFamily="34" charset="0"/>
              </a:rPr>
              <a:t>ҫ</a:t>
            </a:r>
            <a:endParaRPr lang="ru-RU" sz="2800" b="1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184D07-7109-8E3E-E310-7E2A26A16D44}"/>
              </a:ext>
            </a:extLst>
          </p:cNvPr>
          <p:cNvSpPr txBox="1"/>
          <p:nvPr/>
        </p:nvSpPr>
        <p:spPr>
          <a:xfrm>
            <a:off x="4716016" y="2780928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800" b="1">
                <a:solidFill>
                  <a:srgbClr val="00B050"/>
                </a:solidFill>
                <a:latin typeface="a_Helver Bashkir" pitchFamily="34" charset="0"/>
              </a:rPr>
              <a:t>Үү</a:t>
            </a:r>
            <a:endParaRPr lang="ru-RU" sz="2800" b="1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FD36FD-21B0-459F-FF6A-B1B0155966D3}"/>
              </a:ext>
            </a:extLst>
          </p:cNvPr>
          <p:cNvSpPr txBox="1"/>
          <p:nvPr/>
        </p:nvSpPr>
        <p:spPr>
          <a:xfrm>
            <a:off x="5508104" y="278092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e-BY" sz="2800" b="1">
                <a:solidFill>
                  <a:srgbClr val="00B050"/>
                </a:solidFill>
                <a:latin typeface="a_Helver Bashkir" pitchFamily="34" charset="0"/>
              </a:rPr>
              <a:t>Һһ</a:t>
            </a:r>
            <a:endParaRPr lang="ru-RU" sz="2800" b="1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6" grpId="2"/>
      <p:bldP spid="7" grpId="3"/>
      <p:bldP spid="8" grpId="4"/>
      <p:bldP spid="9" grpId="5"/>
      <p:bldP spid="10" grpId="6"/>
      <p:bldP spid="11" grpId="7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a-RU" b="1"/>
              <a:t>Ҡуян ҡайҙа йәшәй?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DE026AA-C6C1-5C66-60A3-B6E4424BF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1647"/>
            <a:ext cx="7956376" cy="5306841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rmAutofit/>
          </a:bodyPr>
          <a:lstStyle/>
          <a:p>
            <a:endParaRPr lang="be-BY"/>
          </a:p>
          <a:p>
            <a:pPr algn="ctr">
              <a:buNone/>
            </a:pPr>
            <a:r>
              <a:rPr lang="be-BY" b="1"/>
              <a:t>Ҡ ы р а ғ а й хайуандар.</a:t>
            </a:r>
          </a:p>
          <a:p>
            <a:pPr>
              <a:buFontTx/>
              <a:buChar char="-"/>
            </a:pPr>
            <a:r>
              <a:rPr lang="be-BY"/>
              <a:t>Беҙ бөгөн дәрестә ҡырағай хайуандар атамалары менән танышабыҙ.  Беҙ уларҙы ҡайҙа күрә алабыҙ</a:t>
            </a:r>
            <a:r>
              <a:rPr lang="ru-RU"/>
              <a:t>?</a:t>
            </a:r>
            <a:endParaRPr lang="be-BY"/>
          </a:p>
          <a:p>
            <a:pPr marL="0" indent="0">
              <a:buNone/>
            </a:pPr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5B3057A-9294-F53A-D00B-A7404AB777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259" y="1700808"/>
            <a:ext cx="4355286" cy="289428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24FE5CD-CAD4-1DC8-4E7E-EB06C4FAA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3370115"/>
            <a:ext cx="4572000" cy="28575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7920880" cy="4580778"/>
          </a:xfrm>
        </p:spPr>
        <p:txBody>
          <a:bodyPr>
            <a:noAutofit/>
          </a:bodyPr>
          <a:lstStyle/>
          <a:p>
            <a:r>
              <a:rPr lang="be-BY" sz="2800" b="1"/>
              <a:t>Иректә йәшәйҙәр</a:t>
            </a:r>
            <a:r>
              <a:rPr lang="be-BY" sz="2800"/>
              <a:t>. Живут на воле.</a:t>
            </a:r>
          </a:p>
          <a:p>
            <a:r>
              <a:rPr lang="be-BY" sz="2800" b="1"/>
              <a:t>Үҙҙәре аҙыҡ табалар</a:t>
            </a:r>
            <a:r>
              <a:rPr lang="be-BY" sz="2800"/>
              <a:t>.                                        </a:t>
            </a:r>
          </a:p>
          <a:p>
            <a:r>
              <a:rPr lang="be-BY" sz="2800"/>
              <a:t> Сами себе добывают пищу.</a:t>
            </a:r>
          </a:p>
          <a:p>
            <a:r>
              <a:rPr lang="be-BY" sz="2800" b="1"/>
              <a:t>Дошмандарынан үҙҙәре һаҡлананалар.      </a:t>
            </a:r>
          </a:p>
          <a:p>
            <a:r>
              <a:rPr lang="be-BY" sz="2800"/>
              <a:t>Сами защищаются от врага.</a:t>
            </a:r>
          </a:p>
          <a:p>
            <a:r>
              <a:rPr lang="be-BY" sz="2800" b="1"/>
              <a:t>Үҙҙәре йәшәү өсөн урын табалар</a:t>
            </a:r>
            <a:r>
              <a:rPr lang="be-BY" sz="2800"/>
              <a:t>.               </a:t>
            </a:r>
          </a:p>
          <a:p>
            <a:r>
              <a:rPr lang="be-BY" sz="2800"/>
              <a:t>  Сами устраивают себе жиль</a:t>
            </a:r>
            <a:r>
              <a:rPr lang="ru-RU" sz="2800"/>
              <a:t>ё</a:t>
            </a:r>
            <a:r>
              <a:rPr lang="be-BY" sz="2800"/>
              <a:t>.</a:t>
            </a:r>
          </a:p>
          <a:p>
            <a:r>
              <a:rPr lang="be-BY" sz="2800" b="1"/>
              <a:t>Нәҫелдәрен дауам итеүҙе үҙҙәре ҡайғырталар</a:t>
            </a:r>
            <a:r>
              <a:rPr lang="be-BY" sz="2800"/>
              <a:t>. </a:t>
            </a:r>
          </a:p>
          <a:p>
            <a:r>
              <a:rPr lang="be-BY" sz="2800"/>
              <a:t>Сами выводят и заботятся о потомстве.</a:t>
            </a:r>
            <a:endParaRPr lang="ru-RU" sz="2800"/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62AB8479-10D3-8D89-8D86-D95606DFC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1916832"/>
            <a:ext cx="7346777" cy="2736304"/>
          </a:xfrm>
        </p:spPr>
        <p:txBody>
          <a:bodyPr>
            <a:normAutofit/>
          </a:bodyPr>
          <a:lstStyle/>
          <a:p>
            <a:r>
              <a:rPr lang="ba-RU" sz="7200"/>
              <a:t>Был нимә</a:t>
            </a:r>
            <a:r>
              <a:rPr lang="ru-RU" sz="7200"/>
              <a:t>? </a:t>
            </a:r>
            <a:br>
              <a:rPr lang="ru-RU" sz="7200"/>
            </a:br>
            <a:r>
              <a:rPr lang="ru-RU" sz="7200"/>
              <a:t>– это что?</a:t>
            </a: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e-BY" b="1"/>
              <a:t>ҡырағай хайуандар-</a:t>
            </a:r>
            <a:br>
              <a:rPr lang="be-BY" b="1"/>
            </a:br>
            <a:r>
              <a:rPr lang="be-BY" b="1"/>
              <a:t>дикие  животные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userdocs.ru/pars_docs/refs/27/26640/26640_html_m535f32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5346" y="1813976"/>
            <a:ext cx="7765320" cy="454826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/>
              <a:t>Мышы - лось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hunting.by/wp-content/uploads/2017/02/%D0%BE%D1%85%D0%BE%D1%82%D0%B0-%D0%BD%D0%B0-%D0%BB%D0%BE%D1%81%D1%8F-%D0%B2-%D0%B1%D0%B5%D0%BB%D0%BE%D1%80%D1%83%D1%81%D1%81%D0%B8%D0%B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0968" y="1268759"/>
            <a:ext cx="8359503" cy="5328593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Arial"/>
        <a:cs typeface="Arial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Arial"/>
        <a:cs typeface="Arial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Facet</Template>
  <Company/>
  <PresentationFormat>On-screen Show (4:3)</PresentationFormat>
  <Paragraphs>73</Paragraphs>
  <Slides>25</Slides>
  <Notes>0</Notes>
  <TotalTime>841</TotalTime>
  <HiddenSlides>0</HiddenSlides>
  <MMClips>1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baseType="lpstr" size="30">
      <vt:lpstr>Arial</vt:lpstr>
      <vt:lpstr>Trebuchet MS</vt:lpstr>
      <vt:lpstr>Wingdings 3</vt:lpstr>
      <vt:lpstr>a_Helver Bashkir</vt:lpstr>
      <vt:lpstr>Аспект</vt:lpstr>
      <vt:lpstr>Ҡырағай хайуандар</vt:lpstr>
      <vt:lpstr>PowerPoint Presentation</vt:lpstr>
      <vt:lpstr>PowerPoint Presentation</vt:lpstr>
      <vt:lpstr>Ҡуян ҡайҙа йәшәй?</vt:lpstr>
      <vt:lpstr>PowerPoint Presentation</vt:lpstr>
      <vt:lpstr>PowerPoint Presentation</vt:lpstr>
      <vt:lpstr>Был нимә? – это что?</vt:lpstr>
      <vt:lpstr>ҡырағай хайуандар-дикие  животные</vt:lpstr>
      <vt:lpstr>Мышы - лось</vt:lpstr>
      <vt:lpstr>айыу - медведь</vt:lpstr>
      <vt:lpstr>Бүре-волк</vt:lpstr>
      <vt:lpstr>төлкө - лиса</vt:lpstr>
      <vt:lpstr>Ҡуян-заяц</vt:lpstr>
      <vt:lpstr>Тейен -белка</vt:lpstr>
      <vt:lpstr>Терпе- еж</vt:lpstr>
      <vt:lpstr>Ниндәй?</vt:lpstr>
      <vt:lpstr>Ял минуты.</vt:lpstr>
      <vt:lpstr>ҡайҙа йәшәй? -где живет?</vt:lpstr>
      <vt:lpstr>өңдә – в норе</vt:lpstr>
      <vt:lpstr>өңдә – в норе</vt:lpstr>
      <vt:lpstr>Урманда – в лесу</vt:lpstr>
      <vt:lpstr>ағаста –на дереве</vt:lpstr>
      <vt:lpstr>PowerPoint Presentation</vt:lpstr>
      <vt:lpstr>Е)Белемдәрҙе тикшерәйек.</vt:lpstr>
      <vt:lpstr>Рефлексия.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Ҡырағай хайуандар</dc:title>
  <dc:creator>Home</dc:creator>
  <cp:lastModifiedBy>Aisylu Kushegenova</cp:lastModifiedBy>
  <cp:revision>65</cp:revision>
  <dcterms:created xsi:type="dcterms:W3CDTF">2018-02-20T12:15:09Z</dcterms:created>
  <dcterms:modified xsi:type="dcterms:W3CDTF">2024-02-11T16:43:58Z</dcterms:modified>
</cp:coreProperties>
</file>