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91" r:id="rId5"/>
    <p:sldId id="292" r:id="rId6"/>
    <p:sldId id="259" r:id="rId7"/>
    <p:sldId id="260" r:id="rId8"/>
    <p:sldId id="261" r:id="rId9"/>
    <p:sldId id="262" r:id="rId10"/>
    <p:sldId id="263" r:id="rId11"/>
    <p:sldId id="264" r:id="rId12"/>
    <p:sldId id="265" r:id="rId13"/>
    <p:sldId id="267" r:id="rId14"/>
    <p:sldId id="268" r:id="rId15"/>
    <p:sldId id="266" r:id="rId16"/>
    <p:sldId id="269" r:id="rId17"/>
    <p:sldId id="270" r:id="rId18"/>
    <p:sldId id="273" r:id="rId19"/>
    <p:sldId id="271" r:id="rId20"/>
    <p:sldId id="272"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3" r:id="rId39"/>
    <p:sldId id="294" r:id="rId40"/>
    <p:sldId id="295" r:id="rId41"/>
  </p:sldIdLst>
  <p:sldSz cx="12192000" cy="6858000"/>
  <p:notesSz cx="6888163" cy="100203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29" autoAdjust="0"/>
    <p:restoredTop sz="94364" autoAdjust="0"/>
  </p:normalViewPr>
  <p:slideViewPr>
    <p:cSldViewPr snapToGrid="0">
      <p:cViewPr varScale="1">
        <p:scale>
          <a:sx n="69" d="100"/>
          <a:sy n="69" d="100"/>
        </p:scale>
        <p:origin x="738" y="72"/>
      </p:cViewPr>
      <p:guideLst/>
    </p:cSldViewPr>
  </p:slideViewPr>
  <p:outlineViewPr>
    <p:cViewPr>
      <p:scale>
        <a:sx n="33" d="100"/>
        <a:sy n="33" d="100"/>
      </p:scale>
      <p:origin x="0" y="-415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FD866A35-5E2D-4421-A535-E62DC092659A}" type="datetimeFigureOut">
              <a:rPr lang="ru-RU" smtClean="0"/>
              <a:t>11.02.2024</a:t>
            </a:fld>
            <a:endParaRPr lang="ru-RU"/>
          </a:p>
        </p:txBody>
      </p:sp>
      <p:sp>
        <p:nvSpPr>
          <p:cNvPr id="5" name="Footer Placeholder 4"/>
          <p:cNvSpPr>
            <a:spLocks noGrp="1"/>
          </p:cNvSpPr>
          <p:nvPr>
            <p:ph type="ftr" sz="quarter" idx="11"/>
          </p:nvPr>
        </p:nvSpPr>
        <p:spPr>
          <a:xfrm>
            <a:off x="2692397" y="5037663"/>
            <a:ext cx="5214635" cy="279400"/>
          </a:xfrm>
        </p:spPr>
        <p:txBody>
          <a:bodyPr/>
          <a:lstStyle/>
          <a:p>
            <a:endParaRPr lang="ru-RU"/>
          </a:p>
        </p:txBody>
      </p:sp>
      <p:sp>
        <p:nvSpPr>
          <p:cNvPr id="6" name="Slide Number Placeholder 5"/>
          <p:cNvSpPr>
            <a:spLocks noGrp="1"/>
          </p:cNvSpPr>
          <p:nvPr>
            <p:ph type="sldNum" sz="quarter" idx="12"/>
          </p:nvPr>
        </p:nvSpPr>
        <p:spPr>
          <a:xfrm>
            <a:off x="8956900" y="5037663"/>
            <a:ext cx="551167" cy="279400"/>
          </a:xfrm>
        </p:spPr>
        <p:txBody>
          <a:bodyPr/>
          <a:lstStyle/>
          <a:p>
            <a:fld id="{FA701187-0706-484E-97A7-16D4215B565F}" type="slidenum">
              <a:rPr lang="ru-RU" smtClean="0"/>
              <a:t>‹#›</a:t>
            </a:fld>
            <a:endParaRPr lang="ru-RU"/>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9443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D866A35-5E2D-4421-A535-E62DC092659A}" type="datetimeFigureOut">
              <a:rPr lang="ru-RU" smtClean="0"/>
              <a:t>11.02.2024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A701187-0706-484E-97A7-16D4215B565F}" type="slidenum">
              <a:rPr lang="ru-RU" smtClean="0"/>
              <a:t>‹#›</a:t>
            </a:fld>
            <a:endParaRPr lang="ru-RU"/>
          </a:p>
        </p:txBody>
      </p:sp>
    </p:spTree>
    <p:extLst>
      <p:ext uri="{BB962C8B-B14F-4D97-AF65-F5344CB8AC3E}">
        <p14:creationId xmlns:p14="http://schemas.microsoft.com/office/powerpoint/2010/main" val="3809533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D866A35-5E2D-4421-A535-E62DC092659A}" type="datetimeFigureOut">
              <a:rPr lang="ru-RU" smtClean="0"/>
              <a:t>11.02.2024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A701187-0706-484E-97A7-16D4215B565F}" type="slidenum">
              <a:rPr lang="ru-RU" smtClean="0"/>
              <a:t>‹#›</a:t>
            </a:fld>
            <a:endParaRPr lang="ru-RU"/>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723495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D866A35-5E2D-4421-A535-E62DC092659A}" type="datetimeFigureOut">
              <a:rPr lang="ru-RU" smtClean="0"/>
              <a:t>11.02.2024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A701187-0706-484E-97A7-16D4215B565F}" type="slidenum">
              <a:rPr lang="ru-RU" smtClean="0"/>
              <a:t>‹#›</a:t>
            </a:fld>
            <a:endParaRPr lang="ru-RU"/>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420405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D866A35-5E2D-4421-A535-E62DC092659A}" type="datetimeFigureOut">
              <a:rPr lang="ru-RU" smtClean="0"/>
              <a:t>11.02.2024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A701187-0706-484E-97A7-16D4215B565F}" type="slidenum">
              <a:rPr lang="ru-RU" smtClean="0"/>
              <a:t>‹#›</a:t>
            </a:fld>
            <a:endParaRPr lang="ru-RU"/>
          </a:p>
        </p:txBody>
      </p:sp>
    </p:spTree>
    <p:extLst>
      <p:ext uri="{BB962C8B-B14F-4D97-AF65-F5344CB8AC3E}">
        <p14:creationId xmlns:p14="http://schemas.microsoft.com/office/powerpoint/2010/main" val="12666756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D866A35-5E2D-4421-A535-E62DC092659A}" type="datetimeFigureOut">
              <a:rPr lang="ru-RU" smtClean="0"/>
              <a:t>11.02.2024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A701187-0706-484E-97A7-16D4215B565F}" type="slidenum">
              <a:rPr lang="ru-RU" smtClean="0"/>
              <a:t>‹#›</a:t>
            </a:fld>
            <a:endParaRPr lang="ru-RU"/>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420862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D866A35-5E2D-4421-A535-E62DC092659A}" type="datetimeFigureOut">
              <a:rPr lang="ru-RU" smtClean="0"/>
              <a:t>11.02.2024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A701187-0706-484E-97A7-16D4215B565F}" type="slidenum">
              <a:rPr lang="ru-RU" smtClean="0"/>
              <a:t>‹#›</a:t>
            </a:fld>
            <a:endParaRPr lang="ru-RU"/>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560803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D866A35-5E2D-4421-A535-E62DC092659A}" type="datetimeFigureOut">
              <a:rPr lang="ru-RU" smtClean="0"/>
              <a:t>11.02.2024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A701187-0706-484E-97A7-16D4215B565F}"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070622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D866A35-5E2D-4421-A535-E62DC092659A}" type="datetimeFigureOut">
              <a:rPr lang="ru-RU" smtClean="0"/>
              <a:t>11.02.2024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A701187-0706-484E-97A7-16D4215B565F}" type="slidenum">
              <a:rPr lang="ru-RU" smtClean="0"/>
              <a:t>‹#›</a:t>
            </a:fld>
            <a:endParaRPr lang="ru-RU"/>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77281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D866A35-5E2D-4421-A535-E62DC092659A}" type="datetimeFigureOut">
              <a:rPr lang="ru-RU" smtClean="0"/>
              <a:t>11.02.2024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A701187-0706-484E-97A7-16D4215B565F}" type="slidenum">
              <a:rPr lang="ru-RU" smtClean="0"/>
              <a:t>‹#›</a:t>
            </a:fld>
            <a:endParaRPr lang="ru-RU"/>
          </a:p>
        </p:txBody>
      </p:sp>
    </p:spTree>
    <p:extLst>
      <p:ext uri="{BB962C8B-B14F-4D97-AF65-F5344CB8AC3E}">
        <p14:creationId xmlns:p14="http://schemas.microsoft.com/office/powerpoint/2010/main" val="3594113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D866A35-5E2D-4421-A535-E62DC092659A}" type="datetimeFigureOut">
              <a:rPr lang="ru-RU" smtClean="0"/>
              <a:t>11.02.2024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A701187-0706-484E-97A7-16D4215B565F}" type="slidenum">
              <a:rPr lang="ru-RU" smtClean="0"/>
              <a:t>‹#›</a:t>
            </a:fld>
            <a:endParaRPr lang="ru-RU"/>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14497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D866A35-5E2D-4421-A535-E62DC092659A}" type="datetimeFigureOut">
              <a:rPr lang="ru-RU" smtClean="0"/>
              <a:t>11.02.2024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A701187-0706-484E-97A7-16D4215B565F}" type="slidenum">
              <a:rPr lang="ru-RU" smtClean="0"/>
              <a:t>‹#›</a:t>
            </a:fld>
            <a:endParaRPr lang="ru-RU"/>
          </a:p>
        </p:txBody>
      </p:sp>
    </p:spTree>
    <p:extLst>
      <p:ext uri="{BB962C8B-B14F-4D97-AF65-F5344CB8AC3E}">
        <p14:creationId xmlns:p14="http://schemas.microsoft.com/office/powerpoint/2010/main" val="577561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D866A35-5E2D-4421-A535-E62DC092659A}" type="datetimeFigureOut">
              <a:rPr lang="ru-RU" smtClean="0"/>
              <a:t>11.02.2024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A701187-0706-484E-97A7-16D4215B565F}" type="slidenum">
              <a:rPr lang="ru-RU" smtClean="0"/>
              <a:t>‹#›</a:t>
            </a:fld>
            <a:endParaRPr lang="ru-RU"/>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56227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D866A35-5E2D-4421-A535-E62DC092659A}" type="datetimeFigureOut">
              <a:rPr lang="ru-RU" smtClean="0"/>
              <a:t>11.02.2024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A701187-0706-484E-97A7-16D4215B565F}"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50532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866A35-5E2D-4421-A535-E62DC092659A}" type="datetimeFigureOut">
              <a:rPr lang="ru-RU" smtClean="0"/>
              <a:t>11.02.2024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A701187-0706-484E-97A7-16D4215B565F}" type="slidenum">
              <a:rPr lang="ru-RU" smtClean="0"/>
              <a:t>‹#›</a:t>
            </a:fld>
            <a:endParaRPr lang="ru-RU"/>
          </a:p>
        </p:txBody>
      </p:sp>
    </p:spTree>
    <p:extLst>
      <p:ext uri="{BB962C8B-B14F-4D97-AF65-F5344CB8AC3E}">
        <p14:creationId xmlns:p14="http://schemas.microsoft.com/office/powerpoint/2010/main" val="2669318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D866A35-5E2D-4421-A535-E62DC092659A}" type="datetimeFigureOut">
              <a:rPr lang="ru-RU" smtClean="0"/>
              <a:t>11.02.2024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A701187-0706-484E-97A7-16D4215B565F}" type="slidenum">
              <a:rPr lang="ru-RU" smtClean="0"/>
              <a:t>‹#›</a:t>
            </a:fld>
            <a:endParaRPr lang="ru-RU"/>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7197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smtClean="0"/>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D866A35-5E2D-4421-A535-E62DC092659A}" type="datetimeFigureOut">
              <a:rPr lang="ru-RU" smtClean="0"/>
              <a:t>11.02.2024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A701187-0706-484E-97A7-16D4215B565F}" type="slidenum">
              <a:rPr lang="ru-RU" smtClean="0"/>
              <a:t>‹#›</a:t>
            </a:fld>
            <a:endParaRPr lang="ru-RU"/>
          </a:p>
        </p:txBody>
      </p:sp>
    </p:spTree>
    <p:extLst>
      <p:ext uri="{BB962C8B-B14F-4D97-AF65-F5344CB8AC3E}">
        <p14:creationId xmlns:p14="http://schemas.microsoft.com/office/powerpoint/2010/main" val="1398808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D866A35-5E2D-4421-A535-E62DC092659A}" type="datetimeFigureOut">
              <a:rPr lang="ru-RU" smtClean="0"/>
              <a:t>11.02.2024</a:t>
            </a:fld>
            <a:endParaRPr lang="ru-RU"/>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A701187-0706-484E-97A7-16D4215B565F}" type="slidenum">
              <a:rPr lang="ru-RU" smtClean="0"/>
              <a:t>‹#›</a:t>
            </a:fld>
            <a:endParaRPr lang="ru-RU"/>
          </a:p>
        </p:txBody>
      </p:sp>
    </p:spTree>
    <p:extLst>
      <p:ext uri="{BB962C8B-B14F-4D97-AF65-F5344CB8AC3E}">
        <p14:creationId xmlns:p14="http://schemas.microsoft.com/office/powerpoint/2010/main" val="229122536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800" b="1" dirty="0" smtClean="0">
                <a:latin typeface="Arial Black" panose="020B0A04020102020204" pitchFamily="34" charset="0"/>
              </a:rPr>
              <a:t>Северная война</a:t>
            </a:r>
            <a:endParaRPr lang="ru-RU" sz="4800" b="1" dirty="0">
              <a:latin typeface="Arial Black" panose="020B0A04020102020204" pitchFamily="34" charset="0"/>
            </a:endParaRPr>
          </a:p>
        </p:txBody>
      </p:sp>
      <p:pic>
        <p:nvPicPr>
          <p:cNvPr id="7" name="Объект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71063" y="221434"/>
            <a:ext cx="4767943" cy="6365548"/>
          </a:xfrm>
        </p:spPr>
      </p:pic>
      <p:sp>
        <p:nvSpPr>
          <p:cNvPr id="6" name="Текст 5"/>
          <p:cNvSpPr>
            <a:spLocks noGrp="1"/>
          </p:cNvSpPr>
          <p:nvPr>
            <p:ph type="body" sz="half" idx="2"/>
          </p:nvPr>
        </p:nvSpPr>
        <p:spPr>
          <a:xfrm>
            <a:off x="1024128" y="3095896"/>
            <a:ext cx="4389120" cy="2923903"/>
          </a:xfrm>
        </p:spPr>
        <p:txBody>
          <a:bodyPr>
            <a:normAutofit/>
          </a:bodyPr>
          <a:lstStyle/>
          <a:p>
            <a:r>
              <a:rPr lang="ru-RU" sz="5400" b="1" i="1" dirty="0" smtClean="0"/>
              <a:t>1700-1721 гг.</a:t>
            </a:r>
            <a:endParaRPr lang="ru-RU" sz="5400" b="1" i="1" dirty="0"/>
          </a:p>
        </p:txBody>
      </p:sp>
    </p:spTree>
    <p:extLst>
      <p:ext uri="{BB962C8B-B14F-4D97-AF65-F5344CB8AC3E}">
        <p14:creationId xmlns:p14="http://schemas.microsoft.com/office/powerpoint/2010/main" val="2922575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8982" y="775856"/>
            <a:ext cx="10529454" cy="5237018"/>
          </a:xfrm>
        </p:spPr>
        <p:txBody>
          <a:bodyPr>
            <a:normAutofit fontScale="90000"/>
          </a:bodyPr>
          <a:lstStyle/>
          <a:p>
            <a:pPr algn="l"/>
            <a:r>
              <a:rPr lang="ru-RU" b="1" u="sng" dirty="0" smtClean="0">
                <a:latin typeface="Arial Black" panose="020B0A04020102020204" pitchFamily="34" charset="0"/>
                <a:cs typeface="Arial" panose="020B0604020202020204" pitchFamily="34" charset="0"/>
              </a:rPr>
              <a:t>1700-1716 гг.- </a:t>
            </a:r>
            <a:r>
              <a:rPr lang="ru-RU" dirty="0" smtClean="0">
                <a:latin typeface="Arial Black" panose="020B0A04020102020204" pitchFamily="34" charset="0"/>
                <a:cs typeface="Arial" panose="020B0604020202020204" pitchFamily="34" charset="0"/>
              </a:rPr>
              <a:t>военные </a:t>
            </a:r>
            <a:r>
              <a:rPr lang="ru-RU" dirty="0">
                <a:latin typeface="Arial Black" panose="020B0A04020102020204" pitchFamily="34" charset="0"/>
                <a:cs typeface="Arial" panose="020B0604020202020204" pitchFamily="34" charset="0"/>
              </a:rPr>
              <a:t>реформы, направленные на создание регулярной армии</a:t>
            </a:r>
            <a:r>
              <a:rPr lang="ru-RU" dirty="0">
                <a:latin typeface="Arial" panose="020B0604020202020204" pitchFamily="34" charset="0"/>
                <a:cs typeface="Arial" panose="020B0604020202020204" pitchFamily="34" charset="0"/>
              </a:rPr>
              <a:t>:</a:t>
            </a:r>
            <a:br>
              <a:rPr lang="ru-RU" dirty="0">
                <a:latin typeface="Arial" panose="020B0604020202020204" pitchFamily="34" charset="0"/>
                <a:cs typeface="Arial" panose="020B0604020202020204" pitchFamily="34" charset="0"/>
              </a:rPr>
            </a:br>
            <a:r>
              <a:rPr lang="ru-RU" dirty="0">
                <a:latin typeface="Arial" panose="020B0604020202020204" pitchFamily="34" charset="0"/>
                <a:cs typeface="Arial" panose="020B0604020202020204" pitchFamily="34" charset="0"/>
              </a:rPr>
              <a:t>а) рекрутские наборы (наборы солдат);</a:t>
            </a:r>
            <a:br>
              <a:rPr lang="ru-RU" dirty="0">
                <a:latin typeface="Arial" panose="020B0604020202020204" pitchFamily="34" charset="0"/>
                <a:cs typeface="Arial" panose="020B0604020202020204" pitchFamily="34" charset="0"/>
              </a:rPr>
            </a:br>
            <a:r>
              <a:rPr lang="ru-RU" dirty="0">
                <a:latin typeface="Arial" panose="020B0604020202020204" pitchFamily="34" charset="0"/>
                <a:cs typeface="Arial" panose="020B0604020202020204" pitchFamily="34" charset="0"/>
              </a:rPr>
              <a:t>б) подготовка офицеров;</a:t>
            </a:r>
            <a:br>
              <a:rPr lang="ru-RU" dirty="0">
                <a:latin typeface="Arial" panose="020B0604020202020204" pitchFamily="34" charset="0"/>
                <a:cs typeface="Arial" panose="020B0604020202020204" pitchFamily="34" charset="0"/>
              </a:rPr>
            </a:br>
            <a:r>
              <a:rPr lang="ru-RU" dirty="0">
                <a:latin typeface="Arial" panose="020B0604020202020204" pitchFamily="34" charset="0"/>
                <a:cs typeface="Arial" panose="020B0604020202020204" pitchFamily="34" charset="0"/>
              </a:rPr>
              <a:t>в) воинские уставы;</a:t>
            </a:r>
            <a:br>
              <a:rPr lang="ru-RU" dirty="0">
                <a:latin typeface="Arial" panose="020B0604020202020204" pitchFamily="34" charset="0"/>
                <a:cs typeface="Arial" panose="020B0604020202020204" pitchFamily="34" charset="0"/>
              </a:rPr>
            </a:br>
            <a:r>
              <a:rPr lang="ru-RU" dirty="0">
                <a:latin typeface="Arial" panose="020B0604020202020204" pitchFamily="34" charset="0"/>
                <a:cs typeface="Arial" panose="020B0604020202020204" pitchFamily="34" charset="0"/>
              </a:rPr>
              <a:t>г) наградная система;</a:t>
            </a:r>
            <a:br>
              <a:rPr lang="ru-RU" dirty="0">
                <a:latin typeface="Arial" panose="020B0604020202020204" pitchFamily="34" charset="0"/>
                <a:cs typeface="Arial" panose="020B0604020202020204" pitchFamily="34" charset="0"/>
              </a:rPr>
            </a:br>
            <a:r>
              <a:rPr lang="ru-RU" dirty="0">
                <a:latin typeface="Arial" panose="020B0604020202020204" pitchFamily="34" charset="0"/>
                <a:cs typeface="Arial" panose="020B0604020202020204" pitchFamily="34" charset="0"/>
              </a:rPr>
              <a:t>д) создание военной экономики.</a:t>
            </a:r>
            <a:r>
              <a:rPr lang="ru-RU" dirty="0"/>
              <a:t/>
            </a:r>
            <a:br>
              <a:rPr lang="ru-RU" dirty="0"/>
            </a:br>
            <a:endParaRPr lang="ru-RU" dirty="0"/>
          </a:p>
        </p:txBody>
      </p:sp>
    </p:spTree>
    <p:extLst>
      <p:ext uri="{BB962C8B-B14F-4D97-AF65-F5344CB8AC3E}">
        <p14:creationId xmlns:p14="http://schemas.microsoft.com/office/powerpoint/2010/main" val="30685288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0437" y="1276152"/>
            <a:ext cx="4698231" cy="1410089"/>
          </a:xfrm>
        </p:spPr>
        <p:txBody>
          <a:bodyPr>
            <a:normAutofit fontScale="90000"/>
          </a:bodyPr>
          <a:lstStyle/>
          <a:p>
            <a:pPr algn="l"/>
            <a:r>
              <a:rPr lang="ru-RU" sz="4000" dirty="0" smtClean="0">
                <a:latin typeface="Arial Black" panose="020B0A04020102020204" pitchFamily="34" charset="0"/>
              </a:rPr>
              <a:t/>
            </a:r>
            <a:br>
              <a:rPr lang="ru-RU" sz="4000" dirty="0" smtClean="0">
                <a:latin typeface="Arial Black" panose="020B0A04020102020204" pitchFamily="34" charset="0"/>
              </a:rPr>
            </a:br>
            <a:r>
              <a:rPr lang="ru-RU" sz="4000" dirty="0">
                <a:latin typeface="Arial Black" panose="020B0A04020102020204" pitchFamily="34" charset="0"/>
              </a:rPr>
              <a:t/>
            </a:r>
            <a:br>
              <a:rPr lang="ru-RU" sz="4000" dirty="0">
                <a:latin typeface="Arial Black" panose="020B0A04020102020204" pitchFamily="34" charset="0"/>
              </a:rPr>
            </a:br>
            <a:r>
              <a:rPr lang="ru-RU" sz="4000" dirty="0" smtClean="0">
                <a:latin typeface="Arial Black" panose="020B0A04020102020204" pitchFamily="34" charset="0"/>
              </a:rPr>
              <a:t>Создание </a:t>
            </a:r>
            <a:r>
              <a:rPr lang="ru-RU" sz="4000" dirty="0">
                <a:latin typeface="Arial Black" panose="020B0A04020102020204" pitchFamily="34" charset="0"/>
              </a:rPr>
              <a:t>морского </a:t>
            </a:r>
            <a:r>
              <a:rPr lang="ru-RU" sz="4000" dirty="0" smtClean="0">
                <a:latin typeface="Arial Black" panose="020B0A04020102020204" pitchFamily="34" charset="0"/>
              </a:rPr>
              <a:t>флота</a:t>
            </a:r>
            <a:r>
              <a:rPr lang="ru-RU" sz="4800" dirty="0" smtClean="0">
                <a:latin typeface="Arial Black" panose="020B0A04020102020204" pitchFamily="34" charset="0"/>
              </a:rPr>
              <a:t/>
            </a:r>
            <a:br>
              <a:rPr lang="ru-RU" sz="4800" dirty="0" smtClean="0">
                <a:latin typeface="Arial Black" panose="020B0A04020102020204" pitchFamily="34" charset="0"/>
              </a:rPr>
            </a:br>
            <a:endParaRPr lang="ru-RU" dirty="0"/>
          </a:p>
        </p:txBody>
      </p:sp>
      <p:sp>
        <p:nvSpPr>
          <p:cNvPr id="5" name="Объект 4"/>
          <p:cNvSpPr>
            <a:spLocks noGrp="1"/>
          </p:cNvSpPr>
          <p:nvPr>
            <p:ph idx="1"/>
          </p:nvPr>
        </p:nvSpPr>
        <p:spPr/>
        <p:txBody>
          <a:bodyPr/>
          <a:lstStyle/>
          <a:p>
            <a:endParaRPr lang="ru-RU"/>
          </a:p>
        </p:txBody>
      </p:sp>
      <p:sp>
        <p:nvSpPr>
          <p:cNvPr id="6" name="Текст 5"/>
          <p:cNvSpPr>
            <a:spLocks noGrp="1"/>
          </p:cNvSpPr>
          <p:nvPr>
            <p:ph type="body" sz="half" idx="2"/>
          </p:nvPr>
        </p:nvSpPr>
        <p:spPr>
          <a:xfrm>
            <a:off x="845127" y="3031065"/>
            <a:ext cx="4281055" cy="3217336"/>
          </a:xfrm>
        </p:spPr>
        <p:txBody>
          <a:bodyPr>
            <a:normAutofit lnSpcReduction="10000"/>
          </a:bodyPr>
          <a:lstStyle/>
          <a:p>
            <a:pPr algn="l"/>
            <a:r>
              <a:rPr lang="ru-RU" sz="2800" b="1" dirty="0">
                <a:latin typeface="Arial" panose="020B0604020202020204" pitchFamily="34" charset="0"/>
                <a:cs typeface="Arial" panose="020B0604020202020204" pitchFamily="34" charset="0"/>
              </a:rPr>
              <a:t>1696 г. - в Воронеже построены первые корабли</a:t>
            </a:r>
            <a:br>
              <a:rPr lang="ru-RU" sz="2800" b="1" dirty="0">
                <a:latin typeface="Arial" panose="020B0604020202020204" pitchFamily="34" charset="0"/>
                <a:cs typeface="Arial" panose="020B0604020202020204" pitchFamily="34" charset="0"/>
              </a:rPr>
            </a:br>
            <a:r>
              <a:rPr lang="ru-RU" sz="2800" b="1" dirty="0">
                <a:latin typeface="Arial" panose="020B0604020202020204" pitchFamily="34" charset="0"/>
                <a:cs typeface="Arial" panose="020B0604020202020204" pitchFamily="34" charset="0"/>
              </a:rPr>
              <a:t>1708 г. - на Балтике спущен 28-пушечный фрегат. </a:t>
            </a:r>
            <a:br>
              <a:rPr lang="ru-RU" sz="2800" b="1" dirty="0">
                <a:latin typeface="Arial" panose="020B0604020202020204" pitchFamily="34" charset="0"/>
                <a:cs typeface="Arial" panose="020B0604020202020204" pitchFamily="34" charset="0"/>
              </a:rPr>
            </a:br>
            <a:r>
              <a:rPr lang="ru-RU" sz="2800" b="1" dirty="0">
                <a:latin typeface="Arial" panose="020B0604020202020204" pitchFamily="34" charset="0"/>
                <a:cs typeface="Arial" panose="020B0604020202020204" pitchFamily="34" charset="0"/>
              </a:rPr>
              <a:t>Всего 900 кораблей.</a:t>
            </a:r>
            <a:r>
              <a:rPr lang="ru-RU" dirty="0"/>
              <a:t/>
            </a:r>
            <a:br>
              <a:rPr lang="ru-RU" dirty="0"/>
            </a:b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7019" y="775855"/>
            <a:ext cx="6179126" cy="5347854"/>
          </a:xfrm>
          <a:prstGeom prst="rect">
            <a:avLst/>
          </a:prstGeom>
        </p:spPr>
      </p:pic>
    </p:spTree>
    <p:extLst>
      <p:ext uri="{BB962C8B-B14F-4D97-AF65-F5344CB8AC3E}">
        <p14:creationId xmlns:p14="http://schemas.microsoft.com/office/powerpoint/2010/main" val="29694967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8873" y="982133"/>
            <a:ext cx="10848109" cy="943650"/>
          </a:xfrm>
        </p:spPr>
        <p:txBody>
          <a:bodyPr>
            <a:normAutofit fontScale="90000"/>
          </a:bodyPr>
          <a:lstStyle/>
          <a:p>
            <a:pPr algn="l"/>
            <a:r>
              <a:rPr lang="ru-RU" dirty="0" smtClean="0">
                <a:latin typeface="Arial" panose="020B0604020202020204" pitchFamily="34" charset="0"/>
                <a:cs typeface="Arial" panose="020B0604020202020204" pitchFamily="34" charset="0"/>
              </a:rPr>
              <a:t/>
            </a:r>
            <a:br>
              <a:rPr lang="ru-RU" dirty="0" smtClean="0">
                <a:latin typeface="Arial" panose="020B0604020202020204" pitchFamily="34" charset="0"/>
                <a:cs typeface="Arial" panose="020B0604020202020204" pitchFamily="34" charset="0"/>
              </a:rPr>
            </a:br>
            <a:r>
              <a:rPr lang="ru-RU" sz="4000" u="sng" dirty="0">
                <a:latin typeface="Arial Black" panose="020B0A04020102020204" pitchFamily="34" charset="0"/>
              </a:rPr>
              <a:t>1701-1704 г.</a:t>
            </a:r>
            <a:r>
              <a:rPr lang="ru-RU" sz="4000" dirty="0">
                <a:latin typeface="Arial Black" panose="020B0A04020102020204" pitchFamily="34" charset="0"/>
              </a:rPr>
              <a:t> - </a:t>
            </a:r>
            <a:r>
              <a:rPr lang="ru-RU" sz="3600" dirty="0">
                <a:latin typeface="Arial" panose="020B0604020202020204" pitchFamily="34" charset="0"/>
                <a:cs typeface="Arial" panose="020B0604020202020204" pitchFamily="34" charset="0"/>
              </a:rPr>
              <a:t>взяты </a:t>
            </a:r>
            <a:r>
              <a:rPr lang="ru-RU" sz="3600" dirty="0" smtClean="0">
                <a:latin typeface="Arial" panose="020B0604020202020204" pitchFamily="34" charset="0"/>
                <a:cs typeface="Arial" panose="020B0604020202020204" pitchFamily="34" charset="0"/>
              </a:rPr>
              <a:t>крепости: </a:t>
            </a:r>
            <a:r>
              <a:rPr lang="ru-RU" sz="3600" dirty="0" err="1" smtClean="0">
                <a:latin typeface="Arial" panose="020B0604020202020204" pitchFamily="34" charset="0"/>
                <a:cs typeface="Arial" panose="020B0604020202020204" pitchFamily="34" charset="0"/>
              </a:rPr>
              <a:t>Нотебург</a:t>
            </a:r>
            <a:r>
              <a:rPr lang="ru-RU" sz="3600" dirty="0" smtClean="0">
                <a:latin typeface="Arial" panose="020B0604020202020204" pitchFamily="34" charset="0"/>
                <a:cs typeface="Arial" panose="020B0604020202020204" pitchFamily="34" charset="0"/>
              </a:rPr>
              <a:t>(Орешек</a:t>
            </a:r>
            <a:r>
              <a:rPr lang="ru-RU" sz="3600" dirty="0">
                <a:latin typeface="Arial" panose="020B0604020202020204" pitchFamily="34" charset="0"/>
                <a:cs typeface="Arial" panose="020B0604020202020204" pitchFamily="34" charset="0"/>
              </a:rPr>
              <a:t>), </a:t>
            </a:r>
            <a:r>
              <a:rPr lang="ru-RU" sz="3600" dirty="0" err="1" smtClean="0">
                <a:latin typeface="Arial" panose="020B0604020202020204" pitchFamily="34" charset="0"/>
                <a:cs typeface="Arial" panose="020B0604020202020204" pitchFamily="34" charset="0"/>
              </a:rPr>
              <a:t>Ниеншанц</a:t>
            </a:r>
            <a:r>
              <a:rPr lang="ru-RU" sz="3600" dirty="0" smtClean="0">
                <a:latin typeface="Arial" panose="020B0604020202020204" pitchFamily="34" charset="0"/>
                <a:cs typeface="Arial" panose="020B0604020202020204" pitchFamily="34" charset="0"/>
              </a:rPr>
              <a:t>. </a:t>
            </a:r>
            <a:r>
              <a:rPr lang="ru-RU" dirty="0" smtClean="0">
                <a:latin typeface="Arial Black" panose="020B0A04020102020204" pitchFamily="34" charset="0"/>
              </a:rPr>
              <a:t/>
            </a:r>
            <a:br>
              <a:rPr lang="ru-RU" dirty="0" smtClean="0">
                <a:latin typeface="Arial Black" panose="020B0A04020102020204" pitchFamily="34" charset="0"/>
              </a:rPr>
            </a:br>
            <a:r>
              <a:rPr lang="ru-RU" dirty="0">
                <a:latin typeface="Arial Black" panose="020B0A04020102020204" pitchFamily="34" charset="0"/>
              </a:rPr>
              <a:t/>
            </a:r>
            <a:br>
              <a:rPr lang="ru-RU" dirty="0">
                <a:latin typeface="Arial Black" panose="020B0A04020102020204" pitchFamily="34" charset="0"/>
              </a:rPr>
            </a:br>
            <a:endParaRPr lang="ru-RU" dirty="0">
              <a:latin typeface="Arial Black" panose="020B0A04020102020204" pitchFamily="34" charset="0"/>
            </a:endParaRPr>
          </a:p>
        </p:txBody>
      </p:sp>
      <p:pic>
        <p:nvPicPr>
          <p:cNvPr id="15" name="Объект 1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81514" y="1925783"/>
            <a:ext cx="5235111" cy="3929345"/>
          </a:xfrm>
        </p:spPr>
      </p:pic>
      <p:pic>
        <p:nvPicPr>
          <p:cNvPr id="16" name="Объект 1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81725" y="1925783"/>
            <a:ext cx="5213770" cy="3941601"/>
          </a:xfrm>
        </p:spPr>
      </p:pic>
    </p:spTree>
    <p:extLst>
      <p:ext uri="{BB962C8B-B14F-4D97-AF65-F5344CB8AC3E}">
        <p14:creationId xmlns:p14="http://schemas.microsoft.com/office/powerpoint/2010/main" val="6747033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5745" y="304800"/>
            <a:ext cx="11083637" cy="1925782"/>
          </a:xfrm>
        </p:spPr>
        <p:txBody>
          <a:bodyPr>
            <a:noAutofit/>
          </a:bodyPr>
          <a:lstStyle/>
          <a:p>
            <a:r>
              <a:rPr lang="ru-RU" sz="2800" u="sng" dirty="0">
                <a:latin typeface="Arial Black" panose="020B0A04020102020204" pitchFamily="34" charset="0"/>
              </a:rPr>
              <a:t>16 мая 1703 г</a:t>
            </a:r>
            <a:r>
              <a:rPr lang="ru-RU" sz="2800" u="sng" dirty="0" smtClean="0">
                <a:latin typeface="Arial Black" panose="020B0A04020102020204" pitchFamily="34" charset="0"/>
              </a:rPr>
              <a:t>. </a:t>
            </a:r>
            <a:r>
              <a:rPr lang="ru-RU" sz="2800" dirty="0" smtClean="0">
                <a:latin typeface="Arial Black" panose="020B0A04020102020204" pitchFamily="34" charset="0"/>
              </a:rPr>
              <a:t>– </a:t>
            </a:r>
            <a:r>
              <a:rPr lang="ru-RU" sz="2800" dirty="0" smtClean="0">
                <a:latin typeface="Arial" panose="020B0604020202020204" pitchFamily="34" charset="0"/>
                <a:cs typeface="Arial" panose="020B0604020202020204" pitchFamily="34" charset="0"/>
              </a:rPr>
              <a:t>начало строительства Петропавловской крепости, вокруг </a:t>
            </a:r>
            <a:r>
              <a:rPr lang="ru-RU" sz="2800" dirty="0">
                <a:latin typeface="Arial" panose="020B0604020202020204" pitchFamily="34" charset="0"/>
                <a:cs typeface="Arial" panose="020B0604020202020204" pitchFamily="34" charset="0"/>
              </a:rPr>
              <a:t>которой возник город </a:t>
            </a:r>
            <a:r>
              <a:rPr lang="ru-RU" sz="2800" dirty="0" smtClean="0">
                <a:latin typeface="Arial Black" panose="020B0A04020102020204" pitchFamily="34" charset="0"/>
                <a:cs typeface="Arial" panose="020B0604020202020204" pitchFamily="34" charset="0"/>
              </a:rPr>
              <a:t>Санкт-Петербург</a:t>
            </a:r>
            <a:r>
              <a:rPr lang="ru-RU" sz="2800" dirty="0" smtClean="0">
                <a:latin typeface="Arial" panose="020B0604020202020204" pitchFamily="34" charset="0"/>
                <a:cs typeface="Arial" panose="020B0604020202020204" pitchFamily="34" charset="0"/>
              </a:rPr>
              <a:t>.  </a:t>
            </a:r>
            <a:br>
              <a:rPr lang="ru-RU" sz="2800" dirty="0" smtClean="0">
                <a:latin typeface="Arial" panose="020B0604020202020204" pitchFamily="34" charset="0"/>
                <a:cs typeface="Arial" panose="020B0604020202020204" pitchFamily="34" charset="0"/>
              </a:rPr>
            </a:br>
            <a:r>
              <a:rPr lang="ru-RU" sz="2800" dirty="0" smtClean="0">
                <a:latin typeface="Arial" panose="020B0604020202020204" pitchFamily="34" charset="0"/>
                <a:cs typeface="Arial" panose="020B0604020202020204" pitchFamily="34" charset="0"/>
              </a:rPr>
              <a:t>Он станет </a:t>
            </a:r>
            <a:r>
              <a:rPr lang="ru-RU" sz="2800" dirty="0">
                <a:latin typeface="Arial" panose="020B0604020202020204" pitchFamily="34" charset="0"/>
                <a:cs typeface="Arial" panose="020B0604020202020204" pitchFamily="34" charset="0"/>
              </a:rPr>
              <a:t>столицей России на 200 лет.</a:t>
            </a:r>
            <a:endParaRPr lang="ru-RU" sz="28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8988" y="2063297"/>
            <a:ext cx="10585450" cy="4158569"/>
          </a:xfrm>
        </p:spPr>
      </p:pic>
    </p:spTree>
    <p:extLst>
      <p:ext uri="{BB962C8B-B14F-4D97-AF65-F5344CB8AC3E}">
        <p14:creationId xmlns:p14="http://schemas.microsoft.com/office/powerpoint/2010/main" val="12549300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74990" y="982133"/>
            <a:ext cx="10813470" cy="541868"/>
          </a:xfrm>
        </p:spPr>
        <p:txBody>
          <a:bodyPr>
            <a:normAutofit fontScale="90000"/>
          </a:bodyPr>
          <a:lstStyle/>
          <a:p>
            <a:r>
              <a:rPr lang="ru-RU" sz="4900" dirty="0" smtClean="0">
                <a:latin typeface="Arial Black" panose="020B0A04020102020204" pitchFamily="34" charset="0"/>
                <a:cs typeface="Arial" panose="020B0604020202020204" pitchFamily="34" charset="0"/>
              </a:rPr>
              <a:t>1704 г. – </a:t>
            </a:r>
            <a:r>
              <a:rPr lang="ru-RU" sz="4900" dirty="0" smtClean="0">
                <a:latin typeface="Arial" panose="020B0604020202020204" pitchFamily="34" charset="0"/>
                <a:cs typeface="Arial" panose="020B0604020202020204" pitchFamily="34" charset="0"/>
              </a:rPr>
              <a:t>взяты города </a:t>
            </a:r>
            <a:r>
              <a:rPr lang="ru-RU" sz="4900" dirty="0">
                <a:latin typeface="Arial" panose="020B0604020202020204" pitchFamily="34" charset="0"/>
                <a:cs typeface="Arial" panose="020B0604020202020204" pitchFamily="34" charset="0"/>
              </a:rPr>
              <a:t>Дерпт и Нарва</a:t>
            </a:r>
            <a:r>
              <a:rPr lang="ru-RU" sz="4800" dirty="0" smtClean="0">
                <a:latin typeface="Arial" panose="020B0604020202020204" pitchFamily="34" charset="0"/>
                <a:cs typeface="Arial" panose="020B0604020202020204" pitchFamily="34" charset="0"/>
              </a:rPr>
              <a:t>.</a:t>
            </a:r>
            <a:br>
              <a:rPr lang="ru-RU" sz="4800" dirty="0" smtClean="0">
                <a:latin typeface="Arial" panose="020B0604020202020204" pitchFamily="34" charset="0"/>
                <a:cs typeface="Arial" panose="020B0604020202020204" pitchFamily="34" charset="0"/>
              </a:rPr>
            </a:br>
            <a:r>
              <a:rPr lang="ru-RU" sz="4800" dirty="0" smtClean="0">
                <a:latin typeface="Arial" panose="020B0604020202020204" pitchFamily="34" charset="0"/>
                <a:cs typeface="Arial" panose="020B0604020202020204" pitchFamily="34" charset="0"/>
              </a:rPr>
              <a:t>Открыт выход к Балтийскому морю.</a:t>
            </a:r>
            <a:endParaRPr lang="ru-RU" dirty="0"/>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95990" y="2216727"/>
            <a:ext cx="5048079" cy="3653849"/>
          </a:xfrm>
        </p:spPr>
      </p:pic>
      <p:pic>
        <p:nvPicPr>
          <p:cNvPr id="6" name="Объект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81725" y="2216727"/>
            <a:ext cx="5157890" cy="3485121"/>
          </a:xfrm>
        </p:spPr>
      </p:pic>
    </p:spTree>
    <p:extLst>
      <p:ext uri="{BB962C8B-B14F-4D97-AF65-F5344CB8AC3E}">
        <p14:creationId xmlns:p14="http://schemas.microsoft.com/office/powerpoint/2010/main" val="27463838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65018" y="692727"/>
            <a:ext cx="10875818" cy="2230582"/>
          </a:xfrm>
        </p:spPr>
        <p:txBody>
          <a:bodyPr>
            <a:normAutofit/>
          </a:bodyPr>
          <a:lstStyle/>
          <a:p>
            <a:r>
              <a:rPr lang="ru-RU" sz="4400" u="sng" dirty="0">
                <a:latin typeface="Arial Black" panose="020B0A04020102020204" pitchFamily="34" charset="0"/>
              </a:rPr>
              <a:t>И</a:t>
            </a:r>
            <a:r>
              <a:rPr lang="ru-RU" sz="4400" u="sng" dirty="0" smtClean="0">
                <a:latin typeface="Arial Black" panose="020B0A04020102020204" pitchFamily="34" charset="0"/>
              </a:rPr>
              <a:t>юль 1708 г.</a:t>
            </a:r>
            <a:r>
              <a:rPr lang="ru-RU" sz="4400" dirty="0" smtClean="0">
                <a:latin typeface="Arial Black" panose="020B0A04020102020204" pitchFamily="34" charset="0"/>
              </a:rPr>
              <a:t> </a:t>
            </a:r>
            <a:r>
              <a:rPr lang="ru-RU" sz="4400" dirty="0" smtClean="0">
                <a:latin typeface="Arial" panose="020B0604020202020204" pitchFamily="34" charset="0"/>
                <a:cs typeface="Arial" panose="020B0604020202020204" pitchFamily="34" charset="0"/>
              </a:rPr>
              <a:t>– Битва при Головчине, взятие Могилева, наступление Шведов на Смоленск.</a:t>
            </a:r>
            <a:endParaRPr lang="ru-RU" sz="4400" dirty="0">
              <a:latin typeface="Arial Black" panose="020B0A04020102020204" pitchFamily="34" charset="0"/>
            </a:endParaRPr>
          </a:p>
        </p:txBody>
      </p:sp>
      <p:sp>
        <p:nvSpPr>
          <p:cNvPr id="5" name="Текст 4"/>
          <p:cNvSpPr>
            <a:spLocks noGrp="1"/>
          </p:cNvSpPr>
          <p:nvPr>
            <p:ph type="body" idx="1"/>
          </p:nvPr>
        </p:nvSpPr>
        <p:spPr>
          <a:xfrm>
            <a:off x="845127" y="2549236"/>
            <a:ext cx="10529455" cy="3602182"/>
          </a:xfrm>
        </p:spPr>
        <p:txBody>
          <a:bodyPr>
            <a:normAutofit/>
          </a:bodyPr>
          <a:lstStyle/>
          <a:p>
            <a:pPr algn="l"/>
            <a:r>
              <a:rPr lang="ru-RU" sz="3600" dirty="0" smtClean="0">
                <a:latin typeface="Arial" panose="020B0604020202020204" pitchFamily="34" charset="0"/>
                <a:cs typeface="Arial" panose="020B0604020202020204" pitchFamily="34" charset="0"/>
              </a:rPr>
              <a:t>Тактика выжженной земли истощила шведскую армию и заставила развернуться на юг, вместо наступления на Москву.</a:t>
            </a:r>
            <a:endParaRPr lang="ru-RU"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211069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03564" y="651163"/>
            <a:ext cx="4142509" cy="4904510"/>
          </a:xfrm>
        </p:spPr>
        <p:txBody>
          <a:bodyPr>
            <a:normAutofit fontScale="90000"/>
          </a:bodyPr>
          <a:lstStyle/>
          <a:p>
            <a:r>
              <a:rPr lang="ru-RU" sz="4000" u="sng" dirty="0" smtClean="0">
                <a:latin typeface="Arial Black" panose="020B0A04020102020204" pitchFamily="34" charset="0"/>
              </a:rPr>
              <a:t>28 сентября 1708 г. </a:t>
            </a:r>
            <a:r>
              <a:rPr lang="ru-RU" sz="3600" u="sng" dirty="0" smtClean="0">
                <a:latin typeface="Arial" panose="020B0604020202020204" pitchFamily="34" charset="0"/>
                <a:cs typeface="Arial" panose="020B0604020202020204" pitchFamily="34" charset="0"/>
              </a:rPr>
              <a:t>– </a:t>
            </a:r>
            <a:r>
              <a:rPr lang="ru-RU" sz="3600" dirty="0" smtClean="0">
                <a:latin typeface="Arial" panose="020B0604020202020204" pitchFamily="34" charset="0"/>
                <a:cs typeface="Arial" panose="020B0604020202020204" pitchFamily="34" charset="0"/>
              </a:rPr>
              <a:t>битва под деревней </a:t>
            </a:r>
            <a:r>
              <a:rPr lang="ru-RU" sz="3600" b="1" dirty="0" smtClean="0">
                <a:latin typeface="Arial" panose="020B0604020202020204" pitchFamily="34" charset="0"/>
                <a:cs typeface="Arial" panose="020B0604020202020204" pitchFamily="34" charset="0"/>
              </a:rPr>
              <a:t>Лесной</a:t>
            </a:r>
            <a:r>
              <a:rPr lang="ru-RU" sz="3600" dirty="0" smtClean="0">
                <a:latin typeface="Arial" panose="020B0604020202020204" pitchFamily="34" charset="0"/>
                <a:cs typeface="Arial" panose="020B0604020202020204" pitchFamily="34" charset="0"/>
              </a:rPr>
              <a:t>. Уничтожен обоз для шведской армии и разбит их 12-ти тысячный вспомогательный корпус.</a:t>
            </a:r>
            <a:endParaRPr lang="ru-RU" dirty="0">
              <a:latin typeface="Arial Black" panose="020B0A04020102020204" pitchFamily="34" charset="0"/>
            </a:endParaRPr>
          </a:p>
        </p:txBody>
      </p:sp>
      <p:pic>
        <p:nvPicPr>
          <p:cNvPr id="5" name="Объект 4"/>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5140038" y="900545"/>
            <a:ext cx="6149933" cy="4904510"/>
          </a:xfrm>
        </p:spPr>
      </p:pic>
    </p:spTree>
    <p:extLst>
      <p:ext uri="{BB962C8B-B14F-4D97-AF65-F5344CB8AC3E}">
        <p14:creationId xmlns:p14="http://schemas.microsoft.com/office/powerpoint/2010/main" val="21853649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1" y="447193"/>
            <a:ext cx="4543878" cy="2607734"/>
          </a:xfrm>
        </p:spPr>
        <p:txBody>
          <a:bodyPr>
            <a:normAutofit/>
          </a:bodyPr>
          <a:lstStyle/>
          <a:p>
            <a:r>
              <a:rPr lang="ru-RU" sz="3600" u="sng" dirty="0" smtClean="0">
                <a:latin typeface="Arial Black" panose="020B0A04020102020204" pitchFamily="34" charset="0"/>
              </a:rPr>
              <a:t>27 июня 1709 г.</a:t>
            </a:r>
            <a:r>
              <a:rPr lang="ru-RU" sz="3600" u="sng" dirty="0" smtClean="0">
                <a:latin typeface="Arial" panose="020B0604020202020204" pitchFamily="34" charset="0"/>
                <a:cs typeface="Arial" panose="020B0604020202020204" pitchFamily="34" charset="0"/>
              </a:rPr>
              <a:t> </a:t>
            </a:r>
            <a:r>
              <a:rPr lang="ru-RU" sz="4000" dirty="0" smtClean="0">
                <a:latin typeface="Arial" panose="020B0604020202020204" pitchFamily="34" charset="0"/>
                <a:cs typeface="Arial" panose="020B0604020202020204" pitchFamily="34" charset="0"/>
              </a:rPr>
              <a:t>Полтавская битва.</a:t>
            </a:r>
            <a:r>
              <a:rPr lang="ru-RU" dirty="0" smtClean="0">
                <a:latin typeface="Arial" panose="020B0604020202020204" pitchFamily="34" charset="0"/>
                <a:cs typeface="Arial" panose="020B0604020202020204" pitchFamily="34" charset="0"/>
              </a:rPr>
              <a:t/>
            </a:r>
            <a:br>
              <a:rPr lang="ru-RU" dirty="0" smtClean="0">
                <a:latin typeface="Arial" panose="020B0604020202020204" pitchFamily="34" charset="0"/>
                <a:cs typeface="Arial" panose="020B0604020202020204" pitchFamily="34" charset="0"/>
              </a:rPr>
            </a:br>
            <a:r>
              <a:rPr lang="ru-RU" sz="2200" dirty="0">
                <a:latin typeface="Arial" panose="020B0604020202020204" pitchFamily="34" charset="0"/>
                <a:cs typeface="Arial" panose="020B0604020202020204" pitchFamily="34" charset="0"/>
              </a:rPr>
              <a:t/>
            </a:r>
            <a:br>
              <a:rPr lang="ru-RU" sz="2200" dirty="0">
                <a:latin typeface="Arial" panose="020B0604020202020204" pitchFamily="34" charset="0"/>
                <a:cs typeface="Arial" panose="020B0604020202020204" pitchFamily="34" charset="0"/>
              </a:rPr>
            </a:br>
            <a:endParaRPr lang="ru-RU" sz="2200" dirty="0">
              <a:latin typeface="Arial" panose="020B0604020202020204" pitchFamily="34" charset="0"/>
              <a:cs typeface="Arial" panose="020B0604020202020204" pitchFamily="34"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01269" y="1413165"/>
            <a:ext cx="6200648" cy="3986260"/>
          </a:xfrm>
        </p:spPr>
      </p:pic>
      <p:sp>
        <p:nvSpPr>
          <p:cNvPr id="5" name="Текст 4"/>
          <p:cNvSpPr>
            <a:spLocks noGrp="1"/>
          </p:cNvSpPr>
          <p:nvPr>
            <p:ph type="body" sz="half" idx="2"/>
          </p:nvPr>
        </p:nvSpPr>
        <p:spPr>
          <a:xfrm>
            <a:off x="875504" y="2847108"/>
            <a:ext cx="4277975" cy="2406844"/>
          </a:xfrm>
        </p:spPr>
        <p:txBody>
          <a:bodyPr>
            <a:noAutofit/>
          </a:bodyPr>
          <a:lstStyle/>
          <a:p>
            <a:r>
              <a:rPr lang="ru-RU" sz="1800" b="1" dirty="0">
                <a:latin typeface="Arial" panose="020B0604020202020204" pitchFamily="34" charset="0"/>
                <a:cs typeface="Arial" panose="020B0604020202020204" pitchFamily="34" charset="0"/>
              </a:rPr>
              <a:t>Карл XII потерпел сокрушительное поражение. Через три дня шведский король бросил свою армию на произвол судьбы и бежал вместе с Мазепой и немногочисленными сторонниками в Османскую империю. Шведская сухопутная армия перестала существовать, и инициатива в войне перешла к России</a:t>
            </a:r>
            <a:r>
              <a:rPr lang="ru-RU" sz="1800" b="1" dirty="0" smtClean="0">
                <a:latin typeface="Arial" panose="020B0604020202020204" pitchFamily="34" charset="0"/>
                <a:cs typeface="Arial" panose="020B0604020202020204" pitchFamily="34" charset="0"/>
              </a:rPr>
              <a:t>. </a:t>
            </a:r>
            <a:r>
              <a:rPr lang="ru-RU" sz="1800" b="1" dirty="0">
                <a:latin typeface="Arial" panose="020B0604020202020204" pitchFamily="34" charset="0"/>
                <a:cs typeface="Arial" panose="020B0604020202020204" pitchFamily="34" charset="0"/>
              </a:rPr>
              <a:t>З</a:t>
            </a:r>
            <a:r>
              <a:rPr lang="ru-RU" sz="1800" b="1" dirty="0" smtClean="0">
                <a:latin typeface="Arial" panose="020B0604020202020204" pitchFamily="34" charset="0"/>
                <a:cs typeface="Arial" panose="020B0604020202020204" pitchFamily="34" charset="0"/>
              </a:rPr>
              <a:t>акат </a:t>
            </a:r>
            <a:r>
              <a:rPr lang="ru-RU" sz="1800" b="1" dirty="0">
                <a:latin typeface="Arial" panose="020B0604020202020204" pitchFamily="34" charset="0"/>
                <a:cs typeface="Arial" panose="020B0604020202020204" pitchFamily="34" charset="0"/>
              </a:rPr>
              <a:t>военного могущества Швеции</a:t>
            </a:r>
            <a:r>
              <a:rPr lang="ru-RU" b="1" dirty="0">
                <a:latin typeface="Arial" panose="020B0604020202020204" pitchFamily="34" charset="0"/>
                <a:cs typeface="Arial" panose="020B0604020202020204" pitchFamily="34" charset="0"/>
              </a:rPr>
              <a:t>.</a:t>
            </a:r>
            <a:endParaRPr lang="ru-RU" sz="1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653972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1163" y="1537854"/>
            <a:ext cx="10806545" cy="748146"/>
          </a:xfrm>
        </p:spPr>
        <p:txBody>
          <a:bodyPr>
            <a:normAutofit fontScale="90000"/>
          </a:bodyPr>
          <a:lstStyle/>
          <a:p>
            <a:r>
              <a:rPr lang="ru-RU" sz="6000" u="sng" dirty="0" smtClean="0">
                <a:solidFill>
                  <a:schemeClr val="tx1"/>
                </a:solidFill>
                <a:latin typeface="Arial Black" panose="020B0A04020102020204" pitchFamily="34" charset="0"/>
                <a:ea typeface="Times New Roman" panose="02020603050405020304" pitchFamily="18" charset="0"/>
                <a:cs typeface="Arial" panose="020B0604020202020204" pitchFamily="34" charset="0"/>
              </a:rPr>
              <a:t>1710</a:t>
            </a:r>
            <a:r>
              <a:rPr lang="ru-RU" sz="6000" u="sng" dirty="0" smtClean="0">
                <a:solidFill>
                  <a:srgbClr val="333333"/>
                </a:solidFill>
                <a:latin typeface="Arial Black" panose="020B0A04020102020204" pitchFamily="34" charset="0"/>
                <a:ea typeface="Times New Roman" panose="02020603050405020304" pitchFamily="18" charset="0"/>
                <a:cs typeface="Arial" panose="020B0604020202020204" pitchFamily="34" charset="0"/>
              </a:rPr>
              <a:t> </a:t>
            </a:r>
            <a:r>
              <a:rPr lang="ru-RU" sz="6000" u="sng" dirty="0" smtClean="0">
                <a:solidFill>
                  <a:schemeClr val="tx1"/>
                </a:solidFill>
                <a:latin typeface="Arial Black" panose="020B0A04020102020204" pitchFamily="34" charset="0"/>
                <a:ea typeface="Times New Roman" panose="02020603050405020304" pitchFamily="18" charset="0"/>
                <a:cs typeface="Arial" panose="020B0604020202020204" pitchFamily="34" charset="0"/>
              </a:rPr>
              <a:t>г.</a:t>
            </a:r>
            <a:r>
              <a:rPr lang="ru-RU" sz="6000" dirty="0" smtClean="0"/>
              <a:t/>
            </a:r>
            <a:br>
              <a:rPr lang="ru-RU" sz="6000" dirty="0" smtClean="0"/>
            </a:br>
            <a:r>
              <a:rPr lang="ru-RU" sz="3600" dirty="0" smtClean="0"/>
              <a:t/>
            </a:r>
            <a:br>
              <a:rPr lang="ru-RU" sz="3600" dirty="0" smtClean="0"/>
            </a:br>
            <a:r>
              <a:rPr lang="ru-RU" sz="3600" dirty="0" smtClean="0">
                <a:latin typeface="Arial" panose="020B0604020202020204" pitchFamily="34" charset="0"/>
                <a:cs typeface="Arial" panose="020B0604020202020204" pitchFamily="34" charset="0"/>
              </a:rPr>
              <a:t/>
            </a:r>
            <a:br>
              <a:rPr lang="ru-RU" sz="3600" dirty="0" smtClean="0">
                <a:latin typeface="Arial" panose="020B0604020202020204" pitchFamily="34" charset="0"/>
                <a:cs typeface="Arial" panose="020B0604020202020204" pitchFamily="34" charset="0"/>
              </a:rPr>
            </a:br>
            <a:endParaRPr lang="ru-RU" sz="3600" dirty="0"/>
          </a:p>
        </p:txBody>
      </p:sp>
      <p:sp>
        <p:nvSpPr>
          <p:cNvPr id="3" name="Текст 2"/>
          <p:cNvSpPr>
            <a:spLocks noGrp="1"/>
          </p:cNvSpPr>
          <p:nvPr>
            <p:ph type="body" idx="1"/>
          </p:nvPr>
        </p:nvSpPr>
        <p:spPr>
          <a:xfrm>
            <a:off x="907473" y="1911927"/>
            <a:ext cx="10377054" cy="4281054"/>
          </a:xfrm>
        </p:spPr>
        <p:txBody>
          <a:bodyPr>
            <a:normAutofit fontScale="92500"/>
          </a:bodyPr>
          <a:lstStyle/>
          <a:p>
            <a:pPr marL="342900" lvl="0" indent="-342900" algn="l">
              <a:buFont typeface="Wingdings" panose="05000000000000000000" pitchFamily="2" charset="2"/>
              <a:buChar char="Ø"/>
            </a:pPr>
            <a:r>
              <a:rPr lang="ru-RU" sz="3900" dirty="0" smtClean="0">
                <a:latin typeface="Arial" panose="020B0604020202020204" pitchFamily="34" charset="0"/>
                <a:cs typeface="Arial" panose="020B0604020202020204" pitchFamily="34" charset="0"/>
              </a:rPr>
              <a:t>Борис Петрович Шереметев </a:t>
            </a:r>
            <a:r>
              <a:rPr lang="ru-RU" sz="3900" dirty="0">
                <a:latin typeface="Arial" panose="020B0604020202020204" pitchFamily="34" charset="0"/>
                <a:cs typeface="Arial" panose="020B0604020202020204" pitchFamily="34" charset="0"/>
              </a:rPr>
              <a:t>захватил </a:t>
            </a:r>
            <a:r>
              <a:rPr lang="ru-RU" sz="3900" dirty="0" smtClean="0">
                <a:latin typeface="Arial Black" panose="020B0A04020102020204" pitchFamily="34" charset="0"/>
              </a:rPr>
              <a:t>Ригу </a:t>
            </a:r>
            <a:endParaRPr lang="ru-RU" sz="3900" dirty="0">
              <a:latin typeface="Arial Black" panose="020B0A04020102020204" pitchFamily="34" charset="0"/>
            </a:endParaRPr>
          </a:p>
          <a:p>
            <a:pPr marL="342900" lvl="0" indent="-342900" algn="l">
              <a:buFont typeface="Wingdings" panose="05000000000000000000" pitchFamily="2" charset="2"/>
              <a:buChar char="Ø"/>
            </a:pPr>
            <a:r>
              <a:rPr lang="ru-RU" sz="3900" dirty="0">
                <a:latin typeface="Arial Black" panose="020B0A04020102020204" pitchFamily="34" charset="0"/>
              </a:rPr>
              <a:t> </a:t>
            </a:r>
            <a:r>
              <a:rPr lang="ru-RU" sz="3900" dirty="0">
                <a:latin typeface="Arial" panose="020B0604020202020204" pitchFamily="34" charset="0"/>
                <a:cs typeface="Arial" panose="020B0604020202020204" pitchFamily="34" charset="0"/>
              </a:rPr>
              <a:t>Фёдор Матвеевич Апраксин </a:t>
            </a:r>
            <a:r>
              <a:rPr lang="ru-RU" sz="3900" dirty="0" smtClean="0">
                <a:latin typeface="Arial" panose="020B0604020202020204" pitchFamily="34" charset="0"/>
                <a:cs typeface="Arial" panose="020B0604020202020204" pitchFamily="34" charset="0"/>
              </a:rPr>
              <a:t>занял </a:t>
            </a:r>
            <a:r>
              <a:rPr lang="ru-RU" sz="3900" dirty="0" smtClean="0">
                <a:latin typeface="Arial Black" panose="020B0A04020102020204" pitchFamily="34" charset="0"/>
              </a:rPr>
              <a:t>Выборг</a:t>
            </a:r>
            <a:endParaRPr lang="ru-RU" sz="3900" dirty="0">
              <a:latin typeface="Arial Black" panose="020B0A04020102020204" pitchFamily="34" charset="0"/>
            </a:endParaRPr>
          </a:p>
          <a:p>
            <a:pPr marL="342900" lvl="0" indent="-342900" algn="l">
              <a:buFont typeface="Wingdings" panose="05000000000000000000" pitchFamily="2" charset="2"/>
              <a:buChar char="Ø"/>
            </a:pPr>
            <a:r>
              <a:rPr lang="ru-RU" sz="3900" dirty="0">
                <a:latin typeface="Arial" panose="020B0604020202020204" pitchFamily="34" charset="0"/>
                <a:cs typeface="Arial" panose="020B0604020202020204" pitchFamily="34" charset="0"/>
              </a:rPr>
              <a:t>Роберт </a:t>
            </a:r>
            <a:r>
              <a:rPr lang="ru-RU" sz="3900" dirty="0" smtClean="0">
                <a:latin typeface="Arial" panose="020B0604020202020204" pitchFamily="34" charset="0"/>
                <a:cs typeface="Arial" panose="020B0604020202020204" pitchFamily="34" charset="0"/>
              </a:rPr>
              <a:t>Брюс взял </a:t>
            </a:r>
            <a:r>
              <a:rPr lang="ru-RU" sz="3900" dirty="0" err="1" smtClean="0">
                <a:latin typeface="Arial Black" panose="020B0A04020102020204" pitchFamily="34" charset="0"/>
              </a:rPr>
              <a:t>Кексгольм</a:t>
            </a:r>
            <a:endParaRPr lang="ru-RU" sz="3900" dirty="0" smtClean="0">
              <a:latin typeface="Arial Black" panose="020B0A04020102020204" pitchFamily="34" charset="0"/>
            </a:endParaRPr>
          </a:p>
          <a:p>
            <a:pPr marL="342900" lvl="0" indent="-342900" algn="l">
              <a:buFont typeface="Wingdings" panose="05000000000000000000" pitchFamily="2" charset="2"/>
              <a:buChar char="Ø"/>
            </a:pPr>
            <a:r>
              <a:rPr lang="ru-RU" sz="3600" dirty="0">
                <a:latin typeface="Arial" panose="020B0604020202020204" pitchFamily="34" charset="0"/>
                <a:cs typeface="Arial" panose="020B0604020202020204" pitchFamily="34" charset="0"/>
              </a:rPr>
              <a:t> </a:t>
            </a:r>
            <a:r>
              <a:rPr lang="ru-RU" sz="3900" dirty="0" smtClean="0">
                <a:latin typeface="Arial" panose="020B0604020202020204" pitchFamily="34" charset="0"/>
                <a:cs typeface="Arial" panose="020B0604020202020204" pitchFamily="34" charset="0"/>
              </a:rPr>
              <a:t>Установлен </a:t>
            </a:r>
            <a:r>
              <a:rPr lang="ru-RU" sz="3900" dirty="0">
                <a:latin typeface="Arial" panose="020B0604020202020204" pitchFamily="34" charset="0"/>
                <a:cs typeface="Arial" panose="020B0604020202020204" pitchFamily="34" charset="0"/>
              </a:rPr>
              <a:t>контроль над всей </a:t>
            </a:r>
            <a:r>
              <a:rPr lang="ru-RU" sz="3900" b="1" dirty="0">
                <a:latin typeface="Arial Black" panose="020B0A04020102020204" pitchFamily="34" charset="0"/>
                <a:cs typeface="Arial" panose="020B0604020202020204" pitchFamily="34" charset="0"/>
              </a:rPr>
              <a:t>Лифляндией, </a:t>
            </a:r>
            <a:r>
              <a:rPr lang="ru-RU" sz="3900" b="1" dirty="0" err="1">
                <a:latin typeface="Arial Black" panose="020B0A04020102020204" pitchFamily="34" charset="0"/>
                <a:cs typeface="Arial" panose="020B0604020202020204" pitchFamily="34" charset="0"/>
              </a:rPr>
              <a:t>Эстляндией</a:t>
            </a:r>
            <a:r>
              <a:rPr lang="ru-RU" sz="3900" b="1" dirty="0">
                <a:latin typeface="Arial Black" panose="020B0A04020102020204" pitchFamily="34" charset="0"/>
                <a:cs typeface="Arial" panose="020B0604020202020204" pitchFamily="34" charset="0"/>
              </a:rPr>
              <a:t> и Карелией</a:t>
            </a:r>
          </a:p>
          <a:p>
            <a:endParaRPr lang="ru-RU" dirty="0"/>
          </a:p>
        </p:txBody>
      </p:sp>
      <p:sp>
        <p:nvSpPr>
          <p:cNvPr id="4" name="Прямоугольник 3"/>
          <p:cNvSpPr/>
          <p:nvPr/>
        </p:nvSpPr>
        <p:spPr>
          <a:xfrm>
            <a:off x="3048000" y="2967335"/>
            <a:ext cx="6096000" cy="584775"/>
          </a:xfrm>
          <a:prstGeom prst="rect">
            <a:avLst/>
          </a:prstGeom>
        </p:spPr>
        <p:txBody>
          <a:bodyPr>
            <a:spAutoFit/>
          </a:bodyPr>
          <a:lstStyle/>
          <a:p>
            <a:endParaRPr lang="ru-RU"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512672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2726" y="942110"/>
            <a:ext cx="10792691" cy="1108363"/>
          </a:xfrm>
        </p:spPr>
        <p:txBody>
          <a:bodyPr>
            <a:normAutofit fontScale="90000"/>
          </a:bodyPr>
          <a:lstStyle/>
          <a:p>
            <a:r>
              <a:rPr lang="ru-RU" sz="4000" b="1" u="sng" dirty="0" smtClean="0">
                <a:latin typeface="Arial Black" panose="020B0A04020102020204" pitchFamily="34" charset="0"/>
              </a:rPr>
              <a:t>1710 г.</a:t>
            </a:r>
            <a:r>
              <a:rPr lang="ru-RU" sz="4000" b="1" dirty="0">
                <a:latin typeface="Arial Black" panose="020B0A04020102020204" pitchFamily="34" charset="0"/>
              </a:rPr>
              <a:t> </a:t>
            </a:r>
            <a:r>
              <a:rPr lang="ru-RU" sz="4000" b="1" dirty="0" smtClean="0">
                <a:latin typeface="Arial" panose="020B0604020202020204" pitchFamily="34" charset="0"/>
                <a:cs typeface="Arial" panose="020B0604020202020204" pitchFamily="34" charset="0"/>
              </a:rPr>
              <a:t>–Османская империя под управлением </a:t>
            </a:r>
            <a:r>
              <a:rPr lang="ru-RU" sz="4000" b="1" dirty="0">
                <a:latin typeface="Arial" panose="020B0604020202020204" pitchFamily="34" charset="0"/>
                <a:cs typeface="Arial" panose="020B0604020202020204" pitchFamily="34" charset="0"/>
              </a:rPr>
              <a:t>султана Ахмеда III </a:t>
            </a:r>
            <a:r>
              <a:rPr lang="ru-RU" sz="4000" b="1" dirty="0" smtClean="0">
                <a:latin typeface="Arial" panose="020B0604020202020204" pitchFamily="34" charset="0"/>
                <a:cs typeface="Arial" panose="020B0604020202020204" pitchFamily="34" charset="0"/>
              </a:rPr>
              <a:t>объявила войну России.</a:t>
            </a:r>
            <a:endParaRPr lang="ru-RU" sz="4000" b="1" dirty="0">
              <a:latin typeface="Arial Black" panose="020B0A04020102020204" pitchFamily="34" charset="0"/>
            </a:endParaRPr>
          </a:p>
        </p:txBody>
      </p:sp>
      <p:sp>
        <p:nvSpPr>
          <p:cNvPr id="3" name="Текст 2"/>
          <p:cNvSpPr>
            <a:spLocks noGrp="1"/>
          </p:cNvSpPr>
          <p:nvPr>
            <p:ph type="body" idx="1"/>
          </p:nvPr>
        </p:nvSpPr>
        <p:spPr>
          <a:xfrm>
            <a:off x="1292705" y="2299854"/>
            <a:ext cx="9592732" cy="4267199"/>
          </a:xfrm>
        </p:spPr>
        <p:txBody>
          <a:bodyPr/>
          <a:lstStyle/>
          <a:p>
            <a:pPr algn="l"/>
            <a:r>
              <a:rPr lang="ru-RU" sz="3200" dirty="0">
                <a:latin typeface="Arial" panose="020B0604020202020204" pitchFamily="34" charset="0"/>
                <a:cs typeface="Arial" panose="020B0604020202020204" pitchFamily="34" charset="0"/>
              </a:rPr>
              <a:t>Ситуация вокруг Карла XII оказалась </a:t>
            </a:r>
            <a:r>
              <a:rPr lang="ru-RU" sz="3200" dirty="0" smtClean="0">
                <a:latin typeface="Arial" panose="020B0604020202020204" pitchFamily="34" charset="0"/>
                <a:cs typeface="Arial" panose="020B0604020202020204" pitchFamily="34" charset="0"/>
              </a:rPr>
              <a:t>удобным </a:t>
            </a:r>
            <a:r>
              <a:rPr lang="ru-RU" sz="3200" dirty="0">
                <a:latin typeface="Arial" panose="020B0604020202020204" pitchFamily="34" charset="0"/>
                <a:cs typeface="Arial" panose="020B0604020202020204" pitchFamily="34" charset="0"/>
              </a:rPr>
              <a:t>поводом для нарушения Константинопольского мирного договора 1700 г. Истинной причиной враждебной политики Ахмеда III было недовольство усилением России и желание вернуть Азов</a:t>
            </a:r>
            <a:r>
              <a:rPr lang="ru-RU" sz="3200" dirty="0" smtClean="0">
                <a:latin typeface="Arial" panose="020B0604020202020204" pitchFamily="34" charset="0"/>
                <a:cs typeface="Arial" panose="020B0604020202020204" pitchFamily="34" charset="0"/>
              </a:rPr>
              <a:t>.</a:t>
            </a:r>
          </a:p>
          <a:p>
            <a:pPr algn="l"/>
            <a:r>
              <a:rPr lang="ru-RU" dirty="0"/>
              <a:t/>
            </a:r>
            <a:br>
              <a:rPr lang="ru-RU" dirty="0"/>
            </a:br>
            <a:endParaRPr lang="ru-RU" dirty="0"/>
          </a:p>
        </p:txBody>
      </p:sp>
    </p:spTree>
    <p:extLst>
      <p:ext uri="{BB962C8B-B14F-4D97-AF65-F5344CB8AC3E}">
        <p14:creationId xmlns:p14="http://schemas.microsoft.com/office/powerpoint/2010/main" val="4426059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03868" y="982132"/>
            <a:ext cx="9592732" cy="1107925"/>
          </a:xfrm>
        </p:spPr>
        <p:txBody>
          <a:bodyPr>
            <a:normAutofit/>
          </a:bodyPr>
          <a:lstStyle/>
          <a:p>
            <a:r>
              <a:rPr lang="ru-RU" sz="6000" b="1" u="sng" dirty="0">
                <a:solidFill>
                  <a:schemeClr val="tx1"/>
                </a:solidFill>
                <a:latin typeface="Arial Black" panose="020B0A04020102020204" pitchFamily="34" charset="0"/>
              </a:rPr>
              <a:t>Причины</a:t>
            </a:r>
            <a:r>
              <a:rPr lang="ru-RU" sz="6000" b="1" u="sng" dirty="0">
                <a:latin typeface="Arial Black" panose="020B0A04020102020204" pitchFamily="34" charset="0"/>
              </a:rPr>
              <a:t> </a:t>
            </a:r>
            <a:r>
              <a:rPr lang="ru-RU" sz="6000" b="1" u="sng" dirty="0">
                <a:solidFill>
                  <a:schemeClr val="tx1"/>
                </a:solidFill>
                <a:latin typeface="Arial Black" panose="020B0A04020102020204" pitchFamily="34" charset="0"/>
              </a:rPr>
              <a:t>войны</a:t>
            </a:r>
            <a:r>
              <a:rPr lang="ru-RU" sz="6000" b="1" u="sng" dirty="0">
                <a:latin typeface="Arial Black" panose="020B0A04020102020204" pitchFamily="34" charset="0"/>
              </a:rPr>
              <a:t>: </a:t>
            </a:r>
            <a:endParaRPr lang="ru-RU" sz="6000" u="sng" dirty="0">
              <a:latin typeface="Arial Black" panose="020B0A04020102020204" pitchFamily="34" charset="0"/>
            </a:endParaRPr>
          </a:p>
        </p:txBody>
      </p:sp>
      <p:sp>
        <p:nvSpPr>
          <p:cNvPr id="3" name="Текст 2"/>
          <p:cNvSpPr>
            <a:spLocks noGrp="1"/>
          </p:cNvSpPr>
          <p:nvPr>
            <p:ph type="body" idx="1"/>
          </p:nvPr>
        </p:nvSpPr>
        <p:spPr>
          <a:xfrm>
            <a:off x="1303868" y="2233749"/>
            <a:ext cx="9592732" cy="3642118"/>
          </a:xfrm>
        </p:spPr>
        <p:txBody>
          <a:bodyPr/>
          <a:lstStyle/>
          <a:p>
            <a:pPr algn="just"/>
            <a:r>
              <a:rPr lang="ru-RU" sz="2800" b="1" dirty="0">
                <a:latin typeface="Arial" panose="020B0604020202020204" pitchFamily="34" charset="0"/>
                <a:cs typeface="Arial" panose="020B0604020202020204" pitchFamily="34" charset="0"/>
              </a:rPr>
              <a:t>Северный союз (Россия, Дания, Речь </a:t>
            </a:r>
            <a:r>
              <a:rPr lang="ru-RU" sz="2800" b="1" dirty="0" err="1">
                <a:latin typeface="Arial" panose="020B0604020202020204" pitchFamily="34" charset="0"/>
                <a:cs typeface="Arial" panose="020B0604020202020204" pitchFamily="34" charset="0"/>
              </a:rPr>
              <a:t>Посполитая</a:t>
            </a:r>
            <a:r>
              <a:rPr lang="ru-RU" sz="2800" b="1" dirty="0">
                <a:latin typeface="Arial" panose="020B0604020202020204" pitchFamily="34" charset="0"/>
                <a:cs typeface="Arial" panose="020B0604020202020204" pitchFamily="34" charset="0"/>
              </a:rPr>
              <a:t> и Саксония), который бросил вызов господству шведов на Балтике. К концу XVII в. Шведское королевство являлось сильнейшей державой в Балтийском регионе и контролировало всю торговлю в его пределах, поэтому  европейские государства в регионе стремились потеснить Швецию и вернуть утраченные позиции.</a:t>
            </a:r>
          </a:p>
          <a:p>
            <a:endParaRPr lang="ru-RU" dirty="0"/>
          </a:p>
        </p:txBody>
      </p:sp>
    </p:spTree>
    <p:extLst>
      <p:ext uri="{BB962C8B-B14F-4D97-AF65-F5344CB8AC3E}">
        <p14:creationId xmlns:p14="http://schemas.microsoft.com/office/powerpoint/2010/main" val="28493364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5745" y="637309"/>
            <a:ext cx="10986655" cy="1122218"/>
          </a:xfrm>
        </p:spPr>
        <p:txBody>
          <a:bodyPr>
            <a:noAutofit/>
          </a:bodyPr>
          <a:lstStyle/>
          <a:p>
            <a:r>
              <a:rPr lang="ru-RU" sz="3600" u="sng" dirty="0" smtClean="0">
                <a:latin typeface="Arial Black" panose="020B0A04020102020204" pitchFamily="34" charset="0"/>
              </a:rPr>
              <a:t>1711 г. </a:t>
            </a:r>
            <a:r>
              <a:rPr lang="ru-RU" sz="3600" dirty="0" smtClean="0">
                <a:latin typeface="Arial" panose="020B0604020202020204" pitchFamily="34" charset="0"/>
                <a:cs typeface="Arial" panose="020B0604020202020204" pitchFamily="34" charset="0"/>
              </a:rPr>
              <a:t>– </a:t>
            </a:r>
            <a:r>
              <a:rPr lang="ru-RU" sz="3600" b="1" dirty="0" smtClean="0">
                <a:latin typeface="Arial" panose="020B0604020202020204" pitchFamily="34" charset="0"/>
                <a:cs typeface="Arial" panose="020B0604020202020204" pitchFamily="34" charset="0"/>
              </a:rPr>
              <a:t>выступление Петра </a:t>
            </a:r>
            <a:r>
              <a:rPr lang="en-US" sz="3600" b="1" dirty="0" smtClean="0">
                <a:latin typeface="Arial" panose="020B0604020202020204" pitchFamily="34" charset="0"/>
                <a:cs typeface="Arial" panose="020B0604020202020204" pitchFamily="34" charset="0"/>
              </a:rPr>
              <a:t>I</a:t>
            </a:r>
            <a:r>
              <a:rPr lang="ru-RU" sz="3600" b="1" dirty="0" smtClean="0">
                <a:latin typeface="Arial" panose="020B0604020202020204" pitchFamily="34" charset="0"/>
                <a:cs typeface="Arial" panose="020B0604020202020204" pitchFamily="34" charset="0"/>
              </a:rPr>
              <a:t> против Османской империи. </a:t>
            </a:r>
            <a:r>
              <a:rPr lang="ru-RU" sz="3600" b="1" dirty="0" err="1" smtClean="0">
                <a:latin typeface="Arial" panose="020B0604020202020204" pitchFamily="34" charset="0"/>
                <a:cs typeface="Arial" panose="020B0604020202020204" pitchFamily="34" charset="0"/>
              </a:rPr>
              <a:t>Прутский</a:t>
            </a:r>
            <a:r>
              <a:rPr lang="ru-RU" sz="3600" b="1" dirty="0" smtClean="0">
                <a:latin typeface="Arial" panose="020B0604020202020204" pitchFamily="34" charset="0"/>
                <a:cs typeface="Arial" panose="020B0604020202020204" pitchFamily="34" charset="0"/>
              </a:rPr>
              <a:t> поход.</a:t>
            </a:r>
            <a:endParaRPr lang="ru-RU" sz="3600" b="1" dirty="0">
              <a:latin typeface="Arial Black" panose="020B0A04020102020204" pitchFamily="34" charset="0"/>
            </a:endParaRPr>
          </a:p>
        </p:txBody>
      </p:sp>
      <p:sp>
        <p:nvSpPr>
          <p:cNvPr id="3" name="Текст 2"/>
          <p:cNvSpPr>
            <a:spLocks noGrp="1"/>
          </p:cNvSpPr>
          <p:nvPr>
            <p:ph type="body" idx="1"/>
          </p:nvPr>
        </p:nvSpPr>
        <p:spPr>
          <a:xfrm>
            <a:off x="831273" y="1759527"/>
            <a:ext cx="10557163" cy="4116339"/>
          </a:xfrm>
        </p:spPr>
        <p:txBody>
          <a:bodyPr>
            <a:noAutofit/>
          </a:bodyPr>
          <a:lstStyle/>
          <a:p>
            <a:pPr algn="l"/>
            <a:r>
              <a:rPr lang="ru-RU" sz="2400" dirty="0">
                <a:latin typeface="Arial" panose="020B0604020202020204" pitchFamily="34" charset="0"/>
                <a:cs typeface="Arial" panose="020B0604020202020204" pitchFamily="34" charset="0"/>
              </a:rPr>
              <a:t>Россия </a:t>
            </a:r>
            <a:r>
              <a:rPr lang="ru-RU" sz="2400" dirty="0" smtClean="0">
                <a:latin typeface="Arial" panose="020B0604020202020204" pitchFamily="34" charset="0"/>
                <a:cs typeface="Arial" panose="020B0604020202020204" pitchFamily="34" charset="0"/>
              </a:rPr>
              <a:t>вернула </a:t>
            </a:r>
            <a:r>
              <a:rPr lang="ru-RU" sz="2400" dirty="0">
                <a:latin typeface="Arial" panose="020B0604020202020204" pitchFamily="34" charset="0"/>
                <a:cs typeface="Arial" panose="020B0604020202020204" pitchFamily="34" charset="0"/>
              </a:rPr>
              <a:t>Османской империи Азов, срывала укрепления Таганрога, обещала не вмешиваться во внутренние дела Речи </a:t>
            </a:r>
            <a:r>
              <a:rPr lang="ru-RU" sz="2400" dirty="0" err="1">
                <a:latin typeface="Arial" panose="020B0604020202020204" pitchFamily="34" charset="0"/>
                <a:cs typeface="Arial" panose="020B0604020202020204" pitchFamily="34" charset="0"/>
              </a:rPr>
              <a:t>Посполитой</a:t>
            </a:r>
            <a:r>
              <a:rPr lang="ru-RU" sz="2400" dirty="0">
                <a:latin typeface="Arial" panose="020B0604020202020204" pitchFamily="34" charset="0"/>
                <a:cs typeface="Arial" panose="020B0604020202020204" pitchFamily="34" charset="0"/>
              </a:rPr>
              <a:t> и запорожских казаков, а также гарантировала беспрепятственный проезд Карла XII в Швецию. Как только договор был подписан, российская армия в полном порядке с поднятыми знамёнами выступила в поход домой</a:t>
            </a:r>
            <a:r>
              <a:rPr lang="ru-RU" sz="2400" dirty="0" smtClean="0">
                <a:latin typeface="Arial" panose="020B0604020202020204" pitchFamily="34" charset="0"/>
                <a:cs typeface="Arial" panose="020B0604020202020204" pitchFamily="34" charset="0"/>
              </a:rPr>
              <a:t>.</a:t>
            </a:r>
          </a:p>
          <a:p>
            <a:pPr algn="l"/>
            <a:r>
              <a:rPr lang="ru-RU" sz="2400" dirty="0">
                <a:latin typeface="Arial" panose="020B0604020202020204" pitchFamily="34" charset="0"/>
                <a:cs typeface="Arial" panose="020B0604020202020204" pitchFamily="34" charset="0"/>
              </a:rPr>
              <a:t>Главной неудачей </a:t>
            </a:r>
            <a:r>
              <a:rPr lang="ru-RU" sz="2400" dirty="0" err="1">
                <a:latin typeface="Arial" panose="020B0604020202020204" pitchFamily="34" charset="0"/>
                <a:cs typeface="Arial" panose="020B0604020202020204" pitchFamily="34" charset="0"/>
              </a:rPr>
              <a:t>Прутского</a:t>
            </a:r>
            <a:r>
              <a:rPr lang="ru-RU" sz="2400" dirty="0">
                <a:latin typeface="Arial" panose="020B0604020202020204" pitchFamily="34" charset="0"/>
                <a:cs typeface="Arial" panose="020B0604020202020204" pitchFamily="34" charset="0"/>
              </a:rPr>
              <a:t> похода была потеря Азова и недавно приобретённого выхода к Азовскому морю. В то же время Петру I удалось сохранить армию и избежать плена.</a:t>
            </a:r>
            <a:endParaRPr lang="ru-RU"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12708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5402" y="734292"/>
            <a:ext cx="10079180" cy="5444836"/>
          </a:xfrm>
        </p:spPr>
        <p:txBody>
          <a:bodyPr>
            <a:noAutofit/>
          </a:bodyPr>
          <a:lstStyle/>
          <a:p>
            <a:pPr algn="l"/>
            <a:r>
              <a:rPr lang="ru-RU" sz="4800" dirty="0">
                <a:latin typeface="Arial Black" panose="020B0A04020102020204" pitchFamily="34" charset="0"/>
              </a:rPr>
              <a:t>1713 г. российская армия вторглась в Финляндию, </a:t>
            </a:r>
            <a:r>
              <a:rPr lang="ru-RU" sz="4800" dirty="0">
                <a:latin typeface="Arial" panose="020B0604020202020204" pitchFamily="34" charset="0"/>
                <a:cs typeface="Arial" panose="020B0604020202020204" pitchFamily="34" charset="0"/>
              </a:rPr>
              <a:t>которая входила тогда в состав Швеции, и захватила крупные города Або и </a:t>
            </a:r>
            <a:r>
              <a:rPr lang="ru-RU" sz="4800" dirty="0" err="1">
                <a:latin typeface="Arial" panose="020B0604020202020204" pitchFamily="34" charset="0"/>
                <a:cs typeface="Arial" panose="020B0604020202020204" pitchFamily="34" charset="0"/>
              </a:rPr>
              <a:t>Гельсингфорс</a:t>
            </a:r>
            <a:r>
              <a:rPr lang="ru-RU" sz="4800" dirty="0">
                <a:latin typeface="Arial" panose="020B0604020202020204" pitchFamily="34" charset="0"/>
                <a:cs typeface="Arial" panose="020B0604020202020204" pitchFamily="34" charset="0"/>
              </a:rPr>
              <a:t>. Шведы терпели поражение за </a:t>
            </a:r>
            <a:r>
              <a:rPr lang="ru-RU" sz="4800" dirty="0" smtClean="0">
                <a:latin typeface="Arial" panose="020B0604020202020204" pitchFamily="34" charset="0"/>
                <a:cs typeface="Arial" panose="020B0604020202020204" pitchFamily="34" charset="0"/>
              </a:rPr>
              <a:t>поражением.</a:t>
            </a:r>
            <a:endParaRPr lang="ru-RU" sz="4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130287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8873" y="705041"/>
            <a:ext cx="10861963" cy="874377"/>
          </a:xfrm>
        </p:spPr>
        <p:txBody>
          <a:bodyPr>
            <a:normAutofit fontScale="90000"/>
          </a:bodyPr>
          <a:lstStyle/>
          <a:p>
            <a:r>
              <a:rPr lang="ru-RU" u="sng" dirty="0" smtClean="0">
                <a:latin typeface="Arial Black" panose="020B0A04020102020204" pitchFamily="34" charset="0"/>
              </a:rPr>
              <a:t>27 июля 1714 г. </a:t>
            </a:r>
            <a:r>
              <a:rPr lang="ru-RU" dirty="0" smtClean="0">
                <a:latin typeface="Arial" panose="020B0604020202020204" pitchFamily="34" charset="0"/>
                <a:cs typeface="Arial" panose="020B0604020202020204" pitchFamily="34" charset="0"/>
              </a:rPr>
              <a:t>– </a:t>
            </a:r>
            <a:r>
              <a:rPr lang="ru-RU" b="1" dirty="0" err="1" smtClean="0">
                <a:latin typeface="Arial" panose="020B0604020202020204" pitchFamily="34" charset="0"/>
                <a:cs typeface="Arial" panose="020B0604020202020204" pitchFamily="34" charset="0"/>
              </a:rPr>
              <a:t>Гангутское</a:t>
            </a:r>
            <a:r>
              <a:rPr lang="ru-RU" b="1" dirty="0" smtClean="0">
                <a:latin typeface="Arial" panose="020B0604020202020204" pitchFamily="34" charset="0"/>
                <a:cs typeface="Arial" panose="020B0604020202020204" pitchFamily="34" charset="0"/>
              </a:rPr>
              <a:t> сражение.</a:t>
            </a:r>
            <a:endParaRPr lang="ru-RU" u="sng" dirty="0">
              <a:latin typeface="Arial Black" panose="020B0A04020102020204" pitchFamily="34" charset="0"/>
            </a:endParaRPr>
          </a:p>
        </p:txBody>
      </p:sp>
      <p:pic>
        <p:nvPicPr>
          <p:cNvPr id="6" name="Объект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26004" y="1930445"/>
            <a:ext cx="5283850" cy="3940003"/>
          </a:xfrm>
        </p:spPr>
      </p:pic>
      <p:pic>
        <p:nvPicPr>
          <p:cNvPr id="7" name="Объект 6"/>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6208406" y="1930446"/>
            <a:ext cx="5136750" cy="3940002"/>
          </a:xfrm>
        </p:spPr>
      </p:pic>
    </p:spTree>
    <p:extLst>
      <p:ext uri="{BB962C8B-B14F-4D97-AF65-F5344CB8AC3E}">
        <p14:creationId xmlns:p14="http://schemas.microsoft.com/office/powerpoint/2010/main" val="36420794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0"/>
            <a:ext cx="11249891" cy="6858000"/>
          </a:xfrm>
          <a:prstGeom prst="rect">
            <a:avLst/>
          </a:prstGeom>
        </p:spPr>
      </p:pic>
    </p:spTree>
    <p:extLst>
      <p:ext uri="{BB962C8B-B14F-4D97-AF65-F5344CB8AC3E}">
        <p14:creationId xmlns:p14="http://schemas.microsoft.com/office/powerpoint/2010/main" val="2650158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011093" y="734291"/>
            <a:ext cx="10163200" cy="5264727"/>
          </a:xfrm>
        </p:spPr>
      </p:pic>
    </p:spTree>
    <p:extLst>
      <p:ext uri="{BB962C8B-B14F-4D97-AF65-F5344CB8AC3E}">
        <p14:creationId xmlns:p14="http://schemas.microsoft.com/office/powerpoint/2010/main" val="9422123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26778" y="2578484"/>
            <a:ext cx="9592732" cy="2954868"/>
          </a:xfrm>
        </p:spPr>
        <p:txBody>
          <a:bodyPr>
            <a:normAutofit fontScale="90000"/>
          </a:bodyPr>
          <a:lstStyle/>
          <a:p>
            <a:pPr algn="l"/>
            <a:r>
              <a:rPr lang="ru-RU" sz="4000" b="1" dirty="0" smtClean="0">
                <a:solidFill>
                  <a:schemeClr val="tx1"/>
                </a:solidFill>
                <a:latin typeface="Arial" panose="020B0604020202020204" pitchFamily="34" charset="0"/>
                <a:cs typeface="Arial" panose="020B0604020202020204" pitchFamily="34" charset="0"/>
              </a:rPr>
              <a:t>Русский гребной </a:t>
            </a:r>
            <a:r>
              <a:rPr lang="ru-RU" sz="4000" b="1" dirty="0">
                <a:solidFill>
                  <a:schemeClr val="tx1"/>
                </a:solidFill>
                <a:latin typeface="Arial" panose="020B0604020202020204" pitchFamily="34" charset="0"/>
                <a:cs typeface="Arial" panose="020B0604020202020204" pitchFamily="34" charset="0"/>
              </a:rPr>
              <a:t>флот ещё раз доказал своё преимущество, нанеся поражение шведскому парусному флоту и захватив </a:t>
            </a:r>
            <a:r>
              <a:rPr lang="ru-RU" sz="4000" b="1" dirty="0" smtClean="0">
                <a:solidFill>
                  <a:schemeClr val="tx1"/>
                </a:solidFill>
                <a:latin typeface="Arial" panose="020B0604020202020204" pitchFamily="34" charset="0"/>
                <a:cs typeface="Arial" panose="020B0604020202020204" pitchFamily="34" charset="0"/>
              </a:rPr>
              <a:t>корабли противника. </a:t>
            </a:r>
            <a:br>
              <a:rPr lang="ru-RU" sz="4000" b="1" dirty="0" smtClean="0">
                <a:solidFill>
                  <a:schemeClr val="tx1"/>
                </a:solidFill>
                <a:latin typeface="Arial" panose="020B0604020202020204" pitchFamily="34" charset="0"/>
                <a:cs typeface="Arial" panose="020B0604020202020204" pitchFamily="34" charset="0"/>
              </a:rPr>
            </a:br>
            <a:r>
              <a:rPr lang="ru-RU" sz="4000" b="1" dirty="0" smtClean="0">
                <a:solidFill>
                  <a:schemeClr val="tx1"/>
                </a:solidFill>
                <a:latin typeface="Arial" panose="020B0604020202020204" pitchFamily="34" charset="0"/>
                <a:cs typeface="Arial" panose="020B0604020202020204" pitchFamily="34" charset="0"/>
              </a:rPr>
              <a:t>После </a:t>
            </a:r>
            <a:r>
              <a:rPr lang="ru-RU" sz="4000" b="1" dirty="0">
                <a:solidFill>
                  <a:schemeClr val="tx1"/>
                </a:solidFill>
                <a:latin typeface="Arial" panose="020B0604020202020204" pitchFamily="34" charset="0"/>
                <a:cs typeface="Arial" panose="020B0604020202020204" pitchFamily="34" charset="0"/>
              </a:rPr>
              <a:t>этого поражения Швеции стало невозможно продолжать войну, и она вынуждена была подписать мирный договор</a:t>
            </a:r>
            <a:r>
              <a:rPr lang="ru-RU" sz="3600" b="1" dirty="0">
                <a:latin typeface="Arial" panose="020B0604020202020204" pitchFamily="34" charset="0"/>
                <a:cs typeface="Arial" panose="020B0604020202020204" pitchFamily="34" charset="0"/>
              </a:rPr>
              <a:t>.</a:t>
            </a:r>
          </a:p>
        </p:txBody>
      </p:sp>
      <p:sp>
        <p:nvSpPr>
          <p:cNvPr id="3" name="Текст 2"/>
          <p:cNvSpPr>
            <a:spLocks noGrp="1"/>
          </p:cNvSpPr>
          <p:nvPr>
            <p:ph type="body" idx="1"/>
          </p:nvPr>
        </p:nvSpPr>
        <p:spPr>
          <a:xfrm>
            <a:off x="734291" y="491835"/>
            <a:ext cx="10820400" cy="935183"/>
          </a:xfrm>
        </p:spPr>
        <p:txBody>
          <a:bodyPr>
            <a:normAutofit/>
          </a:bodyPr>
          <a:lstStyle/>
          <a:p>
            <a:r>
              <a:rPr lang="ru-RU" sz="4000" u="sng" dirty="0" smtClean="0">
                <a:latin typeface="Arial Black" panose="020B0A04020102020204" pitchFamily="34" charset="0"/>
              </a:rPr>
              <a:t>Значение </a:t>
            </a:r>
            <a:r>
              <a:rPr lang="ru-RU" sz="4000" u="sng" dirty="0" err="1" smtClean="0">
                <a:latin typeface="Arial Black" panose="020B0A04020102020204" pitchFamily="34" charset="0"/>
              </a:rPr>
              <a:t>Гренгамского</a:t>
            </a:r>
            <a:r>
              <a:rPr lang="ru-RU" sz="4000" u="sng" dirty="0" smtClean="0">
                <a:latin typeface="Arial Black" panose="020B0A04020102020204" pitchFamily="34" charset="0"/>
              </a:rPr>
              <a:t> сражения</a:t>
            </a:r>
            <a:r>
              <a:rPr lang="ru-RU" sz="4000" dirty="0" smtClean="0">
                <a:latin typeface="Arial Black" panose="020B0A04020102020204" pitchFamily="34" charset="0"/>
              </a:rPr>
              <a:t>.</a:t>
            </a:r>
            <a:endParaRPr lang="ru-RU" sz="4000" dirty="0">
              <a:latin typeface="Arial Black" panose="020B0A04020102020204" pitchFamily="34" charset="0"/>
            </a:endParaRPr>
          </a:p>
        </p:txBody>
      </p:sp>
    </p:spTree>
    <p:extLst>
      <p:ext uri="{BB962C8B-B14F-4D97-AF65-F5344CB8AC3E}">
        <p14:creationId xmlns:p14="http://schemas.microsoft.com/office/powerpoint/2010/main" val="41352649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52946" y="692727"/>
            <a:ext cx="10945091" cy="1163782"/>
          </a:xfrm>
        </p:spPr>
        <p:txBody>
          <a:bodyPr>
            <a:normAutofit fontScale="90000"/>
          </a:bodyPr>
          <a:lstStyle/>
          <a:p>
            <a:r>
              <a:rPr lang="ru-RU" u="sng" dirty="0" smtClean="0">
                <a:latin typeface="Arial Black" panose="020B0A04020102020204" pitchFamily="34" charset="0"/>
              </a:rPr>
              <a:t>30 августа 1721 г</a:t>
            </a:r>
            <a:r>
              <a:rPr lang="ru-RU" dirty="0" smtClean="0"/>
              <a:t>. </a:t>
            </a:r>
            <a:r>
              <a:rPr lang="ru-RU" dirty="0" smtClean="0">
                <a:latin typeface="Arial" panose="020B0604020202020204" pitchFamily="34" charset="0"/>
                <a:cs typeface="Arial" panose="020B0604020202020204" pitchFamily="34" charset="0"/>
              </a:rPr>
              <a:t>– подписание </a:t>
            </a:r>
            <a:r>
              <a:rPr lang="ru-RU" dirty="0" err="1" smtClean="0">
                <a:latin typeface="Arial" panose="020B0604020202020204" pitchFamily="34" charset="0"/>
                <a:cs typeface="Arial" panose="020B0604020202020204" pitchFamily="34" charset="0"/>
              </a:rPr>
              <a:t>Ништадтского</a:t>
            </a:r>
            <a:r>
              <a:rPr lang="ru-RU" dirty="0" smtClean="0">
                <a:latin typeface="Arial" panose="020B0604020202020204" pitchFamily="34" charset="0"/>
                <a:cs typeface="Arial" panose="020B0604020202020204" pitchFamily="34" charset="0"/>
              </a:rPr>
              <a:t> мирного договора.</a:t>
            </a:r>
            <a:endParaRPr lang="ru-RU" dirty="0">
              <a:latin typeface="Arial" panose="020B0604020202020204" pitchFamily="34" charset="0"/>
              <a:cs typeface="Arial" panose="020B0604020202020204" pitchFamily="34" charset="0"/>
            </a:endParaRPr>
          </a:p>
        </p:txBody>
      </p:sp>
      <p:sp>
        <p:nvSpPr>
          <p:cNvPr id="3" name="Объект 2"/>
          <p:cNvSpPr>
            <a:spLocks noGrp="1"/>
          </p:cNvSpPr>
          <p:nvPr>
            <p:ph idx="1"/>
          </p:nvPr>
        </p:nvSpPr>
        <p:spPr>
          <a:xfrm>
            <a:off x="858983" y="2008908"/>
            <a:ext cx="10557163" cy="4100946"/>
          </a:xfrm>
        </p:spPr>
        <p:txBody>
          <a:bodyPr>
            <a:normAutofit/>
          </a:bodyPr>
          <a:lstStyle/>
          <a:p>
            <a:pPr>
              <a:buFont typeface="Wingdings" panose="05000000000000000000" pitchFamily="2" charset="2"/>
              <a:buChar char="q"/>
            </a:pPr>
            <a:r>
              <a:rPr lang="ru-RU" sz="2800" b="1" dirty="0">
                <a:latin typeface="Arial" panose="020B0604020202020204" pitchFamily="34" charset="0"/>
                <a:cs typeface="Arial" panose="020B0604020202020204" pitchFamily="34" charset="0"/>
              </a:rPr>
              <a:t>Согласно договору к России отходили Лифляндия, </a:t>
            </a:r>
            <a:r>
              <a:rPr lang="ru-RU" sz="2800" b="1" dirty="0" err="1">
                <a:latin typeface="Arial" panose="020B0604020202020204" pitchFamily="34" charset="0"/>
                <a:cs typeface="Arial" panose="020B0604020202020204" pitchFamily="34" charset="0"/>
              </a:rPr>
              <a:t>Эстляндия</a:t>
            </a:r>
            <a:r>
              <a:rPr lang="ru-RU" sz="2800" b="1" dirty="0">
                <a:latin typeface="Arial" panose="020B0604020202020204" pitchFamily="34" charset="0"/>
                <a:cs typeface="Arial" panose="020B0604020202020204" pitchFamily="34" charset="0"/>
              </a:rPr>
              <a:t>, </a:t>
            </a:r>
            <a:r>
              <a:rPr lang="ru-RU" sz="2800" b="1" dirty="0" err="1">
                <a:latin typeface="Arial" panose="020B0604020202020204" pitchFamily="34" charset="0"/>
                <a:cs typeface="Arial" panose="020B0604020202020204" pitchFamily="34" charset="0"/>
              </a:rPr>
              <a:t>Ингерманландия</a:t>
            </a:r>
            <a:r>
              <a:rPr lang="ru-RU" sz="2800" b="1" dirty="0">
                <a:latin typeface="Arial" panose="020B0604020202020204" pitchFamily="34" charset="0"/>
                <a:cs typeface="Arial" panose="020B0604020202020204" pitchFamily="34" charset="0"/>
              </a:rPr>
              <a:t>, а также часть Карелии с Выборгом. </a:t>
            </a:r>
            <a:endParaRPr lang="ru-RU" sz="2800" b="1" dirty="0" smtClean="0">
              <a:latin typeface="Arial" panose="020B0604020202020204" pitchFamily="34" charset="0"/>
              <a:cs typeface="Arial" panose="020B0604020202020204" pitchFamily="34" charset="0"/>
            </a:endParaRPr>
          </a:p>
          <a:p>
            <a:pPr>
              <a:buFont typeface="Wingdings" panose="05000000000000000000" pitchFamily="2" charset="2"/>
              <a:buChar char="q"/>
            </a:pPr>
            <a:r>
              <a:rPr lang="ru-RU" sz="2800" b="1" dirty="0" smtClean="0">
                <a:latin typeface="Arial" panose="020B0604020202020204" pitchFamily="34" charset="0"/>
                <a:cs typeface="Arial" panose="020B0604020202020204" pitchFamily="34" charset="0"/>
              </a:rPr>
              <a:t>Швеции </a:t>
            </a:r>
            <a:r>
              <a:rPr lang="ru-RU" sz="2800" b="1" dirty="0">
                <a:latin typeface="Arial" panose="020B0604020202020204" pitchFamily="34" charset="0"/>
                <a:cs typeface="Arial" panose="020B0604020202020204" pitchFamily="34" charset="0"/>
              </a:rPr>
              <a:t>возвращались Финляндия и выплачивалось 2 млн талеров в качестве компенсации за утраченные территории.</a:t>
            </a:r>
          </a:p>
          <a:p>
            <a:pPr>
              <a:buFont typeface="Wingdings" panose="05000000000000000000" pitchFamily="2" charset="2"/>
              <a:buChar char="q"/>
            </a:pPr>
            <a:r>
              <a:rPr lang="ru-RU" sz="2800" b="1" dirty="0" smtClean="0">
                <a:latin typeface="Arial" panose="020B0604020202020204" pitchFamily="34" charset="0"/>
                <a:cs typeface="Arial" panose="020B0604020202020204" pitchFamily="34" charset="0"/>
              </a:rPr>
              <a:t>Договор </a:t>
            </a:r>
            <a:r>
              <a:rPr lang="ru-RU" sz="2800" b="1" dirty="0">
                <a:latin typeface="Arial" panose="020B0604020202020204" pitchFamily="34" charset="0"/>
                <a:cs typeface="Arial" panose="020B0604020202020204" pitchFamily="34" charset="0"/>
              </a:rPr>
              <a:t>закрепил за Россией завоёванный выход к морю и сделал её ведущей силой на Балтике. </a:t>
            </a:r>
            <a:endParaRPr lang="ru-RU" sz="2800" b="1"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181114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idx="1"/>
          </p:nvPr>
        </p:nvSpPr>
        <p:spPr>
          <a:xfrm>
            <a:off x="2845518" y="1357745"/>
            <a:ext cx="8529063" cy="5292437"/>
          </a:xfrm>
        </p:spPr>
        <p:txBody>
          <a:bodyPr>
            <a:normAutofit fontScale="92500" lnSpcReduction="10000"/>
          </a:bodyPr>
          <a:lstStyle/>
          <a:p>
            <a:pPr marL="0" indent="0" algn="just">
              <a:buNone/>
            </a:pPr>
            <a:r>
              <a:rPr lang="ru-RU" sz="2000" b="1" dirty="0">
                <a:latin typeface="Arial" panose="020B0604020202020204" pitchFamily="34" charset="0"/>
                <a:cs typeface="Arial" panose="020B0604020202020204" pitchFamily="34" charset="0"/>
              </a:rPr>
              <a:t>Во время азовских походов(1695—1696)войска Шереметева действовали в низовьях Днепра.</a:t>
            </a:r>
          </a:p>
          <a:p>
            <a:pPr marL="0" indent="0" algn="just">
              <a:buNone/>
            </a:pPr>
            <a:r>
              <a:rPr lang="ru-RU" sz="2000" b="1" dirty="0">
                <a:latin typeface="Arial" panose="020B0604020202020204" pitchFamily="34" charset="0"/>
                <a:cs typeface="Arial" panose="020B0604020202020204" pitchFamily="34" charset="0"/>
              </a:rPr>
              <a:t>Под Нарвой Шереметев вместе со всеми испил горькую чашу поражения. В печальный день 19 ноября 1700 г. шведы били русских по частям. При отступлении через реку Нарву более тысячи человек из дворянской конницы под командованием Шереметева просто утонули, а сам военачальник спасся бегством с поля боя</a:t>
            </a:r>
            <a:r>
              <a:rPr lang="ru-RU" sz="2000" b="1" dirty="0" smtClean="0">
                <a:latin typeface="Arial" panose="020B0604020202020204" pitchFamily="34" charset="0"/>
                <a:cs typeface="Arial" panose="020B0604020202020204" pitchFamily="34" charset="0"/>
              </a:rPr>
              <a:t>.</a:t>
            </a:r>
          </a:p>
          <a:p>
            <a:pPr marL="0" indent="0" algn="just">
              <a:buNone/>
            </a:pPr>
            <a:r>
              <a:rPr lang="ru-RU" sz="2000" b="1" dirty="0">
                <a:latin typeface="Arial" panose="020B0604020202020204" pitchFamily="34" charset="0"/>
                <a:cs typeface="Arial" panose="020B0604020202020204" pitchFamily="34" charset="0"/>
              </a:rPr>
              <a:t>Карл XII считал, что с московитами покончено, и основные силы передислоцировал в Польшу для борьбы с армией польского и саксонского короля Августа II. На прибалтийском театре началась «малая война», в которой русские стали постепенно брать верх. Уже 27 декабря 1701 г., через год с небольшим после поражения под Нарвой, 17 тысяч человек под командованием Шереметева неожиданно напали на шведов, отмечавших Рождество Христово. От 7-тысячного корпуса </a:t>
            </a:r>
            <a:r>
              <a:rPr lang="ru-RU" sz="2000" b="1" dirty="0" err="1">
                <a:latin typeface="Arial" panose="020B0604020202020204" pitchFamily="34" charset="0"/>
                <a:cs typeface="Arial" panose="020B0604020202020204" pitchFamily="34" charset="0"/>
              </a:rPr>
              <a:t>Шлиппенбаха</a:t>
            </a:r>
            <a:r>
              <a:rPr lang="ru-RU" sz="2000" b="1" dirty="0">
                <a:latin typeface="Arial" panose="020B0604020202020204" pitchFamily="34" charset="0"/>
                <a:cs typeface="Arial" panose="020B0604020202020204" pitchFamily="34" charset="0"/>
              </a:rPr>
              <a:t> осталась половина. За победу у </a:t>
            </a:r>
            <a:r>
              <a:rPr lang="ru-RU" sz="2000" b="1" dirty="0" err="1">
                <a:latin typeface="Arial" panose="020B0604020202020204" pitchFamily="34" charset="0"/>
                <a:cs typeface="Arial" panose="020B0604020202020204" pitchFamily="34" charset="0"/>
              </a:rPr>
              <a:t>Эрестфера</a:t>
            </a:r>
            <a:r>
              <a:rPr lang="ru-RU" sz="2000" b="1" dirty="0">
                <a:latin typeface="Arial" panose="020B0604020202020204" pitchFamily="34" charset="0"/>
                <a:cs typeface="Arial" panose="020B0604020202020204" pitchFamily="34" charset="0"/>
              </a:rPr>
              <a:t> Б. П. Шереметев получил чин фельдмаршала и орден Св. апостола Андрея Первозванного, только что учрежденный.</a:t>
            </a:r>
          </a:p>
          <a:p>
            <a:endParaRPr lang="ru-RU" dirty="0"/>
          </a:p>
        </p:txBody>
      </p:sp>
      <p:sp>
        <p:nvSpPr>
          <p:cNvPr id="5" name="Текст 4"/>
          <p:cNvSpPr>
            <a:spLocks noGrp="1"/>
          </p:cNvSpPr>
          <p:nvPr>
            <p:ph type="body" sz="half" idx="2"/>
          </p:nvPr>
        </p:nvSpPr>
        <p:spPr>
          <a:xfrm>
            <a:off x="2845519" y="637311"/>
            <a:ext cx="8667607" cy="900544"/>
          </a:xfrm>
        </p:spPr>
        <p:txBody>
          <a:bodyPr>
            <a:normAutofit/>
          </a:bodyPr>
          <a:lstStyle/>
          <a:p>
            <a:r>
              <a:rPr lang="ru-RU" sz="3600" b="1" dirty="0">
                <a:latin typeface="Arial Black" panose="020B0A04020102020204" pitchFamily="34" charset="0"/>
              </a:rPr>
              <a:t>Шереметьев Борис Петрович</a:t>
            </a:r>
            <a:endParaRPr lang="ru-RU" sz="3600" dirty="0">
              <a:latin typeface="Arial Black" panose="020B0A04020102020204" pitchFamily="34" charset="0"/>
            </a:endParaRPr>
          </a:p>
        </p:txBody>
      </p:sp>
      <p:pic>
        <p:nvPicPr>
          <p:cNvPr id="6" name="Picture 2" descr="C:\Users\User\Desktop\НН\23%20ШЕРЕМЕТЕВ.jpg"/>
          <p:cNvPicPr>
            <a:picLocks noChangeAspect="1" noChangeArrowheads="1"/>
          </p:cNvPicPr>
          <p:nvPr/>
        </p:nvPicPr>
        <p:blipFill>
          <a:blip r:embed="rId2" cstate="print"/>
          <a:srcRect/>
          <a:stretch>
            <a:fillRect/>
          </a:stretch>
        </p:blipFill>
        <p:spPr bwMode="auto">
          <a:xfrm>
            <a:off x="761402" y="746434"/>
            <a:ext cx="1944216" cy="2655799"/>
          </a:xfrm>
          <a:prstGeom prst="rect">
            <a:avLst/>
          </a:prstGeom>
          <a:noFill/>
        </p:spPr>
      </p:pic>
    </p:spTree>
    <p:extLst>
      <p:ext uri="{BB962C8B-B14F-4D97-AF65-F5344CB8AC3E}">
        <p14:creationId xmlns:p14="http://schemas.microsoft.com/office/powerpoint/2010/main" val="31927338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8145" y="595745"/>
            <a:ext cx="10667999" cy="5666510"/>
          </a:xfrm>
        </p:spPr>
        <p:txBody>
          <a:bodyPr>
            <a:noAutofit/>
          </a:bodyPr>
          <a:lstStyle/>
          <a:p>
            <a:pPr algn="l"/>
            <a:r>
              <a:rPr lang="ru-RU" sz="2400" b="1" dirty="0">
                <a:latin typeface="Arial" panose="020B0604020202020204" pitchFamily="34" charset="0"/>
                <a:cs typeface="Arial" panose="020B0604020202020204" pitchFamily="34" charset="0"/>
              </a:rPr>
              <a:t/>
            </a:r>
            <a:br>
              <a:rPr lang="ru-RU" sz="2400" b="1" dirty="0">
                <a:latin typeface="Arial" panose="020B0604020202020204" pitchFamily="34" charset="0"/>
                <a:cs typeface="Arial" panose="020B0604020202020204" pitchFamily="34" charset="0"/>
              </a:rPr>
            </a:br>
            <a:r>
              <a:rPr lang="ru-RU" sz="2400" b="1" dirty="0">
                <a:latin typeface="Arial" panose="020B0604020202020204" pitchFamily="34" charset="0"/>
                <a:cs typeface="Arial" panose="020B0604020202020204" pitchFamily="34" charset="0"/>
              </a:rPr>
              <a:t>В 1706 г. Борис Петрович подавил восстание в Астрахани, получив за это от царя две тысячи дворов крестьян</a:t>
            </a:r>
            <a:r>
              <a:rPr lang="ru-RU" sz="2400" b="1" dirty="0" smtClean="0">
                <a:latin typeface="Arial" panose="020B0604020202020204" pitchFamily="34" charset="0"/>
                <a:cs typeface="Arial" panose="020B0604020202020204" pitchFamily="34" charset="0"/>
              </a:rPr>
              <a:t>.</a:t>
            </a:r>
            <a:br>
              <a:rPr lang="ru-RU" sz="2400" b="1" dirty="0" smtClean="0">
                <a:latin typeface="Arial" panose="020B0604020202020204" pitchFamily="34" charset="0"/>
                <a:cs typeface="Arial" panose="020B0604020202020204" pitchFamily="34" charset="0"/>
              </a:rPr>
            </a:br>
            <a:r>
              <a:rPr lang="ru-RU" sz="2400" b="1" dirty="0" smtClean="0">
                <a:latin typeface="Arial" panose="020B0604020202020204" pitchFamily="34" charset="0"/>
                <a:cs typeface="Arial" panose="020B0604020202020204" pitchFamily="34" charset="0"/>
              </a:rPr>
              <a:t>В </a:t>
            </a:r>
            <a:r>
              <a:rPr lang="ru-RU" sz="2400" b="1" dirty="0">
                <a:latin typeface="Arial" panose="020B0604020202020204" pitchFamily="34" charset="0"/>
                <a:cs typeface="Arial" panose="020B0604020202020204" pitchFamily="34" charset="0"/>
              </a:rPr>
              <a:t>1707—1709 гг. он участвовал в стратегическом окружении Карла XII на Украине. Во время Полтавской битвы Шереметев считался главнокомандующим, и царь в случае своей гибели возлагал на него всю ответственность за исход сражения. В списке награжденных за Полтавскую победу имя Шереметева стояло первым. </a:t>
            </a:r>
            <a:r>
              <a:rPr lang="ru-RU" sz="2400" b="1" dirty="0" smtClean="0">
                <a:latin typeface="Arial" panose="020B0604020202020204" pitchFamily="34" charset="0"/>
                <a:cs typeface="Arial" panose="020B0604020202020204" pitchFamily="34" charset="0"/>
              </a:rPr>
              <a:t/>
            </a:r>
            <a:br>
              <a:rPr lang="ru-RU" sz="2400" b="1" dirty="0" smtClean="0">
                <a:latin typeface="Arial" panose="020B0604020202020204" pitchFamily="34" charset="0"/>
                <a:cs typeface="Arial" panose="020B0604020202020204" pitchFamily="34" charset="0"/>
              </a:rPr>
            </a:br>
            <a:r>
              <a:rPr lang="ru-RU" sz="2400" b="1" dirty="0" smtClean="0">
                <a:latin typeface="Arial" panose="020B0604020202020204" pitchFamily="34" charset="0"/>
                <a:cs typeface="Arial" panose="020B0604020202020204" pitchFamily="34" charset="0"/>
              </a:rPr>
              <a:t>В </a:t>
            </a:r>
            <a:r>
              <a:rPr lang="ru-RU" sz="2400" b="1" dirty="0">
                <a:latin typeface="Arial" panose="020B0604020202020204" pitchFamily="34" charset="0"/>
                <a:cs typeface="Arial" panose="020B0604020202020204" pitchFamily="34" charset="0"/>
              </a:rPr>
              <a:t>1708 г. Шереметеву сдались Рига и крепость </a:t>
            </a:r>
            <a:r>
              <a:rPr lang="ru-RU" sz="2400" b="1" dirty="0" err="1">
                <a:latin typeface="Arial" panose="020B0604020202020204" pitchFamily="34" charset="0"/>
                <a:cs typeface="Arial" panose="020B0604020202020204" pitchFamily="34" charset="0"/>
              </a:rPr>
              <a:t>Динамюнде</a:t>
            </a:r>
            <a:r>
              <a:rPr lang="ru-RU" sz="2400" b="1" dirty="0">
                <a:latin typeface="Arial" panose="020B0604020202020204" pitchFamily="34" charset="0"/>
                <a:cs typeface="Arial" panose="020B0604020202020204" pitchFamily="34" charset="0"/>
              </a:rPr>
              <a:t>. </a:t>
            </a:r>
            <a:br>
              <a:rPr lang="ru-RU" sz="2400" b="1" dirty="0">
                <a:latin typeface="Arial" panose="020B0604020202020204" pitchFamily="34" charset="0"/>
                <a:cs typeface="Arial" panose="020B0604020202020204" pitchFamily="34" charset="0"/>
              </a:rPr>
            </a:br>
            <a:r>
              <a:rPr lang="ru-RU" sz="2400" b="1" dirty="0">
                <a:latin typeface="Arial" panose="020B0604020202020204" pitchFamily="34" charset="0"/>
                <a:cs typeface="Arial" panose="020B0604020202020204" pitchFamily="34" charset="0"/>
              </a:rPr>
              <a:t>Царь часто выражал недовольство медлительностью Шереметева, называл его Кунктатором. Такое прозвище (можно перевести с латинского, как «медлитель, действующий медленно») получил один из римских консулов Фабий Максим в период войны с Ганнибалом. опытный Шереметев стремился к любому делу подготовиться основательно, предпочитал удаче расчет.</a:t>
            </a:r>
            <a:r>
              <a:rPr lang="ru-RU" sz="1800" b="1" dirty="0">
                <a:latin typeface="Arial" panose="020B0604020202020204" pitchFamily="34" charset="0"/>
                <a:cs typeface="Arial" panose="020B0604020202020204" pitchFamily="34" charset="0"/>
              </a:rPr>
              <a:t/>
            </a:r>
            <a:br>
              <a:rPr lang="ru-RU" sz="1800" b="1" dirty="0">
                <a:latin typeface="Arial" panose="020B0604020202020204" pitchFamily="34" charset="0"/>
                <a:cs typeface="Arial" panose="020B0604020202020204" pitchFamily="34" charset="0"/>
              </a:rPr>
            </a:br>
            <a:endParaRPr lang="ru-RU" sz="1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92281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44340" y="872836"/>
            <a:ext cx="8227224" cy="678874"/>
          </a:xfrm>
        </p:spPr>
        <p:txBody>
          <a:bodyPr>
            <a:normAutofit fontScale="90000"/>
          </a:bodyPr>
          <a:lstStyle/>
          <a:p>
            <a:r>
              <a:rPr lang="ru-RU" b="1" dirty="0">
                <a:latin typeface="Arial Black" panose="020B0A04020102020204" pitchFamily="34" charset="0"/>
              </a:rPr>
              <a:t>Репнин Николай Иванович</a:t>
            </a:r>
            <a:r>
              <a:rPr lang="ru-RU" b="1" dirty="0"/>
              <a:t/>
            </a:r>
            <a:br>
              <a:rPr lang="ru-RU" b="1" dirty="0"/>
            </a:br>
            <a:endParaRPr lang="ru-RU" dirty="0"/>
          </a:p>
        </p:txBody>
      </p:sp>
      <p:sp>
        <p:nvSpPr>
          <p:cNvPr id="6" name="Объект 5"/>
          <p:cNvSpPr>
            <a:spLocks noGrp="1"/>
          </p:cNvSpPr>
          <p:nvPr>
            <p:ph sz="quarter" idx="4"/>
          </p:nvPr>
        </p:nvSpPr>
        <p:spPr>
          <a:xfrm>
            <a:off x="3244339" y="1427019"/>
            <a:ext cx="8130243" cy="4752108"/>
          </a:xfrm>
        </p:spPr>
        <p:txBody>
          <a:bodyPr>
            <a:normAutofit fontScale="92500" lnSpcReduction="10000"/>
          </a:bodyPr>
          <a:lstStyle/>
          <a:p>
            <a:pPr marL="0" indent="0">
              <a:buNone/>
            </a:pPr>
            <a:r>
              <a:rPr lang="ru-RU" b="1" i="1" dirty="0">
                <a:latin typeface="Arial" panose="020B0604020202020204" pitchFamily="34" charset="0"/>
                <a:cs typeface="Arial" panose="020B0604020202020204" pitchFamily="34" charset="0"/>
              </a:rPr>
              <a:t>"И Брюс, и </a:t>
            </a:r>
            <a:r>
              <a:rPr lang="ru-RU" b="1" i="1" dirty="0" err="1">
                <a:latin typeface="Arial" panose="020B0604020202020204" pitchFamily="34" charset="0"/>
                <a:cs typeface="Arial" panose="020B0604020202020204" pitchFamily="34" charset="0"/>
              </a:rPr>
              <a:t>Боур</a:t>
            </a:r>
            <a:r>
              <a:rPr lang="ru-RU" b="1" i="1" dirty="0">
                <a:latin typeface="Arial" panose="020B0604020202020204" pitchFamily="34" charset="0"/>
                <a:cs typeface="Arial" panose="020B0604020202020204" pitchFamily="34" charset="0"/>
              </a:rPr>
              <a:t>, и Репнин…". Князь Никита (</a:t>
            </a:r>
            <a:r>
              <a:rPr lang="ru-RU" b="1" i="1" dirty="0" err="1">
                <a:latin typeface="Arial" panose="020B0604020202020204" pitchFamily="34" charset="0"/>
                <a:cs typeface="Arial" panose="020B0604020202020204" pitchFamily="34" charset="0"/>
              </a:rPr>
              <a:t>Аникита</a:t>
            </a:r>
            <a:r>
              <a:rPr lang="ru-RU" b="1" i="1" dirty="0">
                <a:latin typeface="Arial" panose="020B0604020202020204" pitchFamily="34" charset="0"/>
                <a:cs typeface="Arial" panose="020B0604020202020204" pitchFamily="34" charset="0"/>
              </a:rPr>
              <a:t>) Иванович - сподвижник Петра I, герой Полтавы.</a:t>
            </a:r>
            <a:endParaRPr lang="ru-RU" b="1" dirty="0">
              <a:latin typeface="Arial" panose="020B0604020202020204" pitchFamily="34" charset="0"/>
              <a:cs typeface="Arial" panose="020B0604020202020204" pitchFamily="34" charset="0"/>
            </a:endParaRPr>
          </a:p>
          <a:p>
            <a:pPr marL="0" indent="0">
              <a:buNone/>
            </a:pPr>
            <a:r>
              <a:rPr lang="ru-RU" b="1" i="1" dirty="0">
                <a:latin typeface="Arial" panose="020B0604020202020204" pitchFamily="34" charset="0"/>
                <a:cs typeface="Arial" panose="020B0604020202020204" pitchFamily="34" charset="0"/>
              </a:rPr>
              <a:t>Русский генерал-фельдмаршал времен Великой Северной войны. Отвечал за взятие Риги в 1710 г., являлся губернатором Рижской губернии с 1719 г. до самой смерти.</a:t>
            </a:r>
            <a:endParaRPr lang="ru-RU" b="1" dirty="0">
              <a:latin typeface="Arial" panose="020B0604020202020204" pitchFamily="34" charset="0"/>
              <a:cs typeface="Arial" panose="020B0604020202020204" pitchFamily="34" charset="0"/>
            </a:endParaRPr>
          </a:p>
          <a:p>
            <a:pPr marL="0" indent="0">
              <a:buNone/>
            </a:pPr>
            <a:r>
              <a:rPr lang="ru-RU" b="1" dirty="0">
                <a:latin typeface="Arial" panose="020B0604020202020204" pitchFamily="34" charset="0"/>
                <a:cs typeface="Arial" panose="020B0604020202020204" pitchFamily="34" charset="0"/>
              </a:rPr>
              <a:t>Фигура этого военачальника и администратора всегда возникает за спиной Петра Великого во время рассмотрения различных аспектов его царствования. Среди "птенцов гнезда Петрова" князь </a:t>
            </a:r>
            <a:r>
              <a:rPr lang="ru-RU" b="1" dirty="0" err="1">
                <a:latin typeface="Arial" panose="020B0604020202020204" pitchFamily="34" charset="0"/>
                <a:cs typeface="Arial" panose="020B0604020202020204" pitchFamily="34" charset="0"/>
              </a:rPr>
              <a:t>Аникита</a:t>
            </a:r>
            <a:r>
              <a:rPr lang="ru-RU" b="1" dirty="0">
                <a:latin typeface="Arial" panose="020B0604020202020204" pitchFamily="34" charset="0"/>
                <a:cs typeface="Arial" panose="020B0604020202020204" pitchFamily="34" charset="0"/>
              </a:rPr>
              <a:t> Иванович Репнин занимает особое место. Это связано с тем, что на протяжении всего правления Петра I князю не раз приходилось как отличиться, так и вызвать гнев государя.</a:t>
            </a:r>
          </a:p>
          <a:p>
            <a:pPr marL="0" indent="0">
              <a:buNone/>
            </a:pPr>
            <a:endParaRPr lang="ru-RU" dirty="0"/>
          </a:p>
        </p:txBody>
      </p:sp>
      <p:pic>
        <p:nvPicPr>
          <p:cNvPr id="7" name="Picture 2" descr="C:\Users\User\Desktop\НН\030.jpg"/>
          <p:cNvPicPr>
            <a:picLocks noGrp="1" noChangeAspect="1" noChangeArrowheads="1"/>
          </p:cNvPicPr>
          <p:nvPr>
            <p:ph sz="half" idx="2"/>
          </p:nvPr>
        </p:nvPicPr>
        <p:blipFill>
          <a:blip r:embed="rId2" cstate="print"/>
          <a:srcRect/>
          <a:stretch>
            <a:fillRect/>
          </a:stretch>
        </p:blipFill>
        <p:spPr bwMode="auto">
          <a:xfrm>
            <a:off x="678873" y="722313"/>
            <a:ext cx="2382981" cy="3517178"/>
          </a:xfrm>
          <a:prstGeom prst="rect">
            <a:avLst/>
          </a:prstGeom>
          <a:noFill/>
        </p:spPr>
      </p:pic>
    </p:spTree>
    <p:extLst>
      <p:ext uri="{BB962C8B-B14F-4D97-AF65-F5344CB8AC3E}">
        <p14:creationId xmlns:p14="http://schemas.microsoft.com/office/powerpoint/2010/main" val="485160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3032" y="746605"/>
            <a:ext cx="9592732" cy="361759"/>
          </a:xfrm>
        </p:spPr>
        <p:txBody>
          <a:bodyPr>
            <a:noAutofit/>
          </a:bodyPr>
          <a:lstStyle/>
          <a:p>
            <a:r>
              <a:rPr lang="ru-RU" sz="4400" b="1" u="sng" dirty="0">
                <a:latin typeface="Arial Black" panose="020B0A04020102020204" pitchFamily="34" charset="0"/>
              </a:rPr>
              <a:t>Участники и их цели </a:t>
            </a:r>
            <a:endParaRPr lang="ru-RU" sz="4400" dirty="0">
              <a:latin typeface="Arial Black" panose="020B0A04020102020204" pitchFamily="34" charset="0"/>
            </a:endParaRPr>
          </a:p>
        </p:txBody>
      </p:sp>
      <p:sp>
        <p:nvSpPr>
          <p:cNvPr id="3" name="Текст 2"/>
          <p:cNvSpPr>
            <a:spLocks noGrp="1"/>
          </p:cNvSpPr>
          <p:nvPr>
            <p:ph type="body" idx="1"/>
          </p:nvPr>
        </p:nvSpPr>
        <p:spPr>
          <a:xfrm>
            <a:off x="858981" y="1454727"/>
            <a:ext cx="10557163" cy="4558146"/>
          </a:xfrm>
        </p:spPr>
        <p:txBody>
          <a:bodyPr>
            <a:noAutofit/>
          </a:bodyPr>
          <a:lstStyle/>
          <a:p>
            <a:pPr marL="342900" lvl="0" indent="-342900" algn="just" fontAlgn="base">
              <a:buFont typeface="Wingdings" panose="05000000000000000000" pitchFamily="2" charset="2"/>
              <a:buChar char="Ø"/>
            </a:pPr>
            <a:r>
              <a:rPr lang="ru-RU" sz="2800" b="1" i="1" u="sng" dirty="0">
                <a:latin typeface="Arial" panose="020B0604020202020204" pitchFamily="34" charset="0"/>
                <a:cs typeface="Arial" panose="020B0604020202020204" pitchFamily="34" charset="0"/>
              </a:rPr>
              <a:t>Россия. </a:t>
            </a:r>
            <a:r>
              <a:rPr lang="ru-RU" b="1" dirty="0">
                <a:latin typeface="Arial" panose="020B0604020202020204" pitchFamily="34" charset="0"/>
                <a:cs typeface="Arial" panose="020B0604020202020204" pitchFamily="34" charset="0"/>
              </a:rPr>
              <a:t>Её целью было взять реванш за события Смутного времени и вернуть территории, отобранные у неё Швецией в 1609-1617 годах (побережье Финского залива и Карелию)</a:t>
            </a:r>
          </a:p>
          <a:p>
            <a:pPr marL="342900" lvl="0" indent="-342900" algn="just" fontAlgn="base">
              <a:buFont typeface="Wingdings" panose="05000000000000000000" pitchFamily="2" charset="2"/>
              <a:buChar char="Ø"/>
            </a:pPr>
            <a:r>
              <a:rPr lang="ru-RU" sz="2800" b="1" i="1" u="sng" dirty="0">
                <a:latin typeface="Arial" panose="020B0604020202020204" pitchFamily="34" charset="0"/>
                <a:cs typeface="Arial" panose="020B0604020202020204" pitchFamily="34" charset="0"/>
              </a:rPr>
              <a:t>Саксония. </a:t>
            </a:r>
            <a:r>
              <a:rPr lang="ru-RU" b="1" dirty="0">
                <a:latin typeface="Arial" panose="020B0604020202020204" pitchFamily="34" charset="0"/>
                <a:cs typeface="Arial" panose="020B0604020202020204" pitchFamily="34" charset="0"/>
              </a:rPr>
              <a:t>Согласно заключенному договору, после победы над Швецией к Саксонии должны были отойти обширные территории Лифляндии и </a:t>
            </a:r>
            <a:r>
              <a:rPr lang="ru-RU" b="1" dirty="0" err="1">
                <a:latin typeface="Arial" panose="020B0604020202020204" pitchFamily="34" charset="0"/>
                <a:cs typeface="Arial" panose="020B0604020202020204" pitchFamily="34" charset="0"/>
              </a:rPr>
              <a:t>Эстляндии</a:t>
            </a:r>
            <a:r>
              <a:rPr lang="ru-RU" b="1" dirty="0">
                <a:latin typeface="Arial" panose="020B0604020202020204" pitchFamily="34" charset="0"/>
                <a:cs typeface="Arial" panose="020B0604020202020204" pitchFamily="34" charset="0"/>
              </a:rPr>
              <a:t>.</a:t>
            </a:r>
          </a:p>
          <a:p>
            <a:pPr marL="342900" lvl="0" indent="-342900" algn="just" fontAlgn="base">
              <a:buFont typeface="Wingdings" panose="05000000000000000000" pitchFamily="2" charset="2"/>
              <a:buChar char="Ø"/>
            </a:pPr>
            <a:r>
              <a:rPr lang="ru-RU" sz="2800" b="1" i="1" u="sng" dirty="0">
                <a:latin typeface="Arial" panose="020B0604020202020204" pitchFamily="34" charset="0"/>
                <a:cs typeface="Arial" panose="020B0604020202020204" pitchFamily="34" charset="0"/>
              </a:rPr>
              <a:t>Дания</a:t>
            </a:r>
            <a:r>
              <a:rPr lang="ru-RU" sz="2800" b="1" i="1" dirty="0">
                <a:latin typeface="Arial" panose="020B0604020202020204" pitchFamily="34" charset="0"/>
                <a:cs typeface="Arial" panose="020B0604020202020204" pitchFamily="34" charset="0"/>
              </a:rPr>
              <a:t>. </a:t>
            </a:r>
            <a:r>
              <a:rPr lang="ru-RU" b="1" dirty="0">
                <a:latin typeface="Arial" panose="020B0604020202020204" pitchFamily="34" charset="0"/>
                <a:cs typeface="Arial" panose="020B0604020202020204" pitchFamily="34" charset="0"/>
              </a:rPr>
              <a:t>Датский король рассчитывал добиться ослабления Швеции, чтобы захватить княжество </a:t>
            </a:r>
            <a:r>
              <a:rPr lang="ru-RU" b="1" dirty="0" err="1">
                <a:latin typeface="Arial" panose="020B0604020202020204" pitchFamily="34" charset="0"/>
                <a:cs typeface="Arial" panose="020B0604020202020204" pitchFamily="34" charset="0"/>
              </a:rPr>
              <a:t>Гольштейн</a:t>
            </a:r>
            <a:r>
              <a:rPr lang="ru-RU" b="1" dirty="0">
                <a:latin typeface="Arial" panose="020B0604020202020204" pitchFamily="34" charset="0"/>
                <a:cs typeface="Arial" panose="020B0604020202020204" pitchFamily="34" charset="0"/>
              </a:rPr>
              <a:t>, граничащее с Данией, и включить его в состав своей страны.</a:t>
            </a:r>
          </a:p>
          <a:p>
            <a:pPr marL="342900" indent="-342900" algn="just">
              <a:buFont typeface="Wingdings" panose="05000000000000000000" pitchFamily="2" charset="2"/>
              <a:buChar char="Ø"/>
            </a:pPr>
            <a:r>
              <a:rPr lang="ru-RU" sz="2800" b="1" i="1" u="sng" dirty="0">
                <a:latin typeface="Arial" panose="020B0604020202020204" pitchFamily="34" charset="0"/>
                <a:cs typeface="Arial" panose="020B0604020202020204" pitchFamily="34" charset="0"/>
              </a:rPr>
              <a:t>Речь </a:t>
            </a:r>
            <a:r>
              <a:rPr lang="ru-RU" sz="2800" b="1" i="1" u="sng" dirty="0" err="1">
                <a:latin typeface="Arial" panose="020B0604020202020204" pitchFamily="34" charset="0"/>
                <a:cs typeface="Arial" panose="020B0604020202020204" pitchFamily="34" charset="0"/>
              </a:rPr>
              <a:t>Посполитая</a:t>
            </a:r>
            <a:r>
              <a:rPr lang="ru-RU" sz="2800" b="1" i="1" u="sng" dirty="0">
                <a:latin typeface="Arial" panose="020B0604020202020204" pitchFamily="34" charset="0"/>
                <a:cs typeface="Arial" panose="020B0604020202020204" pitchFamily="34" charset="0"/>
              </a:rPr>
              <a:t>. </a:t>
            </a:r>
            <a:r>
              <a:rPr lang="ru-RU" b="1" dirty="0">
                <a:latin typeface="Arial" panose="020B0604020202020204" pitchFamily="34" charset="0"/>
                <a:cs typeface="Arial" panose="020B0604020202020204" pitchFamily="34" charset="0"/>
              </a:rPr>
              <a:t>Управлял </a:t>
            </a:r>
            <a:r>
              <a:rPr lang="ru-RU" b="1" dirty="0" smtClean="0">
                <a:latin typeface="Arial" panose="020B0604020202020204" pitchFamily="34" charset="0"/>
                <a:cs typeface="Arial" panose="020B0604020202020204" pitchFamily="34" charset="0"/>
              </a:rPr>
              <a:t>ею саксонский </a:t>
            </a:r>
            <a:r>
              <a:rPr lang="ru-RU" b="1" dirty="0">
                <a:latin typeface="Arial" panose="020B0604020202020204" pitchFamily="34" charset="0"/>
                <a:cs typeface="Arial" panose="020B0604020202020204" pitchFamily="34" charset="0"/>
              </a:rPr>
              <a:t>курфюрст Август II, который с 1697 года был польским королём, и он рассчитывал присоединить к своим владениям Ригу и прилегающие к ней территории.</a:t>
            </a:r>
          </a:p>
        </p:txBody>
      </p:sp>
    </p:spTree>
    <p:extLst>
      <p:ext uri="{BB962C8B-B14F-4D97-AF65-F5344CB8AC3E}">
        <p14:creationId xmlns:p14="http://schemas.microsoft.com/office/powerpoint/2010/main" val="21873760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60967" y="1269997"/>
            <a:ext cx="8026688" cy="84668"/>
          </a:xfrm>
        </p:spPr>
        <p:txBody>
          <a:bodyPr>
            <a:normAutofit fontScale="90000"/>
          </a:bodyPr>
          <a:lstStyle/>
          <a:p>
            <a:r>
              <a:rPr lang="ru-RU" sz="4000" b="1" dirty="0">
                <a:latin typeface="Arial Black" panose="020B0A04020102020204" pitchFamily="34" charset="0"/>
              </a:rPr>
              <a:t>Апраксин Федор Михайлович</a:t>
            </a:r>
            <a:r>
              <a:rPr lang="ru-RU" b="1" dirty="0"/>
              <a:t/>
            </a:r>
            <a:br>
              <a:rPr lang="ru-RU" b="1" dirty="0"/>
            </a:br>
            <a:endParaRPr lang="ru-RU" dirty="0"/>
          </a:p>
        </p:txBody>
      </p:sp>
      <p:sp>
        <p:nvSpPr>
          <p:cNvPr id="6" name="Объект 5"/>
          <p:cNvSpPr>
            <a:spLocks noGrp="1"/>
          </p:cNvSpPr>
          <p:nvPr>
            <p:ph sz="quarter" idx="4"/>
          </p:nvPr>
        </p:nvSpPr>
        <p:spPr>
          <a:xfrm>
            <a:off x="3422073" y="1399310"/>
            <a:ext cx="8104476" cy="4655126"/>
          </a:xfrm>
        </p:spPr>
        <p:txBody>
          <a:bodyPr>
            <a:normAutofit fontScale="92500" lnSpcReduction="20000"/>
          </a:bodyPr>
          <a:lstStyle/>
          <a:p>
            <a:pPr marL="0" indent="0" algn="just">
              <a:buNone/>
            </a:pPr>
            <a:r>
              <a:rPr lang="ru-RU" b="1" dirty="0">
                <a:latin typeface="Arial" panose="020B0604020202020204" pitchFamily="34" charset="0"/>
                <a:cs typeface="Arial" panose="020B0604020202020204" pitchFamily="34" charset="0"/>
              </a:rPr>
              <a:t>Один из создателей русского флота, сподвижник Петра I, генерал-адмирал, первый президент Адмиралтейств-коллегии.</a:t>
            </a:r>
          </a:p>
          <a:p>
            <a:pPr marL="0" indent="0" algn="just">
              <a:buNone/>
            </a:pPr>
            <a:r>
              <a:rPr lang="ru-RU" b="1" dirty="0">
                <a:latin typeface="Arial" panose="020B0604020202020204" pitchFamily="34" charset="0"/>
                <a:cs typeface="Arial" panose="020B0604020202020204" pitchFamily="34" charset="0"/>
              </a:rPr>
              <a:t>На суше Апраксин защитил от шведской армии Санкт-Петербург, который шведы собирались сровнять с землей, а на море нанес им решающее поражение в шхерах при </a:t>
            </a:r>
            <a:r>
              <a:rPr lang="ru-RU" b="1" dirty="0" smtClean="0">
                <a:latin typeface="Arial" panose="020B0604020202020204" pitchFamily="34" charset="0"/>
                <a:cs typeface="Arial" panose="020B0604020202020204" pitchFamily="34" charset="0"/>
              </a:rPr>
              <a:t>Гангуте.</a:t>
            </a:r>
          </a:p>
          <a:p>
            <a:pPr marL="0" indent="0" algn="just">
              <a:buNone/>
            </a:pPr>
            <a:r>
              <a:rPr lang="ru-RU" b="1" dirty="0" smtClean="0">
                <a:latin typeface="Arial" panose="020B0604020202020204" pitchFamily="34" charset="0"/>
                <a:cs typeface="Arial" panose="020B0604020202020204" pitchFamily="34" charset="0"/>
              </a:rPr>
              <a:t>За </a:t>
            </a:r>
            <a:r>
              <a:rPr lang="ru-RU" b="1" dirty="0">
                <a:latin typeface="Arial" panose="020B0604020202020204" pitchFamily="34" charset="0"/>
                <a:cs typeface="Arial" panose="020B0604020202020204" pitchFamily="34" charset="0"/>
              </a:rPr>
              <a:t>успешную охрану Петербурга Петр, сам одержавший победу при Лесной, повелел выбить особую медаль с изображением на одной стороне портрета Федора Матвеевича и надписью: "Царского Величества адмирал Ф. М. Апраксин", а на другой - изображение флота, построившегося в линию, с надписью: </a:t>
            </a:r>
            <a:r>
              <a:rPr lang="ru-RU" b="1" i="1" dirty="0">
                <a:latin typeface="Arial" panose="020B0604020202020204" pitchFamily="34" charset="0"/>
                <a:cs typeface="Arial" panose="020B0604020202020204" pitchFamily="34" charset="0"/>
              </a:rPr>
              <a:t>"Храня сие не спит; лучше смерть, а не неверность"</a:t>
            </a:r>
            <a:endParaRPr lang="ru-RU" b="1" dirty="0">
              <a:latin typeface="Arial" panose="020B0604020202020204" pitchFamily="34" charset="0"/>
              <a:cs typeface="Arial" panose="020B0604020202020204" pitchFamily="34" charset="0"/>
            </a:endParaRPr>
          </a:p>
          <a:p>
            <a:endParaRPr lang="ru-RU" dirty="0"/>
          </a:p>
        </p:txBody>
      </p:sp>
      <p:pic>
        <p:nvPicPr>
          <p:cNvPr id="9" name="Picture 2" descr="C:\Users\User\Desktop\НН\011.jpg"/>
          <p:cNvPicPr>
            <a:picLocks noGrp="1" noChangeAspect="1" noChangeArrowheads="1"/>
          </p:cNvPicPr>
          <p:nvPr>
            <p:ph sz="half" idx="2"/>
          </p:nvPr>
        </p:nvPicPr>
        <p:blipFill>
          <a:blip r:embed="rId2" cstate="print"/>
          <a:srcRect t="15074" b="8286"/>
          <a:stretch>
            <a:fillRect/>
          </a:stretch>
        </p:blipFill>
        <p:spPr bwMode="auto">
          <a:xfrm>
            <a:off x="699799" y="634228"/>
            <a:ext cx="2473325" cy="2901361"/>
          </a:xfrm>
          <a:prstGeom prst="rect">
            <a:avLst/>
          </a:prstGeom>
          <a:noFill/>
        </p:spPr>
      </p:pic>
      <p:pic>
        <p:nvPicPr>
          <p:cNvPr id="10" name="Picture 2" descr="C:\Users\User\Desktop\НН\018.jpg"/>
          <p:cNvPicPr>
            <a:picLocks noChangeAspect="1" noChangeArrowheads="1"/>
          </p:cNvPicPr>
          <p:nvPr/>
        </p:nvPicPr>
        <p:blipFill>
          <a:blip r:embed="rId3" cstate="print"/>
          <a:srcRect/>
          <a:stretch>
            <a:fillRect/>
          </a:stretch>
        </p:blipFill>
        <p:spPr bwMode="auto">
          <a:xfrm>
            <a:off x="777585" y="3726475"/>
            <a:ext cx="2317751" cy="2327961"/>
          </a:xfrm>
          <a:prstGeom prst="rect">
            <a:avLst/>
          </a:prstGeom>
          <a:noFill/>
        </p:spPr>
      </p:pic>
    </p:spTree>
    <p:extLst>
      <p:ext uri="{BB962C8B-B14F-4D97-AF65-F5344CB8AC3E}">
        <p14:creationId xmlns:p14="http://schemas.microsoft.com/office/powerpoint/2010/main" val="6361465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228109" y="651164"/>
            <a:ext cx="8326582" cy="1981199"/>
          </a:xfrm>
        </p:spPr>
        <p:txBody>
          <a:bodyPr>
            <a:normAutofit fontScale="90000"/>
          </a:bodyPr>
          <a:lstStyle/>
          <a:p>
            <a:r>
              <a:rPr lang="ru-RU" sz="4000" b="1" dirty="0">
                <a:latin typeface="Arial Black" panose="020B0A04020102020204" pitchFamily="34" charset="0"/>
              </a:rPr>
              <a:t>Михаил Михайлович Голицын – «прямой сын Отечества» (Петр </a:t>
            </a:r>
            <a:r>
              <a:rPr lang="en-US" sz="4000" b="1" dirty="0">
                <a:latin typeface="Arial Black" panose="020B0A04020102020204" pitchFamily="34" charset="0"/>
              </a:rPr>
              <a:t>I</a:t>
            </a:r>
            <a:r>
              <a:rPr lang="ru-RU" sz="4000" b="1" dirty="0">
                <a:latin typeface="Arial Black" panose="020B0A04020102020204" pitchFamily="34" charset="0"/>
              </a:rPr>
              <a:t>)</a:t>
            </a:r>
            <a:r>
              <a:rPr lang="ru-RU" sz="5400" b="1" dirty="0"/>
              <a:t/>
            </a:r>
            <a:br>
              <a:rPr lang="ru-RU" sz="5400" b="1" dirty="0"/>
            </a:br>
            <a:endParaRPr lang="ru-RU" dirty="0"/>
          </a:p>
        </p:txBody>
      </p:sp>
      <p:sp>
        <p:nvSpPr>
          <p:cNvPr id="7" name="Объект 6"/>
          <p:cNvSpPr>
            <a:spLocks noGrp="1"/>
          </p:cNvSpPr>
          <p:nvPr>
            <p:ph sz="quarter" idx="4"/>
          </p:nvPr>
        </p:nvSpPr>
        <p:spPr>
          <a:xfrm>
            <a:off x="3228109" y="2216727"/>
            <a:ext cx="8118764" cy="3976255"/>
          </a:xfrm>
        </p:spPr>
        <p:txBody>
          <a:bodyPr>
            <a:normAutofit fontScale="92500" lnSpcReduction="10000"/>
          </a:bodyPr>
          <a:lstStyle/>
          <a:p>
            <a:pPr algn="just"/>
            <a:r>
              <a:rPr lang="ru-RU" b="1" dirty="0">
                <a:latin typeface="Arial" panose="020B0604020202020204" pitchFamily="34" charset="0"/>
                <a:cs typeface="Arial" panose="020B0604020202020204" pitchFamily="34" charset="0"/>
              </a:rPr>
              <a:t>Русский полководец, генерал- фельдмаршал, соратник Петра I, участник и герой Северной войны. Возможно, лучший русский военачальник петровской эпохи.</a:t>
            </a:r>
          </a:p>
          <a:p>
            <a:pPr algn="just"/>
            <a:r>
              <a:rPr lang="ru-RU" b="1" dirty="0">
                <a:latin typeface="Arial" panose="020B0604020202020204" pitchFamily="34" charset="0"/>
                <a:cs typeface="Arial" panose="020B0604020202020204" pitchFamily="34" charset="0"/>
              </a:rPr>
              <a:t>"Победителей не судят", - сказал о нем Петр после того, как Голицын ослушался его приказа отступать и взял неприступный </a:t>
            </a:r>
            <a:r>
              <a:rPr lang="ru-RU" b="1" dirty="0" err="1">
                <a:latin typeface="Arial" panose="020B0604020202020204" pitchFamily="34" charset="0"/>
                <a:cs typeface="Arial" panose="020B0604020202020204" pitchFamily="34" charset="0"/>
              </a:rPr>
              <a:t>Нотебург</a:t>
            </a:r>
            <a:r>
              <a:rPr lang="ru-RU" b="1" dirty="0">
                <a:latin typeface="Arial" panose="020B0604020202020204" pitchFamily="34" charset="0"/>
                <a:cs typeface="Arial" panose="020B0604020202020204" pitchFamily="34" charset="0"/>
              </a:rPr>
              <a:t>. "Я, как почал служить, такова огня и порядочного действа от наших солдат не слыхал и не видал", - отозвался царь о другом его сражении… А за морскую победу при </a:t>
            </a:r>
            <a:r>
              <a:rPr lang="ru-RU" b="1" dirty="0" err="1">
                <a:latin typeface="Arial" panose="020B0604020202020204" pitchFamily="34" charset="0"/>
                <a:cs typeface="Arial" panose="020B0604020202020204" pitchFamily="34" charset="0"/>
              </a:rPr>
              <a:t>Гренгаме</a:t>
            </a:r>
            <a:r>
              <a:rPr lang="ru-RU" b="1" dirty="0">
                <a:latin typeface="Arial" panose="020B0604020202020204" pitchFamily="34" charset="0"/>
                <a:cs typeface="Arial" panose="020B0604020202020204" pitchFamily="34" charset="0"/>
              </a:rPr>
              <a:t> наградил шпагой, усыпанной бриллиантами.</a:t>
            </a:r>
          </a:p>
          <a:p>
            <a:endParaRPr lang="ru-RU" dirty="0"/>
          </a:p>
        </p:txBody>
      </p:sp>
      <p:pic>
        <p:nvPicPr>
          <p:cNvPr id="9" name="Picture 2" descr="C:\Users\User\Desktop\НН\051.jpg"/>
          <p:cNvPicPr>
            <a:picLocks noGrp="1" noChangeAspect="1" noChangeArrowheads="1"/>
          </p:cNvPicPr>
          <p:nvPr>
            <p:ph sz="half" idx="2"/>
          </p:nvPr>
        </p:nvPicPr>
        <p:blipFill>
          <a:blip r:embed="rId2" cstate="print"/>
          <a:srcRect l="20796"/>
          <a:stretch>
            <a:fillRect/>
          </a:stretch>
        </p:blipFill>
        <p:spPr bwMode="auto">
          <a:xfrm>
            <a:off x="678873" y="666750"/>
            <a:ext cx="2660071" cy="3420341"/>
          </a:xfrm>
          <a:prstGeom prst="rect">
            <a:avLst/>
          </a:prstGeom>
          <a:noFill/>
        </p:spPr>
      </p:pic>
    </p:spTree>
    <p:extLst>
      <p:ext uri="{BB962C8B-B14F-4D97-AF65-F5344CB8AC3E}">
        <p14:creationId xmlns:p14="http://schemas.microsoft.com/office/powerpoint/2010/main" val="42719112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28656" y="1052945"/>
            <a:ext cx="7370618" cy="138545"/>
          </a:xfrm>
        </p:spPr>
        <p:txBody>
          <a:bodyPr>
            <a:normAutofit fontScale="90000"/>
          </a:bodyPr>
          <a:lstStyle/>
          <a:p>
            <a:r>
              <a:rPr lang="ru-RU" b="1" dirty="0">
                <a:latin typeface="Arial Black" panose="020B0A04020102020204" pitchFamily="34" charset="0"/>
              </a:rPr>
              <a:t>Брюс Яков </a:t>
            </a:r>
            <a:r>
              <a:rPr lang="ru-RU" b="1" dirty="0" err="1">
                <a:latin typeface="Arial Black" panose="020B0A04020102020204" pitchFamily="34" charset="0"/>
              </a:rPr>
              <a:t>Виллимович</a:t>
            </a:r>
            <a:r>
              <a:rPr lang="ru-RU" b="1" dirty="0"/>
              <a:t/>
            </a:r>
            <a:br>
              <a:rPr lang="ru-RU" b="1" dirty="0"/>
            </a:br>
            <a:endParaRPr lang="ru-RU" dirty="0"/>
          </a:p>
        </p:txBody>
      </p:sp>
      <p:sp>
        <p:nvSpPr>
          <p:cNvPr id="4" name="Объект 3"/>
          <p:cNvSpPr>
            <a:spLocks noGrp="1"/>
          </p:cNvSpPr>
          <p:nvPr>
            <p:ph sz="half" idx="2"/>
          </p:nvPr>
        </p:nvSpPr>
        <p:spPr>
          <a:xfrm>
            <a:off x="3851563" y="1288473"/>
            <a:ext cx="7550727" cy="5195454"/>
          </a:xfrm>
        </p:spPr>
        <p:txBody>
          <a:bodyPr>
            <a:normAutofit fontScale="70000" lnSpcReduction="20000"/>
          </a:bodyPr>
          <a:lstStyle/>
          <a:p>
            <a:pPr marL="0" indent="0">
              <a:buNone/>
            </a:pPr>
            <a:r>
              <a:rPr lang="ru-RU" sz="2900" b="1" dirty="0">
                <a:latin typeface="Arial" panose="020B0604020202020204" pitchFamily="34" charset="0"/>
                <a:cs typeface="Arial" panose="020B0604020202020204" pitchFamily="34" charset="0"/>
              </a:rPr>
              <a:t>"Брюс не дождался и биографа; его роль в культурной и творческой работе русского общества нам до сих пор не ясна. В народной легенде этот точный ученый нового времени сохранил облик чародея и астролога… В действительности Брюс был первым русским экспериментатором и первым наблюдателем-астрономом, о котором сохранились у нас исторические данные" (В. И. Вернадский).</a:t>
            </a:r>
          </a:p>
          <a:p>
            <a:pPr marL="0" indent="0">
              <a:buNone/>
            </a:pPr>
            <a:r>
              <a:rPr lang="ru-RU" sz="2900" b="1" dirty="0">
                <a:latin typeface="Arial" panose="020B0604020202020204" pitchFamily="34" charset="0"/>
                <a:cs typeface="Arial" panose="020B0604020202020204" pitchFamily="34" charset="0"/>
              </a:rPr>
              <a:t>Потомок древнего рода шотландских королей Я. В. Брюс - Джеймс </a:t>
            </a:r>
            <a:r>
              <a:rPr lang="ru-RU" sz="2900" b="1" dirty="0" err="1">
                <a:latin typeface="Arial" panose="020B0604020202020204" pitchFamily="34" charset="0"/>
                <a:cs typeface="Arial" panose="020B0604020202020204" pitchFamily="34" charset="0"/>
              </a:rPr>
              <a:t>Дэниэл</a:t>
            </a:r>
            <a:r>
              <a:rPr lang="ru-RU" sz="2900" b="1" dirty="0">
                <a:latin typeface="Arial" panose="020B0604020202020204" pitchFamily="34" charset="0"/>
                <a:cs typeface="Arial" panose="020B0604020202020204" pitchFamily="34" charset="0"/>
              </a:rPr>
              <a:t> Брюс (</a:t>
            </a:r>
            <a:r>
              <a:rPr lang="ru-RU" sz="2900" b="1" dirty="0" err="1">
                <a:latin typeface="Arial" panose="020B0604020202020204" pitchFamily="34" charset="0"/>
                <a:cs typeface="Arial" panose="020B0604020202020204" pitchFamily="34" charset="0"/>
              </a:rPr>
              <a:t>James</a:t>
            </a:r>
            <a:r>
              <a:rPr lang="ru-RU" sz="2900" b="1" dirty="0">
                <a:latin typeface="Arial" panose="020B0604020202020204" pitchFamily="34" charset="0"/>
                <a:cs typeface="Arial" panose="020B0604020202020204" pitchFamily="34" charset="0"/>
              </a:rPr>
              <a:t> </a:t>
            </a:r>
            <a:r>
              <a:rPr lang="ru-RU" sz="2900" b="1" dirty="0" err="1">
                <a:latin typeface="Arial" panose="020B0604020202020204" pitchFamily="34" charset="0"/>
                <a:cs typeface="Arial" panose="020B0604020202020204" pitchFamily="34" charset="0"/>
              </a:rPr>
              <a:t>Daniel</a:t>
            </a:r>
            <a:r>
              <a:rPr lang="ru-RU" sz="2900" b="1" dirty="0">
                <a:latin typeface="Arial" panose="020B0604020202020204" pitchFamily="34" charset="0"/>
                <a:cs typeface="Arial" panose="020B0604020202020204" pitchFamily="34" charset="0"/>
              </a:rPr>
              <a:t> </a:t>
            </a:r>
            <a:r>
              <a:rPr lang="ru-RU" sz="2900" b="1" dirty="0" err="1">
                <a:latin typeface="Arial" panose="020B0604020202020204" pitchFamily="34" charset="0"/>
                <a:cs typeface="Arial" panose="020B0604020202020204" pitchFamily="34" charset="0"/>
              </a:rPr>
              <a:t>Bruce</a:t>
            </a:r>
            <a:r>
              <a:rPr lang="ru-RU" sz="2900" b="1" dirty="0">
                <a:latin typeface="Arial" panose="020B0604020202020204" pitchFamily="34" charset="0"/>
                <a:cs typeface="Arial" panose="020B0604020202020204" pitchFamily="34" charset="0"/>
              </a:rPr>
              <a:t>) - родился в 1670 году в семье полковника русской службы. Проживая в Немецкой слободе, маленький Яков пристрастился к точным наукам. Эта страсть будет с ним всю жизнь. Прекрасный математик и астроном, эрудит, блестяще владевший шестью иностранными языками, Яков </a:t>
            </a:r>
            <a:r>
              <a:rPr lang="ru-RU" sz="2900" b="1" dirty="0" err="1">
                <a:latin typeface="Arial" panose="020B0604020202020204" pitchFamily="34" charset="0"/>
                <a:cs typeface="Arial" panose="020B0604020202020204" pitchFamily="34" charset="0"/>
              </a:rPr>
              <a:t>Виллимович</a:t>
            </a:r>
            <a:r>
              <a:rPr lang="ru-RU" sz="2900" b="1" dirty="0">
                <a:latin typeface="Arial" panose="020B0604020202020204" pitchFamily="34" charset="0"/>
                <a:cs typeface="Arial" panose="020B0604020202020204" pitchFamily="34" charset="0"/>
              </a:rPr>
              <a:t> всю свою жизнь будет пугать окружающих своими научными познаниями. Досужие языки назовут графа "чернокнижником" и "черным колдуном", но он будет только смеяться над такими суевериями.</a:t>
            </a:r>
          </a:p>
          <a:p>
            <a:endParaRPr lang="ru-RU" dirty="0"/>
          </a:p>
        </p:txBody>
      </p:sp>
      <p:pic>
        <p:nvPicPr>
          <p:cNvPr id="5" name="Picture 2" descr="C:\Users\User\Desktop\НН\033.jpg"/>
          <p:cNvPicPr>
            <a:picLocks noGrp="1" noChangeAspect="1" noChangeArrowheads="1"/>
          </p:cNvPicPr>
          <p:nvPr>
            <p:ph sz="half" idx="1"/>
          </p:nvPr>
        </p:nvPicPr>
        <p:blipFill>
          <a:blip r:embed="rId2" cstate="print"/>
          <a:srcRect/>
          <a:stretch>
            <a:fillRect/>
          </a:stretch>
        </p:blipFill>
        <p:spPr bwMode="auto">
          <a:xfrm>
            <a:off x="720436" y="746125"/>
            <a:ext cx="3131127" cy="4841950"/>
          </a:xfrm>
          <a:prstGeom prst="rect">
            <a:avLst/>
          </a:prstGeom>
          <a:noFill/>
        </p:spPr>
      </p:pic>
    </p:spTree>
    <p:extLst>
      <p:ext uri="{BB962C8B-B14F-4D97-AF65-F5344CB8AC3E}">
        <p14:creationId xmlns:p14="http://schemas.microsoft.com/office/powerpoint/2010/main" val="37845731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8145" y="512618"/>
            <a:ext cx="10681855" cy="5915891"/>
          </a:xfrm>
        </p:spPr>
        <p:txBody>
          <a:bodyPr>
            <a:noAutofit/>
          </a:bodyPr>
          <a:lstStyle/>
          <a:p>
            <a:pPr algn="l"/>
            <a:r>
              <a:rPr lang="ru-RU" sz="2000" b="1" dirty="0">
                <a:latin typeface="Arial" panose="020B0604020202020204" pitchFamily="34" charset="0"/>
                <a:cs typeface="Arial" panose="020B0604020202020204" pitchFamily="34" charset="0"/>
              </a:rPr>
              <a:t>Русский государственный и военный деятель, инженер и ученый, граф (1721), один из ближайших сподвижников Петра I. Генерал-фельдцейхмейстер (1711), генерал-фельдмаршал (1726), реформатор русской артиллерии.</a:t>
            </a:r>
            <a:br>
              <a:rPr lang="ru-RU" sz="2000" b="1" dirty="0">
                <a:latin typeface="Arial" panose="020B0604020202020204" pitchFamily="34" charset="0"/>
                <a:cs typeface="Arial" panose="020B0604020202020204" pitchFamily="34" charset="0"/>
              </a:rPr>
            </a:br>
            <a:r>
              <a:rPr lang="ru-RU" sz="2000" b="1" dirty="0">
                <a:latin typeface="Arial" panose="020B0604020202020204" pitchFamily="34" charset="0"/>
                <a:cs typeface="Arial" panose="020B0604020202020204" pitchFamily="34" charset="0"/>
              </a:rPr>
              <a:t>Этот загадочный человек даже после своей смерти оставил много тайн. Но его роль в ключевых баталиях Петровской эпохи несомненна.</a:t>
            </a:r>
            <a:br>
              <a:rPr lang="ru-RU" sz="2000" b="1" dirty="0">
                <a:latin typeface="Arial" panose="020B0604020202020204" pitchFamily="34" charset="0"/>
                <a:cs typeface="Arial" panose="020B0604020202020204" pitchFamily="34" charset="0"/>
              </a:rPr>
            </a:br>
            <a:r>
              <a:rPr lang="ru-RU" sz="2000" b="1" dirty="0">
                <a:latin typeface="Arial" panose="020B0604020202020204" pitchFamily="34" charset="0"/>
                <a:cs typeface="Arial" panose="020B0604020202020204" pitchFamily="34" charset="0"/>
              </a:rPr>
              <a:t>"Муж честнейший, ученейший", - такую характеристику этому сподвижнику Петра Великого давал британский посол при русском дворе сэр Чарльз </a:t>
            </a:r>
            <a:r>
              <a:rPr lang="ru-RU" sz="2000" b="1" dirty="0" err="1">
                <a:latin typeface="Arial" panose="020B0604020202020204" pitchFamily="34" charset="0"/>
                <a:cs typeface="Arial" panose="020B0604020202020204" pitchFamily="34" charset="0"/>
              </a:rPr>
              <a:t>Уитворт</a:t>
            </a:r>
            <a:r>
              <a:rPr lang="ru-RU" sz="2000" b="1" dirty="0">
                <a:latin typeface="Arial" panose="020B0604020202020204" pitchFamily="34" charset="0"/>
                <a:cs typeface="Arial" panose="020B0604020202020204" pitchFamily="34" charset="0"/>
              </a:rPr>
              <a:t>.</a:t>
            </a:r>
            <a:br>
              <a:rPr lang="ru-RU" sz="2000" b="1" dirty="0">
                <a:latin typeface="Arial" panose="020B0604020202020204" pitchFamily="34" charset="0"/>
                <a:cs typeface="Arial" panose="020B0604020202020204" pitchFamily="34" charset="0"/>
              </a:rPr>
            </a:br>
            <a:r>
              <a:rPr lang="ru-RU" sz="2000" b="1" dirty="0">
                <a:latin typeface="Arial" panose="020B0604020202020204" pitchFamily="34" charset="0"/>
                <a:cs typeface="Arial" panose="020B0604020202020204" pitchFamily="34" charset="0"/>
              </a:rPr>
              <a:t>Практически на голом месте Брюсом была создана артиллерия русской армии - полковая, полевая и осадная, которой Петр уделял большое внимание и считал этот род войск равным пехоте и кавалерии. Именно Яков </a:t>
            </a:r>
            <a:r>
              <a:rPr lang="ru-RU" sz="2000" b="1" dirty="0" err="1">
                <a:latin typeface="Arial" panose="020B0604020202020204" pitchFamily="34" charset="0"/>
                <a:cs typeface="Arial" panose="020B0604020202020204" pitchFamily="34" charset="0"/>
              </a:rPr>
              <a:t>Виллимович</a:t>
            </a:r>
            <a:r>
              <a:rPr lang="ru-RU" sz="2000" b="1" dirty="0">
                <a:latin typeface="Arial" panose="020B0604020202020204" pitchFamily="34" charset="0"/>
                <a:cs typeface="Arial" panose="020B0604020202020204" pitchFamily="34" charset="0"/>
              </a:rPr>
              <a:t> настоял на разделении артиллерии на полевую и осадную. Уже в 1701 году были отлиты 273 пушки, а через год - еще 140. В последующие годы темпы литья не ослабевали. Всего в России в период от Нарвы до Полтавы было отлито 1006 медных орудий.</a:t>
            </a:r>
            <a:br>
              <a:rPr lang="ru-RU" sz="2000" b="1" dirty="0">
                <a:latin typeface="Arial" panose="020B0604020202020204" pitchFamily="34" charset="0"/>
                <a:cs typeface="Arial" panose="020B0604020202020204" pitchFamily="34" charset="0"/>
              </a:rPr>
            </a:br>
            <a:r>
              <a:rPr lang="ru-RU" sz="2000" b="1" dirty="0">
                <a:latin typeface="Arial" panose="020B0604020202020204" pitchFamily="34" charset="0"/>
                <a:cs typeface="Arial" panose="020B0604020202020204" pitchFamily="34" charset="0"/>
              </a:rPr>
              <a:t>Брюс внедрил в практику русской артиллерии так называемую "артиллерийскую шкалу Гартмана", что дало возможность стандартизировать типы орудий и привести их к единой системе. Отныне калибр орудий определялся по пересчету в фунты: калибр орудия с массой железного ядра в 1 русский фунт (0,4 кг) равнялся 5 сантиметрам</a:t>
            </a:r>
            <a:r>
              <a:rPr lang="ru-RU" sz="18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6566422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25092" y="955964"/>
            <a:ext cx="8575964" cy="304800"/>
          </a:xfrm>
        </p:spPr>
        <p:txBody>
          <a:bodyPr>
            <a:normAutofit fontScale="90000"/>
          </a:bodyPr>
          <a:lstStyle/>
          <a:p>
            <a:pPr algn="l"/>
            <a:r>
              <a:rPr lang="ru-RU" sz="3600" b="1" dirty="0">
                <a:latin typeface="Arial Black" panose="020B0A04020102020204" pitchFamily="34" charset="0"/>
              </a:rPr>
              <a:t>Меншиков Александр Данилович</a:t>
            </a:r>
            <a:r>
              <a:rPr lang="ru-RU" b="1" dirty="0"/>
              <a:t/>
            </a:r>
            <a:br>
              <a:rPr lang="ru-RU" b="1" dirty="0"/>
            </a:br>
            <a:endParaRPr lang="ru-RU" dirty="0"/>
          </a:p>
        </p:txBody>
      </p:sp>
      <p:sp>
        <p:nvSpPr>
          <p:cNvPr id="4" name="Объект 3"/>
          <p:cNvSpPr>
            <a:spLocks noGrp="1"/>
          </p:cNvSpPr>
          <p:nvPr>
            <p:ph sz="half" idx="2"/>
          </p:nvPr>
        </p:nvSpPr>
        <p:spPr>
          <a:xfrm>
            <a:off x="3325091" y="1122218"/>
            <a:ext cx="8035636" cy="5112327"/>
          </a:xfrm>
        </p:spPr>
        <p:txBody>
          <a:bodyPr>
            <a:normAutofit fontScale="92500" lnSpcReduction="20000"/>
          </a:bodyPr>
          <a:lstStyle/>
          <a:p>
            <a:pPr marL="0" indent="0" algn="just">
              <a:buNone/>
            </a:pPr>
            <a:r>
              <a:rPr lang="ru-RU" sz="2200" b="1" dirty="0">
                <a:latin typeface="Arial" panose="020B0604020202020204" pitchFamily="34" charset="0"/>
                <a:cs typeface="Arial" panose="020B0604020202020204" pitchFamily="34" charset="0"/>
              </a:rPr>
              <a:t>Русский государственный и военный деятель, светлейший князь, сподвижник и фаворит Петра I, в 1725–1727 - руководитель Верховного тайного совета и фактический правитель России, президент Военной коллегии, генерал- губернатор Санкт-Петербурга, генерал- фельдмаршал (1709), при Петре II - генералиссимус морских и сухопутных войск (1727), обладатель многих других титулов и должностей</a:t>
            </a:r>
            <a:r>
              <a:rPr lang="ru-RU" sz="2200" b="1" dirty="0" smtClean="0">
                <a:latin typeface="Arial" panose="020B0604020202020204" pitchFamily="34" charset="0"/>
                <a:cs typeface="Arial" panose="020B0604020202020204" pitchFamily="34" charset="0"/>
              </a:rPr>
              <a:t>.</a:t>
            </a:r>
          </a:p>
          <a:p>
            <a:pPr marL="0" indent="0" algn="just">
              <a:buNone/>
            </a:pPr>
            <a:r>
              <a:rPr lang="ru-RU" sz="2200" b="1" dirty="0" smtClean="0">
                <a:latin typeface="Arial" panose="020B0604020202020204" pitchFamily="34" charset="0"/>
                <a:cs typeface="Arial" panose="020B0604020202020204" pitchFamily="34" charset="0"/>
              </a:rPr>
              <a:t>«</a:t>
            </a:r>
            <a:r>
              <a:rPr lang="ru-RU" sz="2200" b="1" dirty="0">
                <a:latin typeface="Arial" panose="020B0604020202020204" pitchFamily="34" charset="0"/>
                <a:cs typeface="Arial" panose="020B0604020202020204" pitchFamily="34" charset="0"/>
              </a:rPr>
              <a:t>Полудержавный властелин", как писал о нем А. С. </a:t>
            </a:r>
            <a:r>
              <a:rPr lang="ru-RU" sz="2200" b="1" dirty="0" smtClean="0">
                <a:latin typeface="Arial" panose="020B0604020202020204" pitchFamily="34" charset="0"/>
                <a:cs typeface="Arial" panose="020B0604020202020204" pitchFamily="34" charset="0"/>
              </a:rPr>
              <a:t>Пушкин</a:t>
            </a:r>
          </a:p>
          <a:p>
            <a:pPr marL="0" indent="0" algn="just">
              <a:buNone/>
            </a:pPr>
            <a:r>
              <a:rPr lang="ru-RU" sz="2200" b="1" dirty="0">
                <a:latin typeface="Arial" panose="020B0604020202020204" pitchFamily="34" charset="0"/>
                <a:cs typeface="Arial" panose="020B0604020202020204" pitchFamily="34" charset="0"/>
              </a:rPr>
              <a:t>Ярким венцом полководческих дарований князя является битва при </a:t>
            </a:r>
            <a:r>
              <a:rPr lang="ru-RU" sz="2200" b="1" dirty="0" err="1">
                <a:latin typeface="Arial" panose="020B0604020202020204" pitchFamily="34" charset="0"/>
                <a:cs typeface="Arial" panose="020B0604020202020204" pitchFamily="34" charset="0"/>
              </a:rPr>
              <a:t>Калише</a:t>
            </a:r>
            <a:r>
              <a:rPr lang="ru-RU" sz="2200" b="1" dirty="0">
                <a:latin typeface="Arial" panose="020B0604020202020204" pitchFamily="34" charset="0"/>
                <a:cs typeface="Arial" panose="020B0604020202020204" pitchFamily="34" charset="0"/>
              </a:rPr>
              <a:t> 18 (29) октября 1706 г. Она занимает видное место среди крупных полевых баталий Северной войны - Нарвской (1700), </a:t>
            </a:r>
            <a:r>
              <a:rPr lang="ru-RU" sz="2200" b="1" dirty="0" err="1">
                <a:latin typeface="Arial" panose="020B0604020202020204" pitchFamily="34" charset="0"/>
                <a:cs typeface="Arial" panose="020B0604020202020204" pitchFamily="34" charset="0"/>
              </a:rPr>
              <a:t>Фрауштадтской</a:t>
            </a:r>
            <a:r>
              <a:rPr lang="ru-RU" sz="2200" b="1" dirty="0">
                <a:latin typeface="Arial" panose="020B0604020202020204" pitchFamily="34" charset="0"/>
                <a:cs typeface="Arial" panose="020B0604020202020204" pitchFamily="34" charset="0"/>
              </a:rPr>
              <a:t> (1706), </a:t>
            </a:r>
            <a:r>
              <a:rPr lang="ru-RU" sz="2200" b="1" dirty="0" err="1">
                <a:latin typeface="Arial" panose="020B0604020202020204" pitchFamily="34" charset="0"/>
                <a:cs typeface="Arial" panose="020B0604020202020204" pitchFamily="34" charset="0"/>
              </a:rPr>
              <a:t>Головчинской</a:t>
            </a:r>
            <a:r>
              <a:rPr lang="ru-RU" sz="2200" b="1" dirty="0">
                <a:latin typeface="Arial" panose="020B0604020202020204" pitchFamily="34" charset="0"/>
                <a:cs typeface="Arial" panose="020B0604020202020204" pitchFamily="34" charset="0"/>
              </a:rPr>
              <a:t>, при д. Лесной (1708) и Полтавской (1709). Она дала русским первую крупную полевую победу над войсками Швеции - победу, подготовленную системной военной реформой, проводившейся Петром I. Под </a:t>
            </a:r>
            <a:r>
              <a:rPr lang="ru-RU" sz="2200" b="1" dirty="0" err="1">
                <a:latin typeface="Arial" panose="020B0604020202020204" pitchFamily="34" charset="0"/>
                <a:cs typeface="Arial" panose="020B0604020202020204" pitchFamily="34" charset="0"/>
              </a:rPr>
              <a:t>Калишем</a:t>
            </a:r>
            <a:r>
              <a:rPr lang="ru-RU" sz="2200" b="1" dirty="0">
                <a:latin typeface="Arial" panose="020B0604020202020204" pitchFamily="34" charset="0"/>
                <a:cs typeface="Arial" panose="020B0604020202020204" pitchFamily="34" charset="0"/>
              </a:rPr>
              <a:t> был полностью уничтожен "наблюдательный корпус" шведского короля и рассеяны хоругви "</a:t>
            </a:r>
            <a:r>
              <a:rPr lang="ru-RU" sz="2200" b="1" dirty="0" err="1">
                <a:latin typeface="Arial" panose="020B0604020202020204" pitchFamily="34" charset="0"/>
                <a:cs typeface="Arial" panose="020B0604020202020204" pitchFamily="34" charset="0"/>
              </a:rPr>
              <a:t>антикороля</a:t>
            </a:r>
            <a:r>
              <a:rPr lang="ru-RU" sz="2200" b="1" dirty="0">
                <a:latin typeface="Arial" panose="020B0604020202020204" pitchFamily="34" charset="0"/>
                <a:cs typeface="Arial" panose="020B0604020202020204" pitchFamily="34" charset="0"/>
              </a:rPr>
              <a:t>" Станислава I (Лещинского).</a:t>
            </a:r>
          </a:p>
          <a:p>
            <a:pPr marL="0" indent="0" algn="just">
              <a:buNone/>
            </a:pPr>
            <a:endParaRPr lang="ru-RU" sz="2000" b="1" dirty="0">
              <a:latin typeface="Arial" panose="020B0604020202020204" pitchFamily="34" charset="0"/>
              <a:cs typeface="Arial" panose="020B0604020202020204" pitchFamily="34" charset="0"/>
            </a:endParaRPr>
          </a:p>
          <a:p>
            <a:endParaRPr lang="ru-RU" dirty="0"/>
          </a:p>
        </p:txBody>
      </p:sp>
      <p:pic>
        <p:nvPicPr>
          <p:cNvPr id="5" name="Picture 2" descr="C:\Users\User\Desktop\НН\038.jpg"/>
          <p:cNvPicPr>
            <a:picLocks noGrp="1" noChangeAspect="1" noChangeArrowheads="1"/>
          </p:cNvPicPr>
          <p:nvPr>
            <p:ph sz="half" idx="1"/>
          </p:nvPr>
        </p:nvPicPr>
        <p:blipFill>
          <a:blip r:embed="rId2" cstate="print"/>
          <a:srcRect/>
          <a:stretch>
            <a:fillRect/>
          </a:stretch>
        </p:blipFill>
        <p:spPr bwMode="auto">
          <a:xfrm>
            <a:off x="726569" y="678874"/>
            <a:ext cx="2499359" cy="3408217"/>
          </a:xfrm>
          <a:prstGeom prst="rect">
            <a:avLst/>
          </a:prstGeom>
          <a:noFill/>
        </p:spPr>
      </p:pic>
    </p:spTree>
    <p:extLst>
      <p:ext uri="{BB962C8B-B14F-4D97-AF65-F5344CB8AC3E}">
        <p14:creationId xmlns:p14="http://schemas.microsoft.com/office/powerpoint/2010/main" val="244917130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5018" y="0"/>
            <a:ext cx="10861964" cy="1246909"/>
          </a:xfrm>
        </p:spPr>
        <p:txBody>
          <a:bodyPr>
            <a:normAutofit/>
          </a:bodyPr>
          <a:lstStyle/>
          <a:p>
            <a:r>
              <a:rPr lang="ru-RU" sz="4000" dirty="0">
                <a:latin typeface="Arial Black" panose="020B0A04020102020204" pitchFamily="34" charset="0"/>
              </a:rPr>
              <a:t>Полководцы шведской армии. </a:t>
            </a:r>
            <a:r>
              <a:rPr lang="ru-RU" dirty="0"/>
              <a:t/>
            </a:r>
            <a:br>
              <a:rPr lang="ru-RU" dirty="0"/>
            </a:br>
            <a:endParaRPr lang="ru-RU" dirty="0"/>
          </a:p>
        </p:txBody>
      </p:sp>
      <p:sp>
        <p:nvSpPr>
          <p:cNvPr id="3" name="Текст 2"/>
          <p:cNvSpPr>
            <a:spLocks noGrp="1"/>
          </p:cNvSpPr>
          <p:nvPr>
            <p:ph type="body" idx="1"/>
          </p:nvPr>
        </p:nvSpPr>
        <p:spPr>
          <a:xfrm>
            <a:off x="665018" y="748146"/>
            <a:ext cx="10529455" cy="5763491"/>
          </a:xfrm>
        </p:spPr>
        <p:txBody>
          <a:bodyPr>
            <a:normAutofit fontScale="85000" lnSpcReduction="20000"/>
          </a:bodyPr>
          <a:lstStyle/>
          <a:p>
            <a:pPr algn="just"/>
            <a:r>
              <a:rPr lang="ru-RU" dirty="0">
                <a:latin typeface="Arial" panose="020B0604020202020204" pitchFamily="34" charset="0"/>
                <a:cs typeface="Arial" panose="020B0604020202020204" pitchFamily="34" charset="0"/>
              </a:rPr>
              <a:t>Шведская армия времен Северной войны 1700—1721 гг. численно была сравнительно невелика. Ее главные силы — два десятка отборных полков пехоты и кавалерии, в разное время подкреплявшихся некоторым количеством второсортных частей — в общей сложности редко превышали 25 000 солдат. И лишь один раз — в начале «Русского» похода — достигли цифры 35 000 человек.</a:t>
            </a:r>
          </a:p>
          <a:p>
            <a:pPr algn="just"/>
            <a:r>
              <a:rPr lang="ru-RU" dirty="0">
                <a:latin typeface="Arial" panose="020B0604020202020204" pitchFamily="34" charset="0"/>
                <a:cs typeface="Arial" panose="020B0604020202020204" pitchFamily="34" charset="0"/>
              </a:rPr>
              <a:t>Столь скромное войско неразумно делить на несколько армий. Поэтому оно практически все время представляло собой единое целое, которым в течение первого периода боевых действий бессменно руководил лично сам король.</a:t>
            </a:r>
          </a:p>
          <a:p>
            <a:pPr algn="just"/>
            <a:r>
              <a:rPr lang="ru-RU" dirty="0">
                <a:latin typeface="Arial" panose="020B0604020202020204" pitchFamily="34" charset="0"/>
                <a:cs typeface="Arial" panose="020B0604020202020204" pitchFamily="34" charset="0"/>
              </a:rPr>
              <a:t>В тех же исключительных случаях, когда </a:t>
            </a:r>
            <a:r>
              <a:rPr lang="ru-RU" b="1" dirty="0">
                <a:latin typeface="Arial" panose="020B0604020202020204" pitchFamily="34" charset="0"/>
                <a:cs typeface="Arial" panose="020B0604020202020204" pitchFamily="34" charset="0"/>
              </a:rPr>
              <a:t>Карл XII </a:t>
            </a:r>
            <a:r>
              <a:rPr lang="ru-RU" dirty="0">
                <a:latin typeface="Arial" panose="020B0604020202020204" pitchFamily="34" charset="0"/>
                <a:cs typeface="Arial" panose="020B0604020202020204" pitchFamily="34" charset="0"/>
              </a:rPr>
              <a:t>дробил главные силы, самостоятельные операции он доверял, как правило, фельдмаршалу </a:t>
            </a:r>
            <a:r>
              <a:rPr lang="ru-RU" b="1" dirty="0" smtClean="0">
                <a:latin typeface="Arial" panose="020B0604020202020204" pitchFamily="34" charset="0"/>
                <a:cs typeface="Arial" panose="020B0604020202020204" pitchFamily="34" charset="0"/>
              </a:rPr>
              <a:t>Карлу Густаву </a:t>
            </a:r>
            <a:r>
              <a:rPr lang="ru-RU" b="1" dirty="0" err="1" smtClean="0">
                <a:latin typeface="Arial" panose="020B0604020202020204" pitchFamily="34" charset="0"/>
                <a:cs typeface="Arial" panose="020B0604020202020204" pitchFamily="34" charset="0"/>
              </a:rPr>
              <a:t>Реншильду</a:t>
            </a:r>
            <a:r>
              <a:rPr lang="ru-RU" dirty="0">
                <a:latin typeface="Arial" panose="020B0604020202020204" pitchFamily="34" charset="0"/>
                <a:cs typeface="Arial" panose="020B0604020202020204" pitchFamily="34" charset="0"/>
              </a:rPr>
              <a:t>. Этим в значительной мере и объясняется удивительный на первый взгляд факт, что за девять лет побед от Копенгагена до Полтавы рядом с ними не появилось ни одного полководца, чей масштаб можно было бы сравнить с дарованиями короля и фельдмаршала.</a:t>
            </a:r>
          </a:p>
          <a:p>
            <a:pPr algn="just"/>
            <a:r>
              <a:rPr lang="ru-RU" dirty="0">
                <a:latin typeface="Arial" panose="020B0604020202020204" pitchFamily="34" charset="0"/>
                <a:cs typeface="Arial" panose="020B0604020202020204" pitchFamily="34" charset="0"/>
              </a:rPr>
              <a:t>Но в ту войну скандинавы всегда имели как минимум два театра боевых действий. А поскольку их главные силы могли присутствовать только на одном, то на других, естественно, приходилось использовать далеко не элитные по составу полки, не говоря уж о численности солдат. Руководя подобными войсками, заявить о себе, как о военачальнике, трудно в не меньшей степени, чем заблистать, находясь в тени королевского таланта. И тем не менее к 1708 г. в армии Карла XII третью по значению позицию сумел занять генерал </a:t>
            </a:r>
            <a:r>
              <a:rPr lang="ru-RU" b="1" dirty="0" err="1">
                <a:latin typeface="Arial" panose="020B0604020202020204" pitchFamily="34" charset="0"/>
                <a:cs typeface="Arial" panose="020B0604020202020204" pitchFamily="34" charset="0"/>
              </a:rPr>
              <a:t>Левенгаупт</a:t>
            </a:r>
            <a:r>
              <a:rPr lang="ru-RU" dirty="0">
                <a:latin typeface="Arial" panose="020B0604020202020204" pitchFamily="34" charset="0"/>
                <a:cs typeface="Arial" panose="020B0604020202020204" pitchFamily="34" charset="0"/>
              </a:rPr>
              <a:t>, выдвинувшийся именно с второстепенных российских рубежей. Пользуясь современным лексиконом, можно сказать, что пока эпицентр Северной войны находился в Польше и Саксонии, этот человек был наиболее талантливым (и опасным для русских) генералом Восточного </a:t>
            </a:r>
            <a:r>
              <a:rPr lang="ru-RU" dirty="0" smtClean="0">
                <a:latin typeface="Arial" panose="020B0604020202020204" pitchFamily="34" charset="0"/>
                <a:cs typeface="Arial" panose="020B0604020202020204" pitchFamily="34" charset="0"/>
              </a:rPr>
              <a:t>фронта.</a:t>
            </a:r>
          </a:p>
          <a:p>
            <a:pPr algn="just"/>
            <a:r>
              <a:rPr lang="ru-RU" dirty="0" smtClean="0">
                <a:latin typeface="Arial" panose="020B0604020202020204" pitchFamily="34" charset="0"/>
                <a:cs typeface="Arial" panose="020B0604020202020204" pitchFamily="34" charset="0"/>
              </a:rPr>
              <a:t>Генерал </a:t>
            </a:r>
            <a:r>
              <a:rPr lang="ru-RU" b="1" dirty="0" smtClean="0">
                <a:latin typeface="Arial" panose="020B0604020202020204" pitchFamily="34" charset="0"/>
                <a:cs typeface="Arial" panose="020B0604020202020204" pitchFamily="34" charset="0"/>
              </a:rPr>
              <a:t>Адам Людвиг </a:t>
            </a:r>
            <a:r>
              <a:rPr lang="ru-RU" b="1" dirty="0" err="1" smtClean="0">
                <a:latin typeface="Arial" panose="020B0604020202020204" pitchFamily="34" charset="0"/>
                <a:cs typeface="Arial" panose="020B0604020202020204" pitchFamily="34" charset="0"/>
              </a:rPr>
              <a:t>Левенгаупт</a:t>
            </a:r>
            <a:r>
              <a:rPr lang="ru-RU" b="1" dirty="0" smtClean="0">
                <a:latin typeface="Arial" panose="020B0604020202020204" pitchFamily="34" charset="0"/>
                <a:cs typeface="Arial" panose="020B0604020202020204" pitchFamily="34" charset="0"/>
              </a:rPr>
              <a:t> </a:t>
            </a:r>
            <a:r>
              <a:rPr lang="ru-RU" dirty="0">
                <a:latin typeface="Arial" panose="020B0604020202020204" pitchFamily="34" charset="0"/>
                <a:cs typeface="Arial" panose="020B0604020202020204" pitchFamily="34" charset="0"/>
              </a:rPr>
              <a:t>(1659-1719 гг.), потомок древнего аристократического рода, по материнской линии приходился Карлу XII дальним родственником.</a:t>
            </a:r>
          </a:p>
          <a:p>
            <a:endParaRPr lang="ru-RU" dirty="0"/>
          </a:p>
        </p:txBody>
      </p:sp>
    </p:spTree>
    <p:extLst>
      <p:ext uri="{BB962C8B-B14F-4D97-AF65-F5344CB8AC3E}">
        <p14:creationId xmlns:p14="http://schemas.microsoft.com/office/powerpoint/2010/main" val="42456650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71309" y="277091"/>
            <a:ext cx="4821381" cy="5971309"/>
          </a:xfrm>
        </p:spPr>
        <p:txBody>
          <a:bodyPr>
            <a:normAutofit/>
          </a:bodyPr>
          <a:lstStyle/>
          <a:p>
            <a:pPr algn="l"/>
            <a:r>
              <a:rPr lang="ru-RU" sz="5400" b="1" dirty="0" smtClean="0">
                <a:latin typeface="Arial" panose="020B0604020202020204" pitchFamily="34" charset="0"/>
                <a:cs typeface="Arial" panose="020B0604020202020204" pitchFamily="34" charset="0"/>
              </a:rPr>
              <a:t>Карл Густав </a:t>
            </a:r>
            <a:r>
              <a:rPr lang="ru-RU" sz="5400" b="1" dirty="0" err="1" smtClean="0">
                <a:latin typeface="Arial" panose="020B0604020202020204" pitchFamily="34" charset="0"/>
                <a:cs typeface="Arial" panose="020B0604020202020204" pitchFamily="34" charset="0"/>
              </a:rPr>
              <a:t>Реншильд</a:t>
            </a:r>
            <a:r>
              <a:rPr lang="ru-RU" sz="5400" b="1" dirty="0" smtClean="0">
                <a:latin typeface="Arial" panose="020B0604020202020204" pitchFamily="34" charset="0"/>
                <a:cs typeface="Arial" panose="020B0604020202020204" pitchFamily="34" charset="0"/>
              </a:rPr>
              <a:t/>
            </a:r>
            <a:br>
              <a:rPr lang="ru-RU" sz="5400" b="1" dirty="0" smtClean="0">
                <a:latin typeface="Arial" panose="020B0604020202020204" pitchFamily="34" charset="0"/>
                <a:cs typeface="Arial" panose="020B0604020202020204" pitchFamily="34" charset="0"/>
              </a:rPr>
            </a:br>
            <a:r>
              <a:rPr lang="ru-RU" sz="5400" b="1" dirty="0" smtClean="0">
                <a:latin typeface="Arial" panose="020B0604020202020204" pitchFamily="34" charset="0"/>
                <a:cs typeface="Arial" panose="020B0604020202020204" pitchFamily="34" charset="0"/>
              </a:rPr>
              <a:t/>
            </a:r>
            <a:br>
              <a:rPr lang="ru-RU" sz="5400" b="1" dirty="0" smtClean="0">
                <a:latin typeface="Arial" panose="020B0604020202020204" pitchFamily="34" charset="0"/>
                <a:cs typeface="Arial" panose="020B0604020202020204" pitchFamily="34" charset="0"/>
              </a:rPr>
            </a:br>
            <a:r>
              <a:rPr lang="ru-RU" sz="2700" b="1" dirty="0" smtClean="0">
                <a:latin typeface="Arial" panose="020B0604020202020204" pitchFamily="34" charset="0"/>
                <a:cs typeface="Arial" panose="020B0604020202020204" pitchFamily="34" charset="0"/>
              </a:rPr>
              <a:t>Родился</a:t>
            </a:r>
            <a:r>
              <a:rPr lang="ru-RU" sz="2700" b="1" dirty="0">
                <a:latin typeface="Arial" panose="020B0604020202020204" pitchFamily="34" charset="0"/>
                <a:cs typeface="Arial" panose="020B0604020202020204" pitchFamily="34" charset="0"/>
              </a:rPr>
              <a:t>: </a:t>
            </a:r>
            <a:br>
              <a:rPr lang="ru-RU" sz="2700" b="1" dirty="0">
                <a:latin typeface="Arial" panose="020B0604020202020204" pitchFamily="34" charset="0"/>
                <a:cs typeface="Arial" panose="020B0604020202020204" pitchFamily="34" charset="0"/>
              </a:rPr>
            </a:br>
            <a:r>
              <a:rPr lang="ru-RU" sz="2700" dirty="0">
                <a:latin typeface="Arial" panose="020B0604020202020204" pitchFamily="34" charset="0"/>
                <a:cs typeface="Arial" panose="020B0604020202020204" pitchFamily="34" charset="0"/>
              </a:rPr>
              <a:t>6 августа 1651 года, </a:t>
            </a:r>
            <a:br>
              <a:rPr lang="ru-RU" sz="2700" dirty="0">
                <a:latin typeface="Arial" panose="020B0604020202020204" pitchFamily="34" charset="0"/>
                <a:cs typeface="Arial" panose="020B0604020202020204" pitchFamily="34" charset="0"/>
              </a:rPr>
            </a:br>
            <a:r>
              <a:rPr lang="ru-RU" sz="2700" b="1" dirty="0">
                <a:latin typeface="Arial" panose="020B0604020202020204" pitchFamily="34" charset="0"/>
                <a:cs typeface="Arial" panose="020B0604020202020204" pitchFamily="34" charset="0"/>
              </a:rPr>
              <a:t>Умер: </a:t>
            </a:r>
            <a:br>
              <a:rPr lang="ru-RU" sz="2700" b="1" dirty="0">
                <a:latin typeface="Arial" panose="020B0604020202020204" pitchFamily="34" charset="0"/>
                <a:cs typeface="Arial" panose="020B0604020202020204" pitchFamily="34" charset="0"/>
              </a:rPr>
            </a:br>
            <a:r>
              <a:rPr lang="ru-RU" sz="2700" dirty="0">
                <a:latin typeface="Arial" panose="020B0604020202020204" pitchFamily="34" charset="0"/>
                <a:cs typeface="Arial" panose="020B0604020202020204" pitchFamily="34" charset="0"/>
              </a:rPr>
              <a:t>29 января 1722 года (70 лет</a:t>
            </a:r>
            <a:r>
              <a:rPr lang="ru-RU" sz="2700" dirty="0" smtClean="0">
                <a:latin typeface="Arial" panose="020B0604020202020204" pitchFamily="34" charset="0"/>
                <a:cs typeface="Arial" panose="020B0604020202020204" pitchFamily="34" charset="0"/>
              </a:rPr>
              <a:t>)</a:t>
            </a:r>
            <a:r>
              <a:rPr lang="ru-RU" dirty="0"/>
              <a:t/>
            </a:r>
            <a:br>
              <a:rPr lang="ru-RU" dirty="0"/>
            </a:br>
            <a:endParaRPr lang="ru-RU" sz="5400"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52947" y="697323"/>
            <a:ext cx="4184071" cy="5492620"/>
          </a:xfrm>
        </p:spPr>
      </p:pic>
    </p:spTree>
    <p:extLst>
      <p:ext uri="{BB962C8B-B14F-4D97-AF65-F5344CB8AC3E}">
        <p14:creationId xmlns:p14="http://schemas.microsoft.com/office/powerpoint/2010/main" val="93772476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00799" y="955962"/>
            <a:ext cx="4918364" cy="5237018"/>
          </a:xfrm>
        </p:spPr>
        <p:txBody>
          <a:bodyPr>
            <a:normAutofit/>
          </a:bodyPr>
          <a:lstStyle/>
          <a:p>
            <a:pPr algn="l"/>
            <a:r>
              <a:rPr lang="ru-RU" sz="4800" b="1" dirty="0">
                <a:latin typeface="Arial" panose="020B0604020202020204" pitchFamily="34" charset="0"/>
                <a:cs typeface="Arial" panose="020B0604020202020204" pitchFamily="34" charset="0"/>
              </a:rPr>
              <a:t>Адам Людвиг </a:t>
            </a:r>
            <a:r>
              <a:rPr lang="ru-RU" sz="4800" b="1" dirty="0" err="1" smtClean="0">
                <a:latin typeface="Arial" panose="020B0604020202020204" pitchFamily="34" charset="0"/>
                <a:cs typeface="Arial" panose="020B0604020202020204" pitchFamily="34" charset="0"/>
              </a:rPr>
              <a:t>Левенгаупт</a:t>
            </a:r>
            <a:r>
              <a:rPr lang="ru-RU" sz="4800" b="1" dirty="0" smtClean="0">
                <a:latin typeface="Arial" panose="020B0604020202020204" pitchFamily="34" charset="0"/>
                <a:cs typeface="Arial" panose="020B0604020202020204" pitchFamily="34" charset="0"/>
              </a:rPr>
              <a:t/>
            </a:r>
            <a:br>
              <a:rPr lang="ru-RU" sz="4800" b="1" dirty="0" smtClean="0">
                <a:latin typeface="Arial" panose="020B0604020202020204" pitchFamily="34" charset="0"/>
                <a:cs typeface="Arial" panose="020B0604020202020204" pitchFamily="34" charset="0"/>
              </a:rPr>
            </a:br>
            <a:r>
              <a:rPr lang="ru-RU" sz="4800" b="1" dirty="0">
                <a:latin typeface="Arial" panose="020B0604020202020204" pitchFamily="34" charset="0"/>
                <a:cs typeface="Arial" panose="020B0604020202020204" pitchFamily="34" charset="0"/>
              </a:rPr>
              <a:t/>
            </a:r>
            <a:br>
              <a:rPr lang="ru-RU" sz="4800" b="1" dirty="0">
                <a:latin typeface="Arial" panose="020B0604020202020204" pitchFamily="34" charset="0"/>
                <a:cs typeface="Arial" panose="020B0604020202020204" pitchFamily="34" charset="0"/>
              </a:rPr>
            </a:br>
            <a:r>
              <a:rPr lang="ru-RU" sz="2400" b="1" dirty="0">
                <a:latin typeface="Arial" panose="020B0604020202020204" pitchFamily="34" charset="0"/>
                <a:cs typeface="Arial" panose="020B0604020202020204" pitchFamily="34" charset="0"/>
              </a:rPr>
              <a:t>Родился: </a:t>
            </a:r>
            <a:br>
              <a:rPr lang="ru-RU" sz="2400" b="1" dirty="0">
                <a:latin typeface="Arial" panose="020B0604020202020204" pitchFamily="34" charset="0"/>
                <a:cs typeface="Arial" panose="020B0604020202020204" pitchFamily="34" charset="0"/>
              </a:rPr>
            </a:br>
            <a:r>
              <a:rPr lang="ru-RU" sz="2400" dirty="0">
                <a:latin typeface="Arial" panose="020B0604020202020204" pitchFamily="34" charset="0"/>
                <a:cs typeface="Arial" panose="020B0604020202020204" pitchFamily="34" charset="0"/>
              </a:rPr>
              <a:t>15 апреля 1659 года, </a:t>
            </a:r>
            <a:r>
              <a:rPr lang="ru-RU" sz="2400" dirty="0" smtClean="0">
                <a:latin typeface="Arial" panose="020B0604020202020204" pitchFamily="34" charset="0"/>
                <a:cs typeface="Arial" panose="020B0604020202020204" pitchFamily="34" charset="0"/>
              </a:rPr>
              <a:t/>
            </a:r>
            <a:br>
              <a:rPr lang="ru-RU" sz="2400" dirty="0" smtClean="0">
                <a:latin typeface="Arial" panose="020B0604020202020204" pitchFamily="34" charset="0"/>
                <a:cs typeface="Arial" panose="020B0604020202020204" pitchFamily="34" charset="0"/>
              </a:rPr>
            </a:br>
            <a:r>
              <a:rPr lang="ru-RU" sz="2400" dirty="0" smtClean="0">
                <a:latin typeface="Arial" panose="020B0604020202020204" pitchFamily="34" charset="0"/>
                <a:cs typeface="Arial" panose="020B0604020202020204" pitchFamily="34" charset="0"/>
              </a:rPr>
              <a:t>Дания</a:t>
            </a:r>
            <a:br>
              <a:rPr lang="ru-RU" sz="2400" dirty="0" smtClean="0">
                <a:latin typeface="Arial" panose="020B0604020202020204" pitchFamily="34" charset="0"/>
                <a:cs typeface="Arial" panose="020B0604020202020204" pitchFamily="34" charset="0"/>
              </a:rPr>
            </a:br>
            <a:r>
              <a:rPr lang="ru-RU" sz="2400" dirty="0">
                <a:latin typeface="Arial" panose="020B0604020202020204" pitchFamily="34" charset="0"/>
                <a:cs typeface="Arial" panose="020B0604020202020204" pitchFamily="34" charset="0"/>
              </a:rPr>
              <a:t/>
            </a:r>
            <a:br>
              <a:rPr lang="ru-RU" sz="2400" dirty="0">
                <a:latin typeface="Arial" panose="020B0604020202020204" pitchFamily="34" charset="0"/>
                <a:cs typeface="Arial" panose="020B0604020202020204" pitchFamily="34" charset="0"/>
              </a:rPr>
            </a:br>
            <a:r>
              <a:rPr lang="ru-RU" sz="2400" b="1" dirty="0">
                <a:latin typeface="Arial" panose="020B0604020202020204" pitchFamily="34" charset="0"/>
                <a:cs typeface="Arial" panose="020B0604020202020204" pitchFamily="34" charset="0"/>
              </a:rPr>
              <a:t>Умер: </a:t>
            </a:r>
            <a:br>
              <a:rPr lang="ru-RU" sz="2400" b="1" dirty="0">
                <a:latin typeface="Arial" panose="020B0604020202020204" pitchFamily="34" charset="0"/>
                <a:cs typeface="Arial" panose="020B0604020202020204" pitchFamily="34" charset="0"/>
              </a:rPr>
            </a:br>
            <a:r>
              <a:rPr lang="ru-RU" sz="2400" dirty="0">
                <a:latin typeface="Arial" panose="020B0604020202020204" pitchFamily="34" charset="0"/>
                <a:cs typeface="Arial" panose="020B0604020202020204" pitchFamily="34" charset="0"/>
              </a:rPr>
              <a:t>12 февраля 1719 года (59 лет)</a:t>
            </a:r>
            <a:r>
              <a:rPr lang="ru-RU" dirty="0"/>
              <a:t/>
            </a:r>
            <a:br>
              <a:rPr lang="ru-RU" dirty="0"/>
            </a:br>
            <a:endParaRPr lang="ru-RU" sz="4800"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55675" y="678872"/>
            <a:ext cx="4821670" cy="5514109"/>
          </a:xfrm>
        </p:spPr>
      </p:pic>
    </p:spTree>
    <p:extLst>
      <p:ext uri="{BB962C8B-B14F-4D97-AF65-F5344CB8AC3E}">
        <p14:creationId xmlns:p14="http://schemas.microsoft.com/office/powerpoint/2010/main" val="828086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9709" y="0"/>
            <a:ext cx="10681855" cy="665017"/>
          </a:xfrm>
        </p:spPr>
        <p:txBody>
          <a:bodyPr>
            <a:normAutofit/>
          </a:bodyPr>
          <a:lstStyle/>
          <a:p>
            <a:r>
              <a:rPr lang="ru-RU" sz="3600" b="1" dirty="0" smtClean="0">
                <a:latin typeface="Arial Black" panose="020B0A04020102020204" pitchFamily="34" charset="0"/>
              </a:rPr>
              <a:t>Итоги Северной войны:</a:t>
            </a:r>
            <a:endParaRPr lang="ru-RU" sz="3600" b="1" dirty="0">
              <a:latin typeface="Arial Black" panose="020B0A04020102020204" pitchFamily="34" charset="0"/>
            </a:endParaRPr>
          </a:p>
        </p:txBody>
      </p:sp>
      <p:sp>
        <p:nvSpPr>
          <p:cNvPr id="3" name="Текст 2"/>
          <p:cNvSpPr>
            <a:spLocks noGrp="1"/>
          </p:cNvSpPr>
          <p:nvPr>
            <p:ph type="body" idx="1"/>
          </p:nvPr>
        </p:nvSpPr>
        <p:spPr>
          <a:xfrm>
            <a:off x="789709" y="831273"/>
            <a:ext cx="10681855" cy="5472545"/>
          </a:xfrm>
        </p:spPr>
        <p:txBody>
          <a:bodyPr>
            <a:normAutofit/>
          </a:bodyPr>
          <a:lstStyle/>
          <a:p>
            <a:pPr algn="l">
              <a:buFont typeface="Wingdings" panose="05000000000000000000" pitchFamily="2" charset="2"/>
              <a:buChar char="q"/>
            </a:pPr>
            <a:r>
              <a:rPr lang="ru-RU" sz="2400" b="1" dirty="0">
                <a:latin typeface="Arial" panose="020B0604020202020204" pitchFamily="34" charset="0"/>
                <a:cs typeface="Arial" panose="020B0604020202020204" pitchFamily="34" charset="0"/>
              </a:rPr>
              <a:t>Согласно договору к России отходили Лифляндия, </a:t>
            </a:r>
            <a:r>
              <a:rPr lang="ru-RU" sz="2400" b="1" dirty="0" err="1">
                <a:latin typeface="Arial" panose="020B0604020202020204" pitchFamily="34" charset="0"/>
                <a:cs typeface="Arial" panose="020B0604020202020204" pitchFamily="34" charset="0"/>
              </a:rPr>
              <a:t>Эстляндия</a:t>
            </a:r>
            <a:r>
              <a:rPr lang="ru-RU" sz="2400" b="1" dirty="0">
                <a:latin typeface="Arial" panose="020B0604020202020204" pitchFamily="34" charset="0"/>
                <a:cs typeface="Arial" panose="020B0604020202020204" pitchFamily="34" charset="0"/>
              </a:rPr>
              <a:t>, </a:t>
            </a:r>
            <a:r>
              <a:rPr lang="ru-RU" sz="2400" b="1" dirty="0" err="1">
                <a:latin typeface="Arial" panose="020B0604020202020204" pitchFamily="34" charset="0"/>
                <a:cs typeface="Arial" panose="020B0604020202020204" pitchFamily="34" charset="0"/>
              </a:rPr>
              <a:t>Ингерманландия</a:t>
            </a:r>
            <a:r>
              <a:rPr lang="ru-RU" sz="2400" b="1" dirty="0">
                <a:latin typeface="Arial" panose="020B0604020202020204" pitchFamily="34" charset="0"/>
                <a:cs typeface="Arial" panose="020B0604020202020204" pitchFamily="34" charset="0"/>
              </a:rPr>
              <a:t>, а также часть Карелии с Выборгом. </a:t>
            </a:r>
          </a:p>
          <a:p>
            <a:pPr algn="l">
              <a:buFont typeface="Wingdings" panose="05000000000000000000" pitchFamily="2" charset="2"/>
              <a:buChar char="q"/>
            </a:pPr>
            <a:r>
              <a:rPr lang="ru-RU" sz="2400" b="1" dirty="0">
                <a:latin typeface="Arial" panose="020B0604020202020204" pitchFamily="34" charset="0"/>
                <a:cs typeface="Arial" panose="020B0604020202020204" pitchFamily="34" charset="0"/>
              </a:rPr>
              <a:t>Швеции возвращались Финляндия и выплачивалось 2 млн талеров в качестве компенсации за утраченные территории.</a:t>
            </a:r>
          </a:p>
          <a:p>
            <a:pPr algn="l">
              <a:buFont typeface="Wingdings" panose="05000000000000000000" pitchFamily="2" charset="2"/>
              <a:buChar char="q"/>
            </a:pPr>
            <a:r>
              <a:rPr lang="ru-RU" sz="2400" b="1" dirty="0">
                <a:latin typeface="Arial" panose="020B0604020202020204" pitchFamily="34" charset="0"/>
                <a:cs typeface="Arial" panose="020B0604020202020204" pitchFamily="34" charset="0"/>
              </a:rPr>
              <a:t>Договор закрепил за Россией завоёванный выход к морю и сделал её ведущей силой на Балтике. </a:t>
            </a:r>
          </a:p>
          <a:p>
            <a:pPr algn="l">
              <a:buFont typeface="Wingdings" panose="05000000000000000000" pitchFamily="2" charset="2"/>
              <a:buChar char="q"/>
            </a:pPr>
            <a:r>
              <a:rPr lang="ru-RU" sz="2400" b="1" dirty="0">
                <a:latin typeface="Arial" panose="020B0604020202020204" pitchFamily="34" charset="0"/>
                <a:cs typeface="Arial" panose="020B0604020202020204" pitchFamily="34" charset="0"/>
              </a:rPr>
              <a:t>Швеция потеряла статус великой державы и больше не принимала активного участия в мировой политике. </a:t>
            </a:r>
          </a:p>
          <a:p>
            <a:pPr algn="l">
              <a:buFont typeface="Wingdings" panose="05000000000000000000" pitchFamily="2" charset="2"/>
              <a:buChar char="q"/>
            </a:pPr>
            <a:r>
              <a:rPr lang="ru-RU" sz="2400" b="1" dirty="0">
                <a:latin typeface="Arial" panose="020B0604020202020204" pitchFamily="34" charset="0"/>
                <a:cs typeface="Arial" panose="020B0604020202020204" pitchFamily="34" charset="0"/>
              </a:rPr>
              <a:t>Россия начала приобретать всё больший вес в Европе, и Пётр I открыто об этом заявил. 22 октября 1721 г. он принял титулы Отца Отечества и Императора Всероссийского, Россия была объявлена </a:t>
            </a:r>
            <a:r>
              <a:rPr lang="ru-RU" sz="2400" b="1" dirty="0" smtClean="0">
                <a:latin typeface="Arial" panose="020B0604020202020204" pitchFamily="34" charset="0"/>
                <a:cs typeface="Arial" panose="020B0604020202020204" pitchFamily="34" charset="0"/>
              </a:rPr>
              <a:t>империей, что стало главным итогом войны.</a:t>
            </a:r>
            <a:endParaRPr lang="ru-RU" sz="2400" b="1" dirty="0">
              <a:latin typeface="Arial" panose="020B0604020202020204" pitchFamily="34" charset="0"/>
              <a:cs typeface="Arial" panose="020B0604020202020204" pitchFamily="34" charset="0"/>
            </a:endParaRPr>
          </a:p>
          <a:p>
            <a:pPr algn="l"/>
            <a:endParaRPr lang="ru-RU" dirty="0"/>
          </a:p>
        </p:txBody>
      </p:sp>
    </p:spTree>
    <p:extLst>
      <p:ext uri="{BB962C8B-B14F-4D97-AF65-F5344CB8AC3E}">
        <p14:creationId xmlns:p14="http://schemas.microsoft.com/office/powerpoint/2010/main" val="15100356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599" y="512619"/>
            <a:ext cx="11055927" cy="983672"/>
          </a:xfrm>
        </p:spPr>
        <p:txBody>
          <a:bodyPr/>
          <a:lstStyle/>
          <a:p>
            <a:r>
              <a:rPr lang="ru-RU" b="1" dirty="0">
                <a:latin typeface="Arial Black" panose="020B0A04020102020204" pitchFamily="34" charset="0"/>
              </a:rPr>
              <a:t>Итоги Северной войны:</a:t>
            </a:r>
            <a:endParaRPr lang="ru-RU" dirty="0"/>
          </a:p>
        </p:txBody>
      </p:sp>
      <p:sp>
        <p:nvSpPr>
          <p:cNvPr id="3" name="Текст 2"/>
          <p:cNvSpPr>
            <a:spLocks noGrp="1"/>
          </p:cNvSpPr>
          <p:nvPr>
            <p:ph type="body" idx="1"/>
          </p:nvPr>
        </p:nvSpPr>
        <p:spPr>
          <a:xfrm>
            <a:off x="720436" y="1274618"/>
            <a:ext cx="10709563" cy="4601249"/>
          </a:xfrm>
        </p:spPr>
        <p:txBody>
          <a:bodyPr>
            <a:normAutofit/>
          </a:bodyPr>
          <a:lstStyle/>
          <a:p>
            <a:pPr marL="457200" indent="-457200" algn="l">
              <a:buFont typeface="Wingdings" panose="05000000000000000000" pitchFamily="2" charset="2"/>
              <a:buChar char="q"/>
            </a:pPr>
            <a:r>
              <a:rPr lang="ru-RU" sz="3000" b="1" dirty="0" smtClean="0">
                <a:latin typeface="Arial" panose="020B0604020202020204" pitchFamily="34" charset="0"/>
                <a:cs typeface="Arial" panose="020B0604020202020204" pitchFamily="34" charset="0"/>
              </a:rPr>
              <a:t>Основан Санкт-Петербург</a:t>
            </a:r>
          </a:p>
          <a:p>
            <a:pPr marL="457200" indent="-457200" algn="l">
              <a:buFont typeface="Wingdings" panose="05000000000000000000" pitchFamily="2" charset="2"/>
              <a:buChar char="q"/>
            </a:pPr>
            <a:r>
              <a:rPr lang="ru-RU" sz="3000" b="1" dirty="0" smtClean="0">
                <a:latin typeface="Arial" panose="020B0604020202020204" pitchFamily="34" charset="0"/>
                <a:cs typeface="Arial" panose="020B0604020202020204" pitchFamily="34" charset="0"/>
              </a:rPr>
              <a:t>Создан первый русский флот</a:t>
            </a:r>
          </a:p>
          <a:p>
            <a:pPr marL="457200" indent="-457200" algn="l">
              <a:buFont typeface="Wingdings" panose="05000000000000000000" pitchFamily="2" charset="2"/>
              <a:buChar char="q"/>
            </a:pPr>
            <a:r>
              <a:rPr lang="ru-RU" sz="3000" b="1" dirty="0" smtClean="0">
                <a:latin typeface="Arial" panose="020B0604020202020204" pitchFamily="34" charset="0"/>
                <a:cs typeface="Arial" panose="020B0604020202020204" pitchFamily="34" charset="0"/>
              </a:rPr>
              <a:t>Была </a:t>
            </a:r>
            <a:r>
              <a:rPr lang="ru-RU" sz="3000" b="1" dirty="0">
                <a:latin typeface="Arial" panose="020B0604020202020204" pitchFamily="34" charset="0"/>
                <a:cs typeface="Arial" panose="020B0604020202020204" pitchFamily="34" charset="0"/>
              </a:rPr>
              <a:t>решена ключевая задача, поставленная Петром I — обеспечение выхода к морю и налаживание морской торговли с </a:t>
            </a:r>
            <a:r>
              <a:rPr lang="ru-RU" sz="3000" b="1" dirty="0" smtClean="0">
                <a:latin typeface="Arial" panose="020B0604020202020204" pitchFamily="34" charset="0"/>
                <a:cs typeface="Arial" panose="020B0604020202020204" pitchFamily="34" charset="0"/>
              </a:rPr>
              <a:t>Европой</a:t>
            </a:r>
            <a:endParaRPr lang="ru-RU" sz="3000" b="1" dirty="0">
              <a:latin typeface="Arial" panose="020B0604020202020204" pitchFamily="34" charset="0"/>
              <a:cs typeface="Arial" panose="020B0604020202020204" pitchFamily="34" charset="0"/>
            </a:endParaRPr>
          </a:p>
          <a:p>
            <a:pPr marL="457200" indent="-457200" algn="l">
              <a:buFont typeface="Wingdings" panose="05000000000000000000" pitchFamily="2" charset="2"/>
              <a:buChar char="q"/>
            </a:pPr>
            <a:r>
              <a:rPr lang="ru-RU" sz="3000" b="1" dirty="0">
                <a:latin typeface="Arial" panose="020B0604020202020204" pitchFamily="34" charset="0"/>
                <a:cs typeface="Arial" panose="020B0604020202020204" pitchFamily="34" charset="0"/>
              </a:rPr>
              <a:t>Однако в ходе войны Россия пережила серьёзный экономический </a:t>
            </a:r>
            <a:r>
              <a:rPr lang="ru-RU" sz="3000" b="1" dirty="0" smtClean="0">
                <a:latin typeface="Arial" panose="020B0604020202020204" pitchFamily="34" charset="0"/>
                <a:cs typeface="Arial" panose="020B0604020202020204" pitchFamily="34" charset="0"/>
              </a:rPr>
              <a:t>кризис</a:t>
            </a:r>
            <a:endParaRPr lang="ru-RU" sz="3000" b="1" dirty="0">
              <a:latin typeface="Arial" panose="020B0604020202020204" pitchFamily="34" charset="0"/>
              <a:cs typeface="Arial" panose="020B0604020202020204" pitchFamily="34" charset="0"/>
            </a:endParaRPr>
          </a:p>
          <a:p>
            <a:pPr algn="l"/>
            <a:endParaRPr lang="ru-RU"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070237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33055" y="748144"/>
            <a:ext cx="10037616" cy="5250873"/>
          </a:xfrm>
        </p:spPr>
        <p:txBody>
          <a:bodyPr>
            <a:noAutofit/>
          </a:bodyPr>
          <a:lstStyle/>
          <a:p>
            <a:r>
              <a:rPr lang="ru-RU" sz="3600" dirty="0" smtClean="0">
                <a:latin typeface="Arial Black" panose="020B0A04020102020204" pitchFamily="34" charset="0"/>
                <a:cs typeface="Arial" panose="020B0604020202020204" pitchFamily="34" charset="0"/>
              </a:rPr>
              <a:t>Этапы Северной войны</a:t>
            </a:r>
            <a:r>
              <a:rPr lang="ru-RU" sz="2000" dirty="0" smtClean="0">
                <a:latin typeface="Arial" panose="020B0604020202020204" pitchFamily="34" charset="0"/>
                <a:cs typeface="Arial" panose="020B0604020202020204" pitchFamily="34" charset="0"/>
              </a:rPr>
              <a:t/>
            </a:r>
            <a:br>
              <a:rPr lang="ru-RU" sz="2000" dirty="0" smtClean="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Северная война началась в августе 1700 г. Она растянулась на 21 год, став второй по длительности в истории России. Военные действия охватывали огромную территорию от северных лесов Финляндии до южных степей Причерноморья, от городов на севере Германии до сел Левобережной Украины. Поэтому Северную войну стоит разбить не только на этапы, но и на театры военных действий. </a:t>
            </a:r>
            <a:br>
              <a:rPr lang="ru-RU" sz="2000" dirty="0">
                <a:latin typeface="Arial" panose="020B0604020202020204" pitchFamily="34" charset="0"/>
                <a:cs typeface="Arial" panose="020B0604020202020204" pitchFamily="34" charset="0"/>
              </a:rPr>
            </a:br>
            <a:r>
              <a:rPr lang="ru-RU" sz="2400" b="1" u="sng" dirty="0">
                <a:latin typeface="Arial" panose="020B0604020202020204" pitchFamily="34" charset="0"/>
                <a:cs typeface="Arial" panose="020B0604020202020204" pitchFamily="34" charset="0"/>
              </a:rPr>
              <a:t>Условно говоря, можно выделить 6 разделов</a:t>
            </a:r>
            <a:r>
              <a:rPr lang="ru-RU" sz="2400" b="1" u="sng" dirty="0" smtClean="0">
                <a:latin typeface="Arial" panose="020B0604020202020204" pitchFamily="34" charset="0"/>
                <a:cs typeface="Arial" panose="020B0604020202020204" pitchFamily="34" charset="0"/>
              </a:rPr>
              <a:t>:</a:t>
            </a:r>
            <a:r>
              <a:rPr lang="ru-RU" sz="2400" u="sng" dirty="0">
                <a:latin typeface="Arial" panose="020B0604020202020204" pitchFamily="34" charset="0"/>
                <a:cs typeface="Arial" panose="020B0604020202020204" pitchFamily="34" charset="0"/>
              </a:rPr>
              <a:t/>
            </a:r>
            <a:br>
              <a:rPr lang="ru-RU" sz="2400" u="sng"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1. Северо-западный театр военных действий (1700-1708).</a:t>
            </a:r>
            <a:br>
              <a:rPr lang="ru-RU" sz="2000"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2. Западный театр военных действий (1701-1707).</a:t>
            </a:r>
            <a:br>
              <a:rPr lang="ru-RU" sz="2000"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3. Поход Карла XII на Россию (1708-1709).</a:t>
            </a:r>
            <a:br>
              <a:rPr lang="ru-RU" sz="2000"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4. Северо-западный и Западный театры военных действий (1710-1713).</a:t>
            </a:r>
            <a:br>
              <a:rPr lang="ru-RU" sz="2000"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5. Военные действия в Финляндии (1713-1714).</a:t>
            </a:r>
            <a:br>
              <a:rPr lang="ru-RU" sz="2000"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6. Заключительный период войны (1715-1721</a:t>
            </a:r>
            <a:r>
              <a:rPr lang="ru-RU" sz="2000" dirty="0" smtClean="0">
                <a:latin typeface="Arial" panose="020B0604020202020204" pitchFamily="34" charset="0"/>
                <a:cs typeface="Arial" panose="020B0604020202020204" pitchFamily="34" charset="0"/>
              </a:rPr>
              <a:t>).</a:t>
            </a:r>
            <a:r>
              <a:rPr lang="ru-RU" sz="2000" dirty="0">
                <a:latin typeface="Arial" panose="020B0604020202020204" pitchFamily="34" charset="0"/>
                <a:cs typeface="Arial" panose="020B0604020202020204" pitchFamily="34" charset="0"/>
              </a:rPr>
              <a:t/>
            </a:r>
            <a:br>
              <a:rPr lang="ru-RU" sz="2000" dirty="0">
                <a:latin typeface="Arial" panose="020B0604020202020204" pitchFamily="34" charset="0"/>
                <a:cs typeface="Arial" panose="020B0604020202020204" pitchFamily="34" charset="0"/>
              </a:rPr>
            </a:br>
            <a:r>
              <a:rPr lang="ru-RU" sz="2400" b="1" u="sng" dirty="0">
                <a:latin typeface="Arial" panose="020B0604020202020204" pitchFamily="34" charset="0"/>
                <a:cs typeface="Arial" panose="020B0604020202020204" pitchFamily="34" charset="0"/>
              </a:rPr>
              <a:t>Этапы:</a:t>
            </a:r>
            <a:r>
              <a:rPr lang="ru-RU" sz="2000" b="1" dirty="0">
                <a:latin typeface="Arial" panose="020B0604020202020204" pitchFamily="34" charset="0"/>
                <a:cs typeface="Arial" panose="020B0604020202020204" pitchFamily="34" charset="0"/>
              </a:rPr>
              <a:t/>
            </a:r>
            <a:br>
              <a:rPr lang="ru-RU" sz="2000" b="1"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«Датско-польский» (1700-1706)</a:t>
            </a:r>
            <a:br>
              <a:rPr lang="ru-RU" sz="2000"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«Русский» (1707-1714)</a:t>
            </a:r>
            <a:br>
              <a:rPr lang="ru-RU" sz="2000"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«Шведский» (1714-1721)</a:t>
            </a:r>
          </a:p>
        </p:txBody>
      </p:sp>
    </p:spTree>
    <p:extLst>
      <p:ext uri="{BB962C8B-B14F-4D97-AF65-F5344CB8AC3E}">
        <p14:creationId xmlns:p14="http://schemas.microsoft.com/office/powerpoint/2010/main" val="19491301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892848"/>
            <a:ext cx="10363200" cy="846668"/>
          </a:xfrm>
        </p:spPr>
        <p:txBody>
          <a:bodyPr>
            <a:normAutofit fontScale="90000"/>
          </a:bodyPr>
          <a:lstStyle/>
          <a:p>
            <a:r>
              <a:rPr lang="ru-RU" dirty="0" smtClean="0">
                <a:latin typeface="Arial Black" panose="020B0A04020102020204" pitchFamily="34" charset="0"/>
              </a:rPr>
              <a:t>Причины </a:t>
            </a:r>
            <a:r>
              <a:rPr lang="ru-RU" dirty="0">
                <a:latin typeface="Arial Black" panose="020B0A04020102020204" pitchFamily="34" charset="0"/>
              </a:rPr>
              <a:t>победы </a:t>
            </a:r>
            <a:r>
              <a:rPr lang="ru-RU" dirty="0" smtClean="0">
                <a:latin typeface="Arial Black" panose="020B0A04020102020204" pitchFamily="34" charset="0"/>
              </a:rPr>
              <a:t>России и  поражения </a:t>
            </a:r>
            <a:r>
              <a:rPr lang="ru-RU" dirty="0" err="1" smtClean="0">
                <a:latin typeface="Arial Black" panose="020B0A04020102020204" pitchFamily="34" charset="0"/>
              </a:rPr>
              <a:t>Шеции</a:t>
            </a:r>
            <a:r>
              <a:rPr lang="ru-RU" dirty="0" smtClean="0">
                <a:latin typeface="Arial Black" panose="020B0A04020102020204" pitchFamily="34" charset="0"/>
              </a:rPr>
              <a:t> </a:t>
            </a:r>
            <a:r>
              <a:rPr lang="ru-RU" dirty="0">
                <a:latin typeface="Arial Black" panose="020B0A04020102020204" pitchFamily="34" charset="0"/>
              </a:rPr>
              <a:t>в Северной войне (1700–1721):</a:t>
            </a:r>
            <a:r>
              <a:rPr lang="ru-RU" dirty="0"/>
              <a:t/>
            </a:r>
            <a:br>
              <a:rPr lang="ru-RU" dirty="0"/>
            </a:br>
            <a:endParaRPr lang="ru-RU" dirty="0"/>
          </a:p>
        </p:txBody>
      </p:sp>
      <p:sp>
        <p:nvSpPr>
          <p:cNvPr id="3" name="Текст 2"/>
          <p:cNvSpPr>
            <a:spLocks noGrp="1"/>
          </p:cNvSpPr>
          <p:nvPr>
            <p:ph type="body" idx="1"/>
          </p:nvPr>
        </p:nvSpPr>
        <p:spPr>
          <a:xfrm>
            <a:off x="720436" y="1551709"/>
            <a:ext cx="10958945" cy="4502728"/>
          </a:xfrm>
        </p:spPr>
        <p:txBody>
          <a:bodyPr/>
          <a:lstStyle/>
          <a:p>
            <a:pPr marL="342900" indent="-342900" algn="l">
              <a:buFont typeface="Wingdings" panose="05000000000000000000" pitchFamily="2" charset="2"/>
              <a:buChar char="v"/>
            </a:pPr>
            <a:r>
              <a:rPr lang="ru-RU" b="1" dirty="0" smtClean="0">
                <a:latin typeface="Arial" panose="020B0604020202020204" pitchFamily="34" charset="0"/>
                <a:cs typeface="Arial" panose="020B0604020202020204" pitchFamily="34" charset="0"/>
              </a:rPr>
              <a:t>Истощение </a:t>
            </a:r>
            <a:r>
              <a:rPr lang="ru-RU" b="1" dirty="0">
                <a:latin typeface="Arial" panose="020B0604020202020204" pitchFamily="34" charset="0"/>
                <a:cs typeface="Arial" panose="020B0604020202020204" pitchFamily="34" charset="0"/>
              </a:rPr>
              <a:t>ресурсов Швеции. Страну поразила эпидемия чумы, и шведский парламент больше не мог давать деньги королю для ведения войны.</a:t>
            </a:r>
          </a:p>
          <a:p>
            <a:pPr marL="342900" indent="-342900" algn="l">
              <a:buFont typeface="Wingdings" panose="05000000000000000000" pitchFamily="2" charset="2"/>
              <a:buChar char="v"/>
            </a:pPr>
            <a:r>
              <a:rPr lang="ru-RU" b="1" dirty="0">
                <a:latin typeface="Arial" panose="020B0604020202020204" pitchFamily="34" charset="0"/>
                <a:cs typeface="Arial" panose="020B0604020202020204" pitchFamily="34" charset="0"/>
              </a:rPr>
              <a:t>Активизация деятельности Северного союза. Пётр I Великий, Фредерик IV Датский и курфюрст Саксонский, король Польши Август II Сильный организовали против Швеции военный альянс.</a:t>
            </a:r>
          </a:p>
          <a:p>
            <a:pPr marL="342900" indent="-342900" algn="l">
              <a:buFont typeface="Wingdings" panose="05000000000000000000" pitchFamily="2" charset="2"/>
              <a:buChar char="v"/>
            </a:pPr>
            <a:r>
              <a:rPr lang="ru-RU" b="1" dirty="0">
                <a:latin typeface="Arial" panose="020B0604020202020204" pitchFamily="34" charset="0"/>
                <a:cs typeface="Arial" panose="020B0604020202020204" pitchFamily="34" charset="0"/>
              </a:rPr>
              <a:t>Общий подъём морального духа в русской армии, поддержка её на Украине. За победами на суше последовали морские победы 1714 и 1718 годов.</a:t>
            </a:r>
          </a:p>
          <a:p>
            <a:pPr marL="342900" indent="-342900" algn="l">
              <a:buFont typeface="Wingdings" panose="05000000000000000000" pitchFamily="2" charset="2"/>
              <a:buChar char="v"/>
            </a:pPr>
            <a:r>
              <a:rPr lang="ru-RU" b="1" dirty="0">
                <a:latin typeface="Arial" panose="020B0604020202020204" pitchFamily="34" charset="0"/>
                <a:cs typeface="Arial" panose="020B0604020202020204" pitchFamily="34" charset="0"/>
              </a:rPr>
              <a:t>Ошибки шведского короля и его союзника, герцога </a:t>
            </a:r>
            <a:r>
              <a:rPr lang="ru-RU" b="1" dirty="0" err="1">
                <a:latin typeface="Arial" panose="020B0604020202020204" pitchFamily="34" charset="0"/>
                <a:cs typeface="Arial" panose="020B0604020202020204" pitchFamily="34" charset="0"/>
              </a:rPr>
              <a:t>Гольштейн-Готтопского</a:t>
            </a:r>
            <a:r>
              <a:rPr lang="ru-RU" b="1" dirty="0" smtClean="0">
                <a:latin typeface="Arial" panose="020B0604020202020204" pitchFamily="34" charset="0"/>
                <a:cs typeface="Arial" panose="020B0604020202020204" pitchFamily="34" charset="0"/>
              </a:rPr>
              <a:t>. </a:t>
            </a:r>
            <a:r>
              <a:rPr lang="ru-RU" b="1" dirty="0">
                <a:latin typeface="Arial" panose="020B0604020202020204" pitchFamily="34" charset="0"/>
                <a:cs typeface="Arial" panose="020B0604020202020204" pitchFamily="34" charset="0"/>
              </a:rPr>
              <a:t>После смерти Карла возникли сложности с наследованием престола, и правительство Ульрики-Элеоноры согласилось на мирный договор в </a:t>
            </a:r>
            <a:r>
              <a:rPr lang="ru-RU" b="1" dirty="0" err="1">
                <a:latin typeface="Arial" panose="020B0604020202020204" pitchFamily="34" charset="0"/>
                <a:cs typeface="Arial" panose="020B0604020202020204" pitchFamily="34" charset="0"/>
              </a:rPr>
              <a:t>Ништадте</a:t>
            </a:r>
            <a:r>
              <a:rPr lang="ru-RU" b="1" dirty="0">
                <a:latin typeface="Arial" panose="020B0604020202020204" pitchFamily="34" charset="0"/>
                <a:cs typeface="Arial" panose="020B0604020202020204" pitchFamily="34" charset="0"/>
              </a:rPr>
              <a:t>.</a:t>
            </a:r>
          </a:p>
          <a:p>
            <a:endParaRPr lang="ru-RU" dirty="0"/>
          </a:p>
        </p:txBody>
      </p:sp>
    </p:spTree>
    <p:extLst>
      <p:ext uri="{BB962C8B-B14F-4D97-AF65-F5344CB8AC3E}">
        <p14:creationId xmlns:p14="http://schemas.microsoft.com/office/powerpoint/2010/main" val="33650096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2726" y="1260763"/>
            <a:ext cx="10889673" cy="5029201"/>
          </a:xfrm>
        </p:spPr>
        <p:txBody>
          <a:bodyPr>
            <a:noAutofit/>
          </a:bodyPr>
          <a:lstStyle/>
          <a:p>
            <a:r>
              <a:rPr lang="ru-RU" sz="2400" b="1" dirty="0">
                <a:latin typeface="Arial" panose="020B0604020202020204" pitchFamily="34" charset="0"/>
                <a:cs typeface="Arial" panose="020B0604020202020204" pitchFamily="34" charset="0"/>
              </a:rPr>
              <a:t>«Датско-польский» (1700-1706). </a:t>
            </a:r>
            <a:r>
              <a:rPr lang="ru-RU" sz="2000" b="1" dirty="0">
                <a:latin typeface="Arial" panose="020B0604020202020204" pitchFamily="34" charset="0"/>
                <a:cs typeface="Arial" panose="020B0604020202020204" pitchFamily="34" charset="0"/>
              </a:rPr>
              <a:t/>
            </a:r>
            <a:br>
              <a:rPr lang="ru-RU" sz="2000" b="1"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Капитуляция Дании и поражение русской армии под Нарвой. Военные действия на территории Саксонии и Польши. Первые победы реорганизованной русской армии в Прибалтике. Основание Санкт-Петербурга (1703). Отречение саксонского курфюрста Августа II от польской короны и выход из Северной войны</a:t>
            </a:r>
            <a:br>
              <a:rPr lang="ru-RU" sz="2000" dirty="0">
                <a:latin typeface="Arial" panose="020B0604020202020204" pitchFamily="34" charset="0"/>
                <a:cs typeface="Arial" panose="020B0604020202020204" pitchFamily="34" charset="0"/>
              </a:rPr>
            </a:br>
            <a:r>
              <a:rPr lang="ru-RU" sz="2000" b="1" dirty="0">
                <a:latin typeface="Arial" panose="020B0604020202020204" pitchFamily="34" charset="0"/>
                <a:cs typeface="Arial" panose="020B0604020202020204" pitchFamily="34" charset="0"/>
              </a:rPr>
              <a:t/>
            </a:r>
            <a:br>
              <a:rPr lang="ru-RU" sz="2000" b="1" dirty="0">
                <a:latin typeface="Arial" panose="020B0604020202020204" pitchFamily="34" charset="0"/>
                <a:cs typeface="Arial" panose="020B0604020202020204" pitchFamily="34" charset="0"/>
              </a:rPr>
            </a:br>
            <a:r>
              <a:rPr lang="ru-RU" sz="2400" b="1" dirty="0">
                <a:latin typeface="Arial" panose="020B0604020202020204" pitchFamily="34" charset="0"/>
                <a:cs typeface="Arial" panose="020B0604020202020204" pitchFamily="34" charset="0"/>
              </a:rPr>
              <a:t>«Русский» (1707-1714)</a:t>
            </a:r>
            <a:r>
              <a:rPr lang="ru-RU" sz="2000" b="1" dirty="0">
                <a:latin typeface="Arial" panose="020B0604020202020204" pitchFamily="34" charset="0"/>
                <a:cs typeface="Arial" panose="020B0604020202020204" pitchFamily="34" charset="0"/>
              </a:rPr>
              <a:t/>
            </a:r>
            <a:br>
              <a:rPr lang="ru-RU" sz="2000" b="1"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Перенос боевых действий на территорию России. Предательство Украинского гетмана И. Мазепы. Победа русской армии у деревни Лесной (1708) и полный разгром шведской армии под Полтавой (1709). </a:t>
            </a:r>
            <a:r>
              <a:rPr lang="ru-RU" sz="2000" dirty="0" err="1">
                <a:latin typeface="Arial" panose="020B0604020202020204" pitchFamily="34" charset="0"/>
                <a:cs typeface="Arial" panose="020B0604020202020204" pitchFamily="34" charset="0"/>
              </a:rPr>
              <a:t>Прутский</a:t>
            </a:r>
            <a:r>
              <a:rPr lang="ru-RU" sz="2000" dirty="0">
                <a:latin typeface="Arial" panose="020B0604020202020204" pitchFamily="34" charset="0"/>
                <a:cs typeface="Arial" panose="020B0604020202020204" pitchFamily="34" charset="0"/>
              </a:rPr>
              <a:t> поход Петра I (1711-1712). Овладение русской армией всей территорией Прибалтики. Перенос военных действий на территорию Скандинавии и акваторию Балтийского моря.</a:t>
            </a:r>
            <a:br>
              <a:rPr lang="ru-RU" sz="2000" dirty="0">
                <a:latin typeface="Arial" panose="020B0604020202020204" pitchFamily="34" charset="0"/>
                <a:cs typeface="Arial" panose="020B0604020202020204" pitchFamily="34" charset="0"/>
              </a:rPr>
            </a:br>
            <a:r>
              <a:rPr lang="ru-RU" sz="2000" b="1" dirty="0">
                <a:latin typeface="Arial" panose="020B0604020202020204" pitchFamily="34" charset="0"/>
                <a:cs typeface="Arial" panose="020B0604020202020204" pitchFamily="34" charset="0"/>
              </a:rPr>
              <a:t/>
            </a:r>
            <a:br>
              <a:rPr lang="ru-RU" sz="2000" b="1" dirty="0">
                <a:latin typeface="Arial" panose="020B0604020202020204" pitchFamily="34" charset="0"/>
                <a:cs typeface="Arial" panose="020B0604020202020204" pitchFamily="34" charset="0"/>
              </a:rPr>
            </a:br>
            <a:r>
              <a:rPr lang="ru-RU" sz="2400" b="1" dirty="0">
                <a:latin typeface="Arial" panose="020B0604020202020204" pitchFamily="34" charset="0"/>
                <a:cs typeface="Arial" panose="020B0604020202020204" pitchFamily="34" charset="0"/>
              </a:rPr>
              <a:t>«Шведский» (1714-1721)</a:t>
            </a:r>
            <a:r>
              <a:rPr lang="ru-RU" sz="2000" b="1" dirty="0">
                <a:latin typeface="Arial" panose="020B0604020202020204" pitchFamily="34" charset="0"/>
                <a:cs typeface="Arial" panose="020B0604020202020204" pitchFamily="34" charset="0"/>
              </a:rPr>
              <a:t/>
            </a:r>
            <a:br>
              <a:rPr lang="ru-RU" sz="2000" b="1"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Победы русского флота у мыса Гангут (1714) и у острова </a:t>
            </a:r>
            <a:r>
              <a:rPr lang="ru-RU" sz="2000" dirty="0" err="1">
                <a:latin typeface="Arial" panose="020B0604020202020204" pitchFamily="34" charset="0"/>
                <a:cs typeface="Arial" panose="020B0604020202020204" pitchFamily="34" charset="0"/>
              </a:rPr>
              <a:t>Гренгам</a:t>
            </a:r>
            <a:r>
              <a:rPr lang="ru-RU" sz="2000" dirty="0">
                <a:latin typeface="Arial" panose="020B0604020202020204" pitchFamily="34" charset="0"/>
                <a:cs typeface="Arial" panose="020B0604020202020204" pitchFamily="34" charset="0"/>
              </a:rPr>
              <a:t> (1720). Разорение русскими войсками шведского побережья. Заключение </a:t>
            </a:r>
            <a:r>
              <a:rPr lang="ru-RU" sz="2000" dirty="0" err="1">
                <a:latin typeface="Arial" panose="020B0604020202020204" pitchFamily="34" charset="0"/>
                <a:cs typeface="Arial" panose="020B0604020202020204" pitchFamily="34" charset="0"/>
              </a:rPr>
              <a:t>Нидштадтского</a:t>
            </a:r>
            <a:r>
              <a:rPr lang="ru-RU" sz="2000" dirty="0">
                <a:latin typeface="Arial" panose="020B0604020202020204" pitchFamily="34" charset="0"/>
                <a:cs typeface="Arial" panose="020B0604020202020204" pitchFamily="34" charset="0"/>
              </a:rPr>
              <a:t> мирного договора (1721).</a:t>
            </a:r>
            <a:br>
              <a:rPr lang="ru-RU" sz="2000"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
            </a:r>
            <a:br>
              <a:rPr lang="ru-RU" sz="2000"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
            </a:r>
            <a:br>
              <a:rPr lang="ru-RU" sz="2000" dirty="0">
                <a:latin typeface="Arial" panose="020B0604020202020204" pitchFamily="34" charset="0"/>
                <a:cs typeface="Arial" panose="020B0604020202020204" pitchFamily="34" charset="0"/>
              </a:rPr>
            </a:br>
            <a:endParaRPr lang="ru-RU"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061428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6857" y="358678"/>
            <a:ext cx="9601196" cy="1303867"/>
          </a:xfrm>
        </p:spPr>
        <p:txBody>
          <a:bodyPr>
            <a:normAutofit fontScale="90000"/>
          </a:bodyPr>
          <a:lstStyle/>
          <a:p>
            <a:r>
              <a:rPr lang="ru-RU" b="1" u="sng" dirty="0">
                <a:solidFill>
                  <a:schemeClr val="accent4">
                    <a:lumMod val="50000"/>
                  </a:schemeClr>
                </a:solidFill>
                <a:latin typeface="Arial Black" panose="020B0A04020102020204" pitchFamily="34" charset="0"/>
              </a:rPr>
              <a:t>Основные события Северной войны</a:t>
            </a:r>
            <a:endParaRPr lang="ru-RU" dirty="0">
              <a:solidFill>
                <a:schemeClr val="accent4">
                  <a:lumMod val="50000"/>
                </a:schemeClr>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57745" y="1662545"/>
            <a:ext cx="9400308" cy="4530437"/>
          </a:xfrm>
        </p:spPr>
      </p:pic>
    </p:spTree>
    <p:extLst>
      <p:ext uri="{BB962C8B-B14F-4D97-AF65-F5344CB8AC3E}">
        <p14:creationId xmlns:p14="http://schemas.microsoft.com/office/powerpoint/2010/main" val="22030657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599" y="1392388"/>
            <a:ext cx="10778837" cy="1295393"/>
          </a:xfrm>
        </p:spPr>
        <p:txBody>
          <a:bodyPr>
            <a:normAutofit fontScale="90000"/>
          </a:bodyPr>
          <a:lstStyle/>
          <a:p>
            <a:pPr algn="l"/>
            <a:r>
              <a:rPr lang="ru-RU" b="1" u="sng" dirty="0" smtClean="0">
                <a:latin typeface="Arial" panose="020B0604020202020204" pitchFamily="34" charset="0"/>
                <a:cs typeface="Arial" panose="020B0604020202020204" pitchFamily="34" charset="0"/>
              </a:rPr>
              <a:t>Февраль </a:t>
            </a:r>
            <a:r>
              <a:rPr lang="ru-RU" b="1" u="sng" dirty="0">
                <a:latin typeface="Arial" panose="020B0604020202020204" pitchFamily="34" charset="0"/>
                <a:cs typeface="Arial" panose="020B0604020202020204" pitchFamily="34" charset="0"/>
              </a:rPr>
              <a:t>1700 г</a:t>
            </a:r>
            <a:r>
              <a:rPr lang="ru-RU" b="1" u="sng" dirty="0" smtClean="0">
                <a:latin typeface="Arial" panose="020B0604020202020204" pitchFamily="34" charset="0"/>
                <a:cs typeface="Arial" panose="020B0604020202020204" pitchFamily="34" charset="0"/>
              </a:rPr>
              <a:t>. </a:t>
            </a:r>
            <a:r>
              <a:rPr lang="ru-RU" b="1" dirty="0" smtClean="0">
                <a:latin typeface="Arial" panose="020B0604020202020204" pitchFamily="34" charset="0"/>
                <a:cs typeface="Arial" panose="020B0604020202020204" pitchFamily="34" charset="0"/>
              </a:rPr>
              <a:t>-</a:t>
            </a:r>
            <a:r>
              <a:rPr lang="ru-RU" dirty="0"/>
              <a:t> </a:t>
            </a:r>
            <a:r>
              <a:rPr lang="ru-RU" sz="4000" dirty="0">
                <a:latin typeface="Arial" panose="020B0604020202020204" pitchFamily="34" charset="0"/>
                <a:cs typeface="Arial" panose="020B0604020202020204" pitchFamily="34" charset="0"/>
              </a:rPr>
              <a:t>саксонские войска подошли к Риге, принадлежавшей тогда Швеции, и принялись безуспешно её осаждать.</a:t>
            </a:r>
            <a:r>
              <a:rPr lang="ru-RU" dirty="0"/>
              <a:t> </a:t>
            </a:r>
            <a:endParaRPr lang="ru-RU" dirty="0">
              <a:latin typeface="Arial" panose="020B0604020202020204" pitchFamily="34" charset="0"/>
              <a:cs typeface="Arial" panose="020B0604020202020204" pitchFamily="34" charset="0"/>
            </a:endParaRPr>
          </a:p>
        </p:txBody>
      </p:sp>
      <p:sp>
        <p:nvSpPr>
          <p:cNvPr id="3" name="Текст 2"/>
          <p:cNvSpPr>
            <a:spLocks noGrp="1"/>
          </p:cNvSpPr>
          <p:nvPr>
            <p:ph type="body" idx="1"/>
          </p:nvPr>
        </p:nvSpPr>
        <p:spPr>
          <a:xfrm>
            <a:off x="734291" y="3117273"/>
            <a:ext cx="10654145" cy="2951017"/>
          </a:xfrm>
        </p:spPr>
        <p:txBody>
          <a:bodyPr>
            <a:normAutofit/>
          </a:bodyPr>
          <a:lstStyle/>
          <a:p>
            <a:pPr algn="l"/>
            <a:r>
              <a:rPr lang="ru-RU" sz="3600" dirty="0" smtClean="0">
                <a:latin typeface="Arial" panose="020B0604020202020204" pitchFamily="34" charset="0"/>
                <a:cs typeface="Arial" panose="020B0604020202020204" pitchFamily="34" charset="0"/>
              </a:rPr>
              <a:t>Одновременно</a:t>
            </a:r>
            <a:r>
              <a:rPr lang="ru-RU" sz="3600" dirty="0">
                <a:latin typeface="Arial" panose="020B0604020202020204" pitchFamily="34" charset="0"/>
                <a:cs typeface="Arial" panose="020B0604020202020204" pitchFamily="34" charset="0"/>
              </a:rPr>
              <a:t> </a:t>
            </a:r>
            <a:r>
              <a:rPr lang="ru-RU" sz="3600" b="1" dirty="0">
                <a:latin typeface="Arial" panose="020B0604020202020204" pitchFamily="34" charset="0"/>
                <a:cs typeface="Arial" panose="020B0604020202020204" pitchFamily="34" charset="0"/>
              </a:rPr>
              <a:t>датчане</a:t>
            </a:r>
            <a:r>
              <a:rPr lang="ru-RU" sz="3600" dirty="0">
                <a:latin typeface="Arial" panose="020B0604020202020204" pitchFamily="34" charset="0"/>
                <a:cs typeface="Arial" panose="020B0604020202020204" pitchFamily="34" charset="0"/>
              </a:rPr>
              <a:t> вторглись в принадлежащее шведам </a:t>
            </a:r>
            <a:r>
              <a:rPr lang="ru-RU" sz="3600" b="1" dirty="0" err="1">
                <a:latin typeface="Arial" panose="020B0604020202020204" pitchFamily="34" charset="0"/>
                <a:cs typeface="Arial" panose="020B0604020202020204" pitchFamily="34" charset="0"/>
              </a:rPr>
              <a:t>Гольштейн-Готторпское</a:t>
            </a:r>
            <a:r>
              <a:rPr lang="ru-RU" sz="3600" b="1" dirty="0">
                <a:latin typeface="Arial" panose="020B0604020202020204" pitchFamily="34" charset="0"/>
                <a:cs typeface="Arial" panose="020B0604020202020204" pitchFamily="34" charset="0"/>
              </a:rPr>
              <a:t> герцогство.</a:t>
            </a:r>
          </a:p>
        </p:txBody>
      </p:sp>
    </p:spTree>
    <p:extLst>
      <p:ext uri="{BB962C8B-B14F-4D97-AF65-F5344CB8AC3E}">
        <p14:creationId xmlns:p14="http://schemas.microsoft.com/office/powerpoint/2010/main" val="26599897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33056" y="608059"/>
            <a:ext cx="9601196" cy="1303867"/>
          </a:xfrm>
        </p:spPr>
        <p:txBody>
          <a:bodyPr>
            <a:normAutofit fontScale="90000"/>
          </a:bodyPr>
          <a:lstStyle/>
          <a:p>
            <a:r>
              <a:rPr lang="ru-RU" sz="3600" b="1" u="sng" dirty="0" smtClean="0">
                <a:latin typeface="Arial" panose="020B0604020202020204" pitchFamily="34" charset="0"/>
                <a:cs typeface="Arial" panose="020B0604020202020204" pitchFamily="34" charset="0"/>
              </a:rPr>
              <a:t>Июль 1700 г</a:t>
            </a:r>
            <a:r>
              <a:rPr lang="ru-RU" sz="2800" b="1" u="sng" dirty="0" smtClean="0">
                <a:latin typeface="Arial" panose="020B0604020202020204" pitchFamily="34" charset="0"/>
                <a:cs typeface="Arial" panose="020B0604020202020204" pitchFamily="34" charset="0"/>
              </a:rPr>
              <a:t>.-</a:t>
            </a:r>
            <a:r>
              <a:rPr lang="ru-RU" sz="2800" dirty="0" smtClean="0">
                <a:latin typeface="Arial" panose="020B0604020202020204" pitchFamily="34" charset="0"/>
                <a:cs typeface="Arial" panose="020B0604020202020204" pitchFamily="34" charset="0"/>
              </a:rPr>
              <a:t>после </a:t>
            </a:r>
            <a:r>
              <a:rPr lang="ru-RU" sz="2800" dirty="0">
                <a:latin typeface="Arial" panose="020B0604020202020204" pitchFamily="34" charset="0"/>
                <a:cs typeface="Arial" panose="020B0604020202020204" pitchFamily="34" charset="0"/>
              </a:rPr>
              <a:t>получения известий о </a:t>
            </a:r>
            <a:r>
              <a:rPr lang="ru-RU" sz="2800" dirty="0" smtClean="0">
                <a:latin typeface="Arial" panose="020B0604020202020204" pitchFamily="34" charset="0"/>
                <a:cs typeface="Arial" panose="020B0604020202020204" pitchFamily="34" charset="0"/>
              </a:rPr>
              <a:t>заключении 30-ти летнего </a:t>
            </a:r>
            <a:r>
              <a:rPr lang="ru-RU" sz="2800" u="sng" dirty="0">
                <a:latin typeface="Arial" panose="020B0604020202020204" pitchFamily="34" charset="0"/>
                <a:cs typeface="Arial" panose="020B0604020202020204" pitchFamily="34" charset="0"/>
              </a:rPr>
              <a:t>Константинопольского </a:t>
            </a:r>
            <a:r>
              <a:rPr lang="ru-RU" sz="2800" u="sng" dirty="0" smtClean="0">
                <a:latin typeface="Arial" panose="020B0604020202020204" pitchFamily="34" charset="0"/>
                <a:cs typeface="Arial" panose="020B0604020202020204" pitchFamily="34" charset="0"/>
              </a:rPr>
              <a:t>мира </a:t>
            </a:r>
            <a:r>
              <a:rPr lang="ru-RU" sz="2800" dirty="0" smtClean="0">
                <a:latin typeface="Arial" panose="020B0604020202020204" pitchFamily="34" charset="0"/>
                <a:cs typeface="Arial" panose="020B0604020202020204" pitchFamily="34" charset="0"/>
              </a:rPr>
              <a:t>с </a:t>
            </a:r>
            <a:r>
              <a:rPr lang="ru-RU" sz="2800" dirty="0">
                <a:latin typeface="Arial" panose="020B0604020202020204" pitchFamily="34" charset="0"/>
                <a:cs typeface="Arial" panose="020B0604020202020204" pitchFamily="34" charset="0"/>
              </a:rPr>
              <a:t>О</a:t>
            </a:r>
            <a:r>
              <a:rPr lang="ru-RU" sz="2800" dirty="0" smtClean="0">
                <a:latin typeface="Arial" panose="020B0604020202020204" pitchFamily="34" charset="0"/>
                <a:cs typeface="Arial" panose="020B0604020202020204" pitchFamily="34" charset="0"/>
              </a:rPr>
              <a:t>сманской империей </a:t>
            </a:r>
            <a:r>
              <a:rPr lang="ru-RU" sz="3600" b="1" dirty="0">
                <a:latin typeface="Arial" panose="020B0604020202020204" pitchFamily="34" charset="0"/>
                <a:cs typeface="Arial" panose="020B0604020202020204" pitchFamily="34" charset="0"/>
              </a:rPr>
              <a:t>Пётр I объявил Швеции </a:t>
            </a:r>
            <a:r>
              <a:rPr lang="ru-RU" sz="3600" b="1" dirty="0" smtClean="0">
                <a:latin typeface="Arial" panose="020B0604020202020204" pitchFamily="34" charset="0"/>
                <a:cs typeface="Arial" panose="020B0604020202020204" pitchFamily="34" charset="0"/>
              </a:rPr>
              <a:t>войну.</a:t>
            </a:r>
            <a:endParaRPr lang="ru-RU" sz="3600" b="1" dirty="0">
              <a:latin typeface="Arial" panose="020B0604020202020204" pitchFamily="34" charset="0"/>
              <a:cs typeface="Arial" panose="020B0604020202020204" pitchFamily="34"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54727" y="1911927"/>
            <a:ext cx="9157855" cy="4293590"/>
          </a:xfrm>
        </p:spPr>
      </p:pic>
    </p:spTree>
    <p:extLst>
      <p:ext uri="{BB962C8B-B14F-4D97-AF65-F5344CB8AC3E}">
        <p14:creationId xmlns:p14="http://schemas.microsoft.com/office/powerpoint/2010/main" val="24178865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1164" y="789709"/>
            <a:ext cx="10889672" cy="762000"/>
          </a:xfrm>
        </p:spPr>
        <p:txBody>
          <a:bodyPr>
            <a:normAutofit fontScale="90000"/>
          </a:bodyPr>
          <a:lstStyle/>
          <a:p>
            <a:r>
              <a:rPr lang="ru-RU" dirty="0" smtClean="0">
                <a:latin typeface="Arial Black" panose="020B0A04020102020204" pitchFamily="34" charset="0"/>
              </a:rPr>
              <a:t/>
            </a:r>
            <a:br>
              <a:rPr lang="ru-RU" dirty="0" smtClean="0">
                <a:latin typeface="Arial Black" panose="020B0A04020102020204" pitchFamily="34" charset="0"/>
              </a:rPr>
            </a:br>
            <a:r>
              <a:rPr lang="ru-RU" dirty="0" smtClean="0">
                <a:latin typeface="Arial Black" panose="020B0A04020102020204" pitchFamily="34" charset="0"/>
              </a:rPr>
              <a:t/>
            </a:r>
            <a:br>
              <a:rPr lang="ru-RU" dirty="0" smtClean="0">
                <a:latin typeface="Arial Black" panose="020B0A04020102020204" pitchFamily="34" charset="0"/>
              </a:rPr>
            </a:br>
            <a:r>
              <a:rPr lang="ru-RU" sz="4900" u="sng" dirty="0" smtClean="0">
                <a:latin typeface="Arial Black" panose="020B0A04020102020204" pitchFamily="34" charset="0"/>
              </a:rPr>
              <a:t>Сентябрь </a:t>
            </a:r>
            <a:r>
              <a:rPr lang="ru-RU" sz="4900" u="sng" dirty="0">
                <a:latin typeface="Arial Black" panose="020B0A04020102020204" pitchFamily="34" charset="0"/>
              </a:rPr>
              <a:t>1700 г</a:t>
            </a:r>
            <a:r>
              <a:rPr lang="ru-RU" sz="4900" u="sng" dirty="0" smtClean="0">
                <a:latin typeface="Arial Black" panose="020B0A04020102020204" pitchFamily="34" charset="0"/>
              </a:rPr>
              <a:t>.- осада Нарвы.</a:t>
            </a:r>
            <a:br>
              <a:rPr lang="ru-RU" sz="4900" u="sng" dirty="0" smtClean="0">
                <a:latin typeface="Arial Black" panose="020B0A04020102020204" pitchFamily="34" charset="0"/>
              </a:rPr>
            </a:br>
            <a:r>
              <a:rPr lang="ru-RU" sz="4900" u="sng" dirty="0" smtClean="0">
                <a:latin typeface="Arial Black" panose="020B0A04020102020204" pitchFamily="34" charset="0"/>
              </a:rPr>
              <a:t>«Нарвская </a:t>
            </a:r>
            <a:r>
              <a:rPr lang="ru-RU" sz="4900" u="sng" dirty="0" err="1">
                <a:latin typeface="Arial Black" panose="020B0A04020102020204" pitchFamily="34" charset="0"/>
              </a:rPr>
              <a:t>конфузия</a:t>
            </a:r>
            <a:r>
              <a:rPr lang="ru-RU" sz="4900" u="sng" dirty="0" smtClean="0">
                <a:latin typeface="Arial Black" panose="020B0A04020102020204" pitchFamily="34" charset="0"/>
              </a:rPr>
              <a:t>»</a:t>
            </a:r>
            <a:br>
              <a:rPr lang="ru-RU" sz="4900" u="sng" dirty="0" smtClean="0">
                <a:latin typeface="Arial Black" panose="020B0A04020102020204" pitchFamily="34" charset="0"/>
              </a:rPr>
            </a:br>
            <a:endParaRPr lang="ru-RU" dirty="0"/>
          </a:p>
        </p:txBody>
      </p:sp>
      <p:sp>
        <p:nvSpPr>
          <p:cNvPr id="3" name="Текст 2"/>
          <p:cNvSpPr>
            <a:spLocks noGrp="1"/>
          </p:cNvSpPr>
          <p:nvPr>
            <p:ph type="body" idx="1"/>
          </p:nvPr>
        </p:nvSpPr>
        <p:spPr>
          <a:xfrm>
            <a:off x="789709" y="2507673"/>
            <a:ext cx="10640291" cy="3449782"/>
          </a:xfrm>
        </p:spPr>
        <p:txBody>
          <a:bodyPr>
            <a:normAutofit lnSpcReduction="10000"/>
          </a:bodyPr>
          <a:lstStyle/>
          <a:p>
            <a:pPr algn="l"/>
            <a:r>
              <a:rPr lang="ru-RU" sz="3200" b="1" dirty="0">
                <a:latin typeface="Arial" panose="020B0604020202020204" pitchFamily="34" charset="0"/>
                <a:cs typeface="Arial" panose="020B0604020202020204" pitchFamily="34" charset="0"/>
              </a:rPr>
              <a:t>Битва под Нарвой оказалась настоящей катастрофой для России и вошла в историю как «Нарвская </a:t>
            </a:r>
            <a:r>
              <a:rPr lang="ru-RU" sz="3200" b="1" dirty="0" err="1">
                <a:latin typeface="Arial" panose="020B0604020202020204" pitchFamily="34" charset="0"/>
                <a:cs typeface="Arial" panose="020B0604020202020204" pitchFamily="34" charset="0"/>
              </a:rPr>
              <a:t>конфузия</a:t>
            </a:r>
            <a:r>
              <a:rPr lang="ru-RU" sz="3200" b="1" dirty="0">
                <a:latin typeface="Arial" panose="020B0604020202020204" pitchFamily="34" charset="0"/>
                <a:cs typeface="Arial" panose="020B0604020202020204" pitchFamily="34" charset="0"/>
              </a:rPr>
              <a:t>» .Менее чем за час шведы полностью разгромили армию Петра I. Россия потеряла до 8000 тыс. убитыми, ещё 700 человек попало в плен, в то время как потери шведов не превышали нескольких сотен солдат.</a:t>
            </a:r>
            <a:r>
              <a:rPr lang="ru-RU" dirty="0"/>
              <a:t/>
            </a:r>
            <a:br>
              <a:rPr lang="ru-RU" dirty="0"/>
            </a:br>
            <a:endParaRPr lang="ru-RU" dirty="0"/>
          </a:p>
        </p:txBody>
      </p:sp>
    </p:spTree>
    <p:extLst>
      <p:ext uri="{BB962C8B-B14F-4D97-AF65-F5344CB8AC3E}">
        <p14:creationId xmlns:p14="http://schemas.microsoft.com/office/powerpoint/2010/main" val="2700015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Натуральные материалы">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791</TotalTime>
  <Words>1984</Words>
  <Application>Microsoft Office PowerPoint</Application>
  <PresentationFormat>Широкоэкранный</PresentationFormat>
  <Paragraphs>95</Paragraphs>
  <Slides>40</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40</vt:i4>
      </vt:variant>
    </vt:vector>
  </HeadingPairs>
  <TitlesOfParts>
    <vt:vector size="46" baseType="lpstr">
      <vt:lpstr>Arial</vt:lpstr>
      <vt:lpstr>Arial Black</vt:lpstr>
      <vt:lpstr>Garamond</vt:lpstr>
      <vt:lpstr>Times New Roman</vt:lpstr>
      <vt:lpstr>Wingdings</vt:lpstr>
      <vt:lpstr>Натуральные материалы</vt:lpstr>
      <vt:lpstr>Северная война</vt:lpstr>
      <vt:lpstr>Причины войны: </vt:lpstr>
      <vt:lpstr>Участники и их цели </vt:lpstr>
      <vt:lpstr>Этапы Северной войны Северная война началась в августе 1700 г. Она растянулась на 21 год, став второй по длительности в истории России. Военные действия охватывали огромную территорию от северных лесов Финляндии до южных степей Причерноморья, от городов на севере Германии до сел Левобережной Украины. Поэтому Северную войну стоит разбить не только на этапы, но и на театры военных действий.  Условно говоря, можно выделить 6 разделов: 1. Северо-западный театр военных действий (1700-1708). 2. Западный театр военных действий (1701-1707). 3. Поход Карла XII на Россию (1708-1709). 4. Северо-западный и Западный театры военных действий (1710-1713). 5. Военные действия в Финляндии (1713-1714). 6. Заключительный период войны (1715-1721). Этапы: «Датско-польский» (1700-1706) «Русский» (1707-1714) «Шведский» (1714-1721)</vt:lpstr>
      <vt:lpstr>«Датско-польский» (1700-1706).  Капитуляция Дании и поражение русской армии под Нарвой. Военные действия на территории Саксонии и Польши. Первые победы реорганизованной русской армии в Прибалтике. Основание Санкт-Петербурга (1703). Отречение саксонского курфюрста Августа II от польской короны и выход из Северной войны  «Русский» (1707-1714) Перенос боевых действий на территорию России. Предательство Украинского гетмана И. Мазепы. Победа русской армии у деревни Лесной (1708) и полный разгром шведской армии под Полтавой (1709). Прутский поход Петра I (1711-1712). Овладение русской армией всей территорией Прибалтики. Перенос военных действий на территорию Скандинавии и акваторию Балтийского моря.  «Шведский» (1714-1721) Победы русского флота у мыса Гангут (1714) и у острова Гренгам (1720). Разорение русскими войсками шведского побережья. Заключение Нидштадтского мирного договора (1721).   </vt:lpstr>
      <vt:lpstr>Основные события Северной войны</vt:lpstr>
      <vt:lpstr>Февраль 1700 г. - саксонские войска подошли к Риге, принадлежавшей тогда Швеции, и принялись безуспешно её осаждать. </vt:lpstr>
      <vt:lpstr>Июль 1700 г.-после получения известий о заключении 30-ти летнего Константинопольского мира с Османской империей Пётр I объявил Швеции войну.</vt:lpstr>
      <vt:lpstr>  Сентябрь 1700 г.- осада Нарвы. «Нарвская конфузия» </vt:lpstr>
      <vt:lpstr>1700-1716 гг.- военные реформы, направленные на создание регулярной армии: а) рекрутские наборы (наборы солдат); б) подготовка офицеров; в) воинские уставы; г) наградная система; д) создание военной экономики. </vt:lpstr>
      <vt:lpstr>  Создание морского флота </vt:lpstr>
      <vt:lpstr> 1701-1704 г. - взяты крепости: Нотебург(Орешек), Ниеншанц.   </vt:lpstr>
      <vt:lpstr>16 мая 1703 г. – начало строительства Петропавловской крепости, вокруг которой возник город Санкт-Петербург.   Он станет столицей России на 200 лет.</vt:lpstr>
      <vt:lpstr>1704 г. – взяты города Дерпт и Нарва. Открыт выход к Балтийскому морю.</vt:lpstr>
      <vt:lpstr>Июль 1708 г. – Битва при Головчине, взятие Могилева, наступление Шведов на Смоленск.</vt:lpstr>
      <vt:lpstr>28 сентября 1708 г. – битва под деревней Лесной. Уничтожен обоз для шведской армии и разбит их 12-ти тысячный вспомогательный корпус.</vt:lpstr>
      <vt:lpstr>27 июня 1709 г. Полтавская битва.  </vt:lpstr>
      <vt:lpstr>1710 г.   </vt:lpstr>
      <vt:lpstr>1710 г. –Османская империя под управлением султана Ахмеда III объявила войну России.</vt:lpstr>
      <vt:lpstr>1711 г. – выступление Петра I против Османской империи. Прутский поход.</vt:lpstr>
      <vt:lpstr>1713 г. российская армия вторглась в Финляндию, которая входила тогда в состав Швеции, и захватила крупные города Або и Гельсингфорс. Шведы терпели поражение за поражением.</vt:lpstr>
      <vt:lpstr>27 июля 1714 г. – Гангутское сражение.</vt:lpstr>
      <vt:lpstr>Презентация PowerPoint</vt:lpstr>
      <vt:lpstr>Презентация PowerPoint</vt:lpstr>
      <vt:lpstr>Русский гребной флот ещё раз доказал своё преимущество, нанеся поражение шведскому парусному флоту и захватив корабли противника.  После этого поражения Швеции стало невозможно продолжать войну, и она вынуждена была подписать мирный договор.</vt:lpstr>
      <vt:lpstr>30 августа 1721 г. – подписание Ништадтского мирного договора.</vt:lpstr>
      <vt:lpstr>Презентация PowerPoint</vt:lpstr>
      <vt:lpstr> В 1706 г. Борис Петрович подавил восстание в Астрахани, получив за это от царя две тысячи дворов крестьян. В 1707—1709 гг. он участвовал в стратегическом окружении Карла XII на Украине. Во время Полтавской битвы Шереметев считался главнокомандующим, и царь в случае своей гибели возлагал на него всю ответственность за исход сражения. В списке награжденных за Полтавскую победу имя Шереметева стояло первым.  В 1708 г. Шереметеву сдались Рига и крепость Динамюнде.  Царь часто выражал недовольство медлительностью Шереметева, называл его Кунктатором. Такое прозвище (можно перевести с латинского, как «медлитель, действующий медленно») получил один из римских консулов Фабий Максим в период войны с Ганнибалом. опытный Шереметев стремился к любому делу подготовиться основательно, предпочитал удаче расчет. </vt:lpstr>
      <vt:lpstr>Репнин Николай Иванович </vt:lpstr>
      <vt:lpstr>Апраксин Федор Михайлович </vt:lpstr>
      <vt:lpstr>Михаил Михайлович Голицын – «прямой сын Отечества» (Петр I) </vt:lpstr>
      <vt:lpstr>Брюс Яков Виллимович </vt:lpstr>
      <vt:lpstr>Русский государственный и военный деятель, инженер и ученый, граф (1721), один из ближайших сподвижников Петра I. Генерал-фельдцейхмейстер (1711), генерал-фельдмаршал (1726), реформатор русской артиллерии. Этот загадочный человек даже после своей смерти оставил много тайн. Но его роль в ключевых баталиях Петровской эпохи несомненна. "Муж честнейший, ученейший", - такую характеристику этому сподвижнику Петра Великого давал британский посол при русском дворе сэр Чарльз Уитворт. Практически на голом месте Брюсом была создана артиллерия русской армии - полковая, полевая и осадная, которой Петр уделял большое внимание и считал этот род войск равным пехоте и кавалерии. Именно Яков Виллимович настоял на разделении артиллерии на полевую и осадную. Уже в 1701 году были отлиты 273 пушки, а через год - еще 140. В последующие годы темпы литья не ослабевали. Всего в России в период от Нарвы до Полтавы было отлито 1006 медных орудий. Брюс внедрил в практику русской артиллерии так называемую "артиллерийскую шкалу Гартмана", что дало возможность стандартизировать типы орудий и привести их к единой системе. Отныне калибр орудий определялся по пересчету в фунты: калибр орудия с массой железного ядра в 1 русский фунт (0,4 кг) равнялся 5 сантиметрам.</vt:lpstr>
      <vt:lpstr>Меншиков Александр Данилович </vt:lpstr>
      <vt:lpstr>Полководцы шведской армии.  </vt:lpstr>
      <vt:lpstr>Карл Густав Реншильд  Родился:  6 августа 1651 года,  Умер:  29 января 1722 года (70 лет) </vt:lpstr>
      <vt:lpstr>Адам Людвиг Левенгаупт  Родился:  15 апреля 1659 года,  Дания  Умер:  12 февраля 1719 года (59 лет) </vt:lpstr>
      <vt:lpstr>Итоги Северной войны:</vt:lpstr>
      <vt:lpstr>Итоги Северной войны:</vt:lpstr>
      <vt:lpstr>Причины победы России и  поражения Шеции в Северной войне (1700–1721):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Северная война</dc:title>
  <dc:creator>А А</dc:creator>
  <cp:lastModifiedBy>А А</cp:lastModifiedBy>
  <cp:revision>57</cp:revision>
  <cp:lastPrinted>2024-02-11T16:54:42Z</cp:lastPrinted>
  <dcterms:created xsi:type="dcterms:W3CDTF">2024-02-09T05:00:19Z</dcterms:created>
  <dcterms:modified xsi:type="dcterms:W3CDTF">2024-02-11T17:03:25Z</dcterms:modified>
</cp:coreProperties>
</file>