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2" r:id="rId13"/>
    <p:sldId id="273" r:id="rId14"/>
    <p:sldId id="266" r:id="rId15"/>
    <p:sldId id="267" r:id="rId16"/>
    <p:sldId id="268" r:id="rId17"/>
    <p:sldId id="269" r:id="rId18"/>
    <p:sldId id="271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DCD288"/>
    <a:srgbClr val="8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3310" autoAdjust="0"/>
  </p:normalViewPr>
  <p:slideViewPr>
    <p:cSldViewPr>
      <p:cViewPr varScale="1">
        <p:scale>
          <a:sx n="106" d="100"/>
          <a:sy n="106" d="100"/>
        </p:scale>
        <p:origin x="18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126E744-D170-4CAE-AA1B-638B35BF253C}" type="datetimeFigureOut">
              <a:rPr lang="ru-RU" smtClean="0"/>
              <a:pPr/>
              <a:t>11.02.2024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50C9688-17A0-4F51-8F0F-52571714B8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8800" y="3068960"/>
            <a:ext cx="7772400" cy="1975104"/>
          </a:xfrm>
        </p:spPr>
        <p:txBody>
          <a:bodyPr>
            <a:normAutofit/>
          </a:bodyPr>
          <a:lstStyle/>
          <a:p>
            <a:pPr algn="ctr"/>
            <a:r>
              <a:rPr lang="ru-RU" sz="4800" i="1" dirty="0">
                <a:solidFill>
                  <a:schemeClr val="tx1">
                    <a:lumMod val="95000"/>
                  </a:schemeClr>
                </a:solidFill>
              </a:rPr>
              <a:t>Всемирная</a:t>
            </a:r>
            <a:br>
              <a:rPr lang="ru-RU" sz="4800" i="1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4800" i="1" dirty="0">
                <a:solidFill>
                  <a:schemeClr val="tx1">
                    <a:lumMod val="95000"/>
                  </a:schemeClr>
                </a:solidFill>
              </a:rPr>
              <a:t>история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800" y="764704"/>
            <a:ext cx="7658000" cy="1150988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>
                <a:solidFill>
                  <a:srgbClr val="FF9900"/>
                </a:solidFill>
              </a:rPr>
              <a:t>Искусство Ренессанса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1152128"/>
          </a:xfrm>
        </p:spPr>
        <p:txBody>
          <a:bodyPr/>
          <a:lstStyle/>
          <a:p>
            <a:pPr algn="just"/>
            <a:r>
              <a:rPr lang="ru-RU" sz="2200" b="1" i="1" dirty="0">
                <a:solidFill>
                  <a:srgbClr val="FF9900"/>
                </a:solidFill>
              </a:rPr>
              <a:t>МИКЕЛАНДЖЕЛО Буонарроти </a:t>
            </a:r>
            <a:r>
              <a:rPr lang="ru-RU" sz="2200" dirty="0">
                <a:solidFill>
                  <a:srgbClr val="FF9900"/>
                </a:solidFill>
              </a:rPr>
              <a:t>- величайший скульптор, живописец и архитектор своего времени.</a:t>
            </a:r>
            <a:r>
              <a:rPr lang="ru-RU" sz="2200" dirty="0"/>
              <a:t>  </a:t>
            </a:r>
            <a:r>
              <a:rPr lang="ru-RU" sz="2200" dirty="0">
                <a:solidFill>
                  <a:srgbClr val="FF9900"/>
                </a:solidFill>
              </a:rPr>
              <a:t>Его творения утверждают физическую и духовную красоту человека, выраженные в мраморе 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32856"/>
            <a:ext cx="2542452" cy="36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8" y="5929330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9900"/>
                </a:solidFill>
              </a:rPr>
              <a:t>«Давид»  1501- 1504гг.</a:t>
            </a:r>
            <a:endParaRPr lang="ru-RU" dirty="0">
              <a:solidFill>
                <a:srgbClr val="FF9900"/>
              </a:solidFill>
            </a:endParaRP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84784"/>
            <a:ext cx="3286148" cy="4658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86314" y="6215082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9900"/>
                </a:solidFill>
              </a:rPr>
              <a:t>«Моисей»  1515-1516</a:t>
            </a:r>
            <a:endParaRPr lang="ru-RU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0041"/>
            <a:ext cx="8856984" cy="1472208"/>
          </a:xfrm>
        </p:spPr>
        <p:txBody>
          <a:bodyPr/>
          <a:lstStyle/>
          <a:p>
            <a:pPr algn="just"/>
            <a:r>
              <a:rPr lang="ru-RU" sz="2100" b="1" i="1" dirty="0">
                <a:solidFill>
                  <a:srgbClr val="FFC000"/>
                </a:solidFill>
              </a:rPr>
              <a:t>Тициан</a:t>
            </a:r>
            <a:r>
              <a:rPr lang="ru-RU" sz="2100" b="1" i="1" dirty="0">
                <a:solidFill>
                  <a:srgbClr val="FF9900"/>
                </a:solidFill>
              </a:rPr>
              <a:t> </a:t>
            </a:r>
            <a:r>
              <a:rPr lang="ru-RU" sz="2100" dirty="0">
                <a:solidFill>
                  <a:srgbClr val="FF9900"/>
                </a:solidFill>
              </a:rPr>
              <a:t> (1476/77 гг. - 27.8.1576г.) - итальянский живописец, крупнейший представитель венецианской школы эпохи Высокого и Позднего Возрождения. Его образы  спокойны и радостны, отмечены жизненным полнокровием, яркостью чувств, печатью внутренней просветлённости. </a:t>
            </a:r>
            <a:r>
              <a:rPr lang="ru-RU" sz="2100" dirty="0"/>
              <a:t> </a:t>
            </a:r>
            <a:endParaRPr lang="ru-RU" sz="2100" dirty="0">
              <a:solidFill>
                <a:srgbClr val="FF990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Тициан воплотил в своем творчестве гуманистические идеалы Возрождения.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 bwMode="auto">
          <a:xfrm>
            <a:off x="714375" y="1785938"/>
            <a:ext cx="34226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857364"/>
            <a:ext cx="3429024" cy="428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52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857364"/>
            <a:ext cx="352723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Девушка с корзиной фруктов" 1555-1558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6143644"/>
            <a:ext cx="385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9900"/>
                </a:solidFill>
              </a:rPr>
              <a:t> »Портрет мужчины в синем»  1512</a:t>
            </a:r>
            <a:r>
              <a:rPr lang="ru-RU" dirty="0">
                <a:solidFill>
                  <a:srgbClr val="FF9900"/>
                </a:solidFill>
              </a:rPr>
              <a:t> 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85786" y="6143644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9900"/>
                </a:solidFill>
              </a:rPr>
              <a:t>«Девушка с фруктами » 1558</a:t>
            </a:r>
            <a:endParaRPr lang="ru-RU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64"/>
            <a:ext cx="8424936" cy="2131118"/>
          </a:xfrm>
        </p:spPr>
        <p:txBody>
          <a:bodyPr/>
          <a:lstStyle/>
          <a:p>
            <a:pPr algn="just"/>
            <a:r>
              <a:rPr lang="ru-RU" sz="21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Эпоха Возрождения</a:t>
            </a:r>
            <a:r>
              <a:rPr lang="ru-RU" sz="2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rgbClr val="FF9900"/>
                </a:solidFill>
              </a:rPr>
              <a:t>является переломным моментом в истории архитектуры.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9900"/>
                </a:solidFill>
              </a:rPr>
              <a:t>Основные строения этого времени — светские здания, которые отличаются гармоничностью и величием своих  пропорций, изяществом  отделки и деталей. Создаются дворцы с лёгкими, двухъярусными галереями на колоннах и столбах. В храмовом  строительстве наблюдается стремление к колоссальности и величественности.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274" y="2492896"/>
            <a:ext cx="5948387" cy="365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57422" y="6215082"/>
            <a:ext cx="528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9900"/>
                </a:solidFill>
              </a:rPr>
              <a:t>Собор святого Петра в Риме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371477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5715016"/>
            <a:ext cx="3643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9900"/>
                </a:solidFill>
              </a:rPr>
              <a:t>Галерея Уффици          Флоренция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785926"/>
            <a:ext cx="4286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C000"/>
                </a:solidFill>
              </a:rPr>
              <a:t>Замок </a:t>
            </a:r>
            <a:r>
              <a:rPr lang="ru-RU" sz="2000" b="1" i="1" dirty="0" err="1">
                <a:solidFill>
                  <a:srgbClr val="FFC000"/>
                </a:solidFill>
              </a:rPr>
              <a:t>Шамбор</a:t>
            </a:r>
            <a:r>
              <a:rPr lang="ru-RU" sz="2000" b="1" i="1" dirty="0">
                <a:solidFill>
                  <a:srgbClr val="FFC000"/>
                </a:solidFill>
              </a:rPr>
              <a:t>      Франция</a:t>
            </a:r>
          </a:p>
        </p:txBody>
      </p:sp>
      <p:pic>
        <p:nvPicPr>
          <p:cNvPr id="2051" name="Picture 3" descr="C:\Documents and Settings\uZer\Мои документы\Downloads\shamb8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571744"/>
            <a:ext cx="4572032" cy="323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58138" cy="1631052"/>
          </a:xfrm>
        </p:spPr>
        <p:txBody>
          <a:bodyPr/>
          <a:lstStyle/>
          <a:p>
            <a:pPr algn="just"/>
            <a:r>
              <a:rPr lang="ru-RU" sz="2400" b="1" dirty="0">
                <a:solidFill>
                  <a:srgbClr val="FF9900"/>
                </a:solidFill>
              </a:rPr>
              <a:t>Основные черты Северного  Возрождения:</a:t>
            </a:r>
            <a:br>
              <a:rPr lang="ru-RU" sz="2400" b="1" dirty="0">
                <a:solidFill>
                  <a:srgbClr val="FF9900"/>
                </a:solidFill>
              </a:rPr>
            </a:br>
            <a:r>
              <a:rPr lang="ru-RU" sz="2400" dirty="0">
                <a:solidFill>
                  <a:srgbClr val="FF9900"/>
                </a:solidFill>
              </a:rPr>
              <a:t>х</a:t>
            </a:r>
            <a:r>
              <a:rPr lang="ru-RU" sz="2000" dirty="0">
                <a:solidFill>
                  <a:srgbClr val="FF9900"/>
                </a:solidFill>
              </a:rPr>
              <a:t>арактерна большая стойкость религиозной тематики;           интерес к индивидуальной неповторимости человека и его окружению (в т. ч. к интерьеру, натюрморту, пейзажу).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916832"/>
            <a:ext cx="5429288" cy="372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71736" y="5643578"/>
            <a:ext cx="4000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9900"/>
                </a:solidFill>
              </a:rPr>
              <a:t>Питер Брейгель</a:t>
            </a:r>
          </a:p>
          <a:p>
            <a:r>
              <a:rPr lang="ru-RU" b="1" dirty="0">
                <a:solidFill>
                  <a:srgbClr val="FF9900"/>
                </a:solidFill>
              </a:rPr>
              <a:t>«Пейзаж с падением Икара» ок.1558</a:t>
            </a: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772400" cy="1285884"/>
          </a:xfrm>
        </p:spPr>
        <p:txBody>
          <a:bodyPr/>
          <a:lstStyle/>
          <a:p>
            <a:pPr algn="just"/>
            <a:r>
              <a:rPr lang="ru-RU" sz="1800" dirty="0">
                <a:solidFill>
                  <a:srgbClr val="FF9900"/>
                </a:solidFill>
              </a:rPr>
              <a:t>Наиболее выдающиеся образцы искусства </a:t>
            </a:r>
            <a:r>
              <a:rPr lang="ru-RU" sz="2000" dirty="0">
                <a:solidFill>
                  <a:srgbClr val="FF9900"/>
                </a:solidFill>
              </a:rPr>
              <a:t>Северного Возрождения </a:t>
            </a:r>
            <a:r>
              <a:rPr lang="ru-RU" sz="1800" dirty="0">
                <a:solidFill>
                  <a:srgbClr val="FF9900"/>
                </a:solidFill>
              </a:rPr>
              <a:t>представлены </a:t>
            </a:r>
            <a:r>
              <a:rPr lang="ru-RU" sz="1800" dirty="0" err="1">
                <a:solidFill>
                  <a:srgbClr val="FF9900"/>
                </a:solidFill>
              </a:rPr>
              <a:t>фламандо-голландской</a:t>
            </a:r>
            <a:r>
              <a:rPr lang="ru-RU" sz="1800" dirty="0">
                <a:solidFill>
                  <a:srgbClr val="FF9900"/>
                </a:solidFill>
              </a:rPr>
              <a:t> и немецкой живописью. В Нидерландах и Фландрии – это   братья</a:t>
            </a:r>
            <a:r>
              <a:rPr lang="ru-RU" sz="2000" dirty="0">
                <a:solidFill>
                  <a:srgbClr val="FF9900"/>
                </a:solidFill>
              </a:rPr>
              <a:t> </a:t>
            </a:r>
            <a:r>
              <a:rPr lang="ru-RU" sz="2000" dirty="0" err="1">
                <a:solidFill>
                  <a:srgbClr val="FF9900"/>
                </a:solidFill>
              </a:rPr>
              <a:t>ван</a:t>
            </a:r>
            <a:r>
              <a:rPr lang="ru-RU" sz="2000" dirty="0">
                <a:solidFill>
                  <a:srgbClr val="FF9900"/>
                </a:solidFill>
              </a:rPr>
              <a:t> </a:t>
            </a:r>
            <a:r>
              <a:rPr lang="ru-RU" sz="2000" dirty="0" err="1">
                <a:solidFill>
                  <a:srgbClr val="FF9900"/>
                </a:solidFill>
              </a:rPr>
              <a:t>Эйк</a:t>
            </a:r>
            <a:r>
              <a:rPr lang="ru-RU" sz="2000" dirty="0">
                <a:solidFill>
                  <a:srgbClr val="FF9900"/>
                </a:solidFill>
              </a:rPr>
              <a:t> и </a:t>
            </a:r>
            <a:r>
              <a:rPr lang="ru-RU" sz="2000" dirty="0" err="1">
                <a:solidFill>
                  <a:srgbClr val="FF9900"/>
                </a:solidFill>
              </a:rPr>
              <a:t>Рогир</a:t>
            </a:r>
            <a:r>
              <a:rPr lang="ru-RU" sz="2000" dirty="0">
                <a:solidFill>
                  <a:srgbClr val="FF9900"/>
                </a:solidFill>
              </a:rPr>
              <a:t> </a:t>
            </a:r>
            <a:r>
              <a:rPr lang="ru-RU" sz="2000" dirty="0" err="1">
                <a:solidFill>
                  <a:srgbClr val="FF9900"/>
                </a:solidFill>
              </a:rPr>
              <a:t>ван</a:t>
            </a:r>
            <a:r>
              <a:rPr lang="ru-RU" sz="2000" dirty="0">
                <a:solidFill>
                  <a:srgbClr val="FF9900"/>
                </a:solidFill>
              </a:rPr>
              <a:t> </a:t>
            </a:r>
            <a:r>
              <a:rPr lang="ru-RU" sz="2000" dirty="0" err="1">
                <a:solidFill>
                  <a:srgbClr val="FF9900"/>
                </a:solidFill>
              </a:rPr>
              <a:t>дер</a:t>
            </a:r>
            <a:r>
              <a:rPr lang="ru-RU" sz="2000" dirty="0">
                <a:solidFill>
                  <a:srgbClr val="FF9900"/>
                </a:solidFill>
              </a:rPr>
              <a:t> </a:t>
            </a:r>
            <a:r>
              <a:rPr lang="ru-RU" sz="2000" dirty="0" err="1">
                <a:solidFill>
                  <a:srgbClr val="FF9900"/>
                </a:solidFill>
              </a:rPr>
              <a:t>Вейден</a:t>
            </a:r>
            <a:r>
              <a:rPr lang="ru-RU" sz="2000" dirty="0">
                <a:solidFill>
                  <a:srgbClr val="FF9900"/>
                </a:solidFill>
              </a:rPr>
              <a:t>. В Германии – </a:t>
            </a:r>
            <a:r>
              <a:rPr lang="ru-RU" sz="20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Альбрехт Дюрер. </a:t>
            </a:r>
            <a:br>
              <a:rPr lang="ru-RU" sz="2000" dirty="0">
                <a:solidFill>
                  <a:srgbClr val="FF9900"/>
                </a:solidFill>
              </a:rPr>
            </a:br>
            <a:endParaRPr lang="ru-RU" sz="1800" dirty="0">
              <a:solidFill>
                <a:srgbClr val="FF99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3116"/>
            <a:ext cx="2200000" cy="299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4857761"/>
            <a:ext cx="22860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solidFill>
                <a:srgbClr val="FF9900"/>
              </a:solidFill>
            </a:endParaRPr>
          </a:p>
          <a:p>
            <a:pPr algn="ctr"/>
            <a:r>
              <a:rPr lang="ru-RU" sz="1600" dirty="0">
                <a:solidFill>
                  <a:srgbClr val="FF9900"/>
                </a:solidFill>
              </a:rPr>
              <a:t> </a:t>
            </a:r>
            <a:r>
              <a:rPr lang="ru-RU" b="1" dirty="0" err="1">
                <a:solidFill>
                  <a:srgbClr val="FF9900"/>
                </a:solidFill>
              </a:rPr>
              <a:t>Рогир</a:t>
            </a:r>
            <a:r>
              <a:rPr lang="ru-RU" b="1" dirty="0">
                <a:solidFill>
                  <a:srgbClr val="FF9900"/>
                </a:solidFill>
              </a:rPr>
              <a:t>  </a:t>
            </a:r>
            <a:r>
              <a:rPr lang="ru-RU" b="1" dirty="0" err="1">
                <a:solidFill>
                  <a:srgbClr val="FF9900"/>
                </a:solidFill>
              </a:rPr>
              <a:t>ван</a:t>
            </a:r>
            <a:r>
              <a:rPr lang="ru-RU" b="1" dirty="0">
                <a:solidFill>
                  <a:srgbClr val="FF9900"/>
                </a:solidFill>
              </a:rPr>
              <a:t>  </a:t>
            </a:r>
            <a:r>
              <a:rPr lang="ru-RU" b="1" dirty="0" err="1">
                <a:solidFill>
                  <a:srgbClr val="FF9900"/>
                </a:solidFill>
              </a:rPr>
              <a:t>дер</a:t>
            </a:r>
            <a:r>
              <a:rPr lang="ru-RU" b="1" dirty="0">
                <a:solidFill>
                  <a:srgbClr val="FF9900"/>
                </a:solidFill>
              </a:rPr>
              <a:t> </a:t>
            </a:r>
            <a:r>
              <a:rPr lang="ru-RU" b="1" dirty="0" err="1">
                <a:solidFill>
                  <a:srgbClr val="FF9900"/>
                </a:solidFill>
              </a:rPr>
              <a:t>Вейден</a:t>
            </a:r>
            <a:endParaRPr lang="ru-RU" b="1" dirty="0">
              <a:solidFill>
                <a:srgbClr val="FF9900"/>
              </a:solidFill>
            </a:endParaRPr>
          </a:p>
          <a:p>
            <a:pPr algn="ctr"/>
            <a:r>
              <a:rPr lang="ru-RU" sz="1600" dirty="0">
                <a:solidFill>
                  <a:srgbClr val="FF9900"/>
                </a:solidFill>
              </a:rPr>
              <a:t>(1399/1400 – 18.06. 1464)</a:t>
            </a:r>
          </a:p>
          <a:p>
            <a:pPr algn="ctr"/>
            <a:endParaRPr lang="ru-RU" sz="1600" dirty="0">
              <a:solidFill>
                <a:srgbClr val="FF9900"/>
              </a:solidFill>
            </a:endParaRPr>
          </a:p>
          <a:p>
            <a:pPr algn="ctr"/>
            <a:r>
              <a:rPr lang="ru-RU" sz="1600" dirty="0">
                <a:solidFill>
                  <a:srgbClr val="FF9900"/>
                </a:solidFill>
              </a:rPr>
              <a:t>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071678"/>
            <a:ext cx="214314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429388" y="5214950"/>
            <a:ext cx="22145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9900"/>
                </a:solidFill>
              </a:rPr>
              <a:t>Ян </a:t>
            </a:r>
            <a:r>
              <a:rPr lang="ru-RU" b="1" dirty="0" err="1">
                <a:solidFill>
                  <a:srgbClr val="FF9900"/>
                </a:solidFill>
              </a:rPr>
              <a:t>ван</a:t>
            </a:r>
            <a:r>
              <a:rPr lang="ru-RU" b="1" dirty="0">
                <a:solidFill>
                  <a:srgbClr val="FF9900"/>
                </a:solidFill>
              </a:rPr>
              <a:t> </a:t>
            </a:r>
            <a:r>
              <a:rPr lang="ru-RU" b="1" dirty="0" err="1">
                <a:solidFill>
                  <a:srgbClr val="FF9900"/>
                </a:solidFill>
              </a:rPr>
              <a:t>Эйк</a:t>
            </a:r>
            <a:r>
              <a:rPr lang="ru-RU" dirty="0">
                <a:solidFill>
                  <a:srgbClr val="FF9900"/>
                </a:solidFill>
              </a:rPr>
              <a:t> </a:t>
            </a:r>
          </a:p>
          <a:p>
            <a:pPr algn="ctr"/>
            <a:r>
              <a:rPr lang="ru-RU" sz="1600" dirty="0">
                <a:solidFill>
                  <a:srgbClr val="FF9900"/>
                </a:solidFill>
              </a:rPr>
              <a:t>(</a:t>
            </a:r>
            <a:r>
              <a:rPr lang="fr-BE" sz="1600" dirty="0">
                <a:solidFill>
                  <a:srgbClr val="FF9900"/>
                </a:solidFill>
              </a:rPr>
              <a:t> </a:t>
            </a:r>
            <a:r>
              <a:rPr lang="ru-RU" sz="1600" dirty="0">
                <a:solidFill>
                  <a:srgbClr val="FF9900"/>
                </a:solidFill>
              </a:rPr>
              <a:t>ок.1385 или 1390—1441)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3579" y="2643182"/>
            <a:ext cx="2508318" cy="316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286116" y="5857892"/>
            <a:ext cx="3143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9900"/>
                </a:solidFill>
              </a:rPr>
              <a:t>           </a:t>
            </a:r>
            <a:r>
              <a:rPr lang="vi-VN" sz="1600" b="1" dirty="0">
                <a:solidFill>
                  <a:srgbClr val="FF9900"/>
                </a:solidFill>
              </a:rPr>
              <a:t>А́льбрехт Дю́рер</a:t>
            </a:r>
            <a:r>
              <a:rPr lang="vi-VN" sz="1600" dirty="0">
                <a:solidFill>
                  <a:srgbClr val="FF9900"/>
                </a:solidFill>
              </a:rPr>
              <a:t> </a:t>
            </a:r>
            <a:endParaRPr lang="ru-RU" sz="1600" dirty="0">
              <a:solidFill>
                <a:srgbClr val="FF9900"/>
              </a:solidFill>
            </a:endParaRPr>
          </a:p>
          <a:p>
            <a:r>
              <a:rPr lang="ru-RU" sz="1600" dirty="0">
                <a:solidFill>
                  <a:srgbClr val="FF9900"/>
                </a:solidFill>
              </a:rPr>
              <a:t>          </a:t>
            </a:r>
            <a:r>
              <a:rPr lang="vi-VN" sz="1600" dirty="0">
                <a:solidFill>
                  <a:srgbClr val="FF9900"/>
                </a:solidFill>
              </a:rPr>
              <a:t>(</a:t>
            </a:r>
            <a:r>
              <a:rPr lang="ru-RU" sz="1600" dirty="0">
                <a:solidFill>
                  <a:srgbClr val="FF9900"/>
                </a:solidFill>
              </a:rPr>
              <a:t>21.05. 1471- 06.04.1528)</a:t>
            </a:r>
            <a:r>
              <a:rPr lang="vi-VN" sz="1600" dirty="0">
                <a:solidFill>
                  <a:srgbClr val="FF9900"/>
                </a:solidFill>
              </a:rPr>
              <a:t> </a:t>
            </a:r>
            <a:endParaRPr lang="ru-RU" sz="1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813" y="116632"/>
            <a:ext cx="8027475" cy="1296144"/>
          </a:xfrm>
        </p:spPr>
        <p:txBody>
          <a:bodyPr/>
          <a:lstStyle/>
          <a:p>
            <a:pPr algn="just"/>
            <a:r>
              <a:rPr lang="ru-RU" sz="21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Ян Ван </a:t>
            </a:r>
            <a:r>
              <a:rPr lang="ru-RU" sz="2100" b="1" i="1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Эйк</a:t>
            </a:r>
            <a:r>
              <a:rPr lang="ru-RU" sz="2100" b="1" i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100" dirty="0">
                <a:solidFill>
                  <a:srgbClr val="FF9900"/>
                </a:solidFill>
              </a:rPr>
              <a:t>явился одним из первых в Европе мастеров портрета, выделив его в самостоятельный жанр. В них центром внимания является внутренний мир человека, окружённого предметами - символами. </a:t>
            </a:r>
            <a:br>
              <a:rPr lang="ru-RU" sz="2100" dirty="0"/>
            </a:br>
            <a:endParaRPr lang="ru-RU" sz="2100" dirty="0"/>
          </a:p>
        </p:txBody>
      </p:sp>
      <p:pic>
        <p:nvPicPr>
          <p:cNvPr id="1026" name="Picture 2" descr="D:\Моя библиотека\Художники Возрождения\350px-Jan_van_Eyck_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4007937" cy="47847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86512" y="4357694"/>
            <a:ext cx="2500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FF9900"/>
                </a:solidFill>
              </a:rPr>
              <a:t>« Портрет четы </a:t>
            </a:r>
            <a:r>
              <a:rPr lang="ru-RU" sz="2000" b="1" i="1" dirty="0" err="1">
                <a:solidFill>
                  <a:srgbClr val="FF9900"/>
                </a:solidFill>
              </a:rPr>
              <a:t>Арнольфини</a:t>
            </a:r>
            <a:r>
              <a:rPr lang="ru-RU" sz="2000" b="1" i="1" dirty="0">
                <a:solidFill>
                  <a:srgbClr val="FF9900"/>
                </a:solidFill>
              </a:rPr>
              <a:t> »</a:t>
            </a:r>
            <a:r>
              <a:rPr lang="ru-RU" sz="2000" dirty="0">
                <a:solidFill>
                  <a:srgbClr val="FF9900"/>
                </a:solidFill>
              </a:rPr>
              <a:t> 1434</a:t>
            </a: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2000" b="1" i="1" dirty="0">
                <a:solidFill>
                  <a:srgbClr val="FF9900"/>
                </a:solidFill>
              </a:rPr>
              <a:t>РОГИР ВАН ДЕР ВЕЙДЕН </a:t>
            </a:r>
            <a:r>
              <a:rPr lang="ru-RU" sz="2000" dirty="0">
                <a:solidFill>
                  <a:srgbClr val="FF9900"/>
                </a:solidFill>
              </a:rPr>
              <a:t>(</a:t>
            </a:r>
            <a:r>
              <a:rPr lang="ru-RU" sz="2000" dirty="0" err="1">
                <a:solidFill>
                  <a:srgbClr val="FF9900"/>
                </a:solidFill>
              </a:rPr>
              <a:t>ок</a:t>
            </a:r>
            <a:r>
              <a:rPr lang="ru-RU" sz="2000" dirty="0">
                <a:solidFill>
                  <a:srgbClr val="FF9900"/>
                </a:solidFill>
              </a:rPr>
              <a:t>. 1400-64), </a:t>
            </a:r>
            <a:r>
              <a:rPr lang="ru-RU" sz="1800" dirty="0">
                <a:solidFill>
                  <a:srgbClr val="FF9900"/>
                </a:solidFill>
              </a:rPr>
              <a:t>нидерландский живописец, самый влиятельный художник Северного Возрождения. Большинство работ были религиозными, в которых использовалась чёткая  композиция и чистые оттенки цвета. 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469290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143636" y="4143380"/>
            <a:ext cx="2643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9900"/>
                </a:solidFill>
              </a:rPr>
              <a:t>«</a:t>
            </a:r>
            <a:r>
              <a:rPr lang="ru-RU" b="1" i="1" dirty="0">
                <a:solidFill>
                  <a:srgbClr val="FF9900"/>
                </a:solidFill>
              </a:rPr>
              <a:t>Святой Лука, рисующий  Мадонну» 1450 </a:t>
            </a: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30986"/>
          </a:xfrm>
        </p:spPr>
        <p:txBody>
          <a:bodyPr/>
          <a:lstStyle/>
          <a:p>
            <a:pPr algn="just"/>
            <a:r>
              <a:rPr lang="ru-RU" sz="2000" b="1" i="1" dirty="0">
                <a:solidFill>
                  <a:srgbClr val="FFC000"/>
                </a:solidFill>
              </a:rPr>
              <a:t>Альбрехт Дюрер</a:t>
            </a:r>
            <a:r>
              <a:rPr lang="ru-RU" sz="1800" b="1" i="1" dirty="0">
                <a:solidFill>
                  <a:srgbClr val="FF9900"/>
                </a:solidFill>
              </a:rPr>
              <a:t> </a:t>
            </a:r>
            <a:r>
              <a:rPr lang="ru-RU" sz="1800" dirty="0">
                <a:solidFill>
                  <a:srgbClr val="FF9900"/>
                </a:solidFill>
              </a:rPr>
              <a:t>— немецкий живописец и график, признан крупнейшим европейским мастером  ксилографии и одним из величайших мастеров западноевропейского искусства  Ренессанса.</a:t>
            </a:r>
            <a:r>
              <a:rPr lang="ru-RU" sz="1800" dirty="0"/>
              <a:t> </a:t>
            </a:r>
            <a:r>
              <a:rPr lang="ru-RU" sz="1800" dirty="0">
                <a:solidFill>
                  <a:srgbClr val="FF9900"/>
                </a:solidFill>
              </a:rPr>
              <a:t>Известен как тонкий, наблюдательный рисовальщик (около 900 рисунков)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785926"/>
            <a:ext cx="332384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85926"/>
            <a:ext cx="324697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6072206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FF9900"/>
                </a:solidFill>
              </a:rPr>
              <a:t>«Мария с младенцем на фоне пейзажа»  1498</a:t>
            </a:r>
            <a:endParaRPr lang="ru-RU" sz="16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6072206"/>
            <a:ext cx="3571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FF9900"/>
                </a:solidFill>
              </a:rPr>
              <a:t>« Рыцарь, смерть и дьявол»  1513</a:t>
            </a:r>
          </a:p>
        </p:txBody>
      </p:sp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Zer\Мои документы\Downloads\171016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12967" cy="6429396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755576" y="1513625"/>
            <a:ext cx="388843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Vivaldi" pitchFamily="66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Искусство </a:t>
            </a:r>
            <a:r>
              <a:rPr kumimoji="0" lang="ru-RU" sz="3200" b="1" i="0" u="none" strike="noStrike" cap="none" normalizeH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Ренессанса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B2E3F4-73E9-495F-8525-FD4452E386B4}"/>
              </a:ext>
            </a:extLst>
          </p:cNvPr>
          <p:cNvSpPr txBox="1"/>
          <p:nvPr/>
        </p:nvSpPr>
        <p:spPr>
          <a:xfrm>
            <a:off x="2339752" y="188640"/>
            <a:ext cx="4355976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</a:rPr>
              <a:t>Всемирная</a:t>
            </a:r>
            <a:br>
              <a:rPr lang="ru-RU" sz="3600" b="1" dirty="0">
                <a:solidFill>
                  <a:srgbClr val="7030A0"/>
                </a:solidFill>
              </a:rPr>
            </a:br>
            <a:r>
              <a:rPr lang="ru-RU" sz="3600" b="1" dirty="0">
                <a:solidFill>
                  <a:srgbClr val="7030A0"/>
                </a:solidFill>
              </a:rPr>
              <a:t>история</a:t>
            </a: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rgbClr val="FF9900"/>
                </a:solidFill>
              </a:rPr>
              <a:t>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860018"/>
          </a:xfrm>
        </p:spPr>
        <p:txBody>
          <a:bodyPr/>
          <a:lstStyle/>
          <a:p>
            <a:pPr algn="ctr"/>
            <a:r>
              <a:rPr lang="ru-RU" dirty="0"/>
              <a:t>Ренессанс </a:t>
            </a:r>
            <a:r>
              <a:rPr lang="ru-RU" sz="2400" dirty="0"/>
              <a:t>(</a:t>
            </a:r>
            <a:r>
              <a:rPr lang="ru-RU" sz="2400" dirty="0" err="1"/>
              <a:t>итал</a:t>
            </a:r>
            <a:r>
              <a:rPr lang="ru-RU" sz="2400" dirty="0"/>
              <a:t>. </a:t>
            </a:r>
            <a:r>
              <a:rPr lang="ru-RU" sz="2400" dirty="0" err="1"/>
              <a:t>Rinascimento</a:t>
            </a:r>
            <a:r>
              <a:rPr lang="ru-RU" sz="2400" dirty="0"/>
              <a:t>.</a:t>
            </a:r>
          </a:p>
          <a:p>
            <a:pPr algn="ctr">
              <a:buNone/>
            </a:pPr>
            <a:r>
              <a:rPr lang="ru-RU" sz="2400" dirty="0"/>
              <a:t> франц. </a:t>
            </a:r>
            <a:r>
              <a:rPr lang="ru-RU" sz="2400" dirty="0" err="1"/>
              <a:t>Renaissans</a:t>
            </a:r>
            <a:r>
              <a:rPr lang="ru-RU" sz="2400" dirty="0"/>
              <a:t> = Возрождение) – общепринятое название эпохи в истории западноевропейского искусства за готической и продолжавшейся со средины XV до начала XVI ст.</a:t>
            </a:r>
          </a:p>
          <a:p>
            <a:pPr algn="ctr">
              <a:buNone/>
            </a:pPr>
            <a:r>
              <a:rPr lang="ru-RU" sz="2400" dirty="0"/>
              <a:t>Образцом для подражания стала античная культура </a:t>
            </a:r>
          </a:p>
          <a:p>
            <a:pPr algn="ctr">
              <a:buNone/>
            </a:pPr>
            <a:r>
              <a:rPr lang="ru-RU" sz="2400" dirty="0"/>
              <a:t>Древней Греции и Древнего Рима.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sz="4400" dirty="0">
                <a:solidFill>
                  <a:schemeClr val="accent6"/>
                </a:solidFill>
              </a:rPr>
              <a:t>Периоды эпохи Возрождения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70916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dirty="0"/>
              <a:t>Раннее Возрождение (14-15 вв.) - Италия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/>
              <a:t>  Среднее  или Высокое  (конец 15- начало 16 века) – Италия и Франция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/>
              <a:t> Позднее Возрождение  (конец 16- начало 17 века)- страны Центральной и Северной Европы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714752"/>
            <a:ext cx="48577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6429420" cy="85725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6"/>
                </a:solidFill>
              </a:rPr>
              <a:t>Раннее Возрождение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5572140"/>
            <a:ext cx="3008313" cy="554023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rgbClr val="FF9900"/>
                </a:solidFill>
              </a:rPr>
              <a:t>Мазаччо</a:t>
            </a:r>
          </a:p>
          <a:p>
            <a:pPr algn="ctr"/>
            <a:r>
              <a:rPr lang="ru-RU" sz="1600" b="1" dirty="0">
                <a:solidFill>
                  <a:srgbClr val="FF9900"/>
                </a:solidFill>
              </a:rPr>
              <a:t>«Портрет юноши»</a:t>
            </a:r>
          </a:p>
        </p:txBody>
      </p:sp>
      <p:pic>
        <p:nvPicPr>
          <p:cNvPr id="1026" name="Picture 2" descr="C:\Documents and Settings\uZer\Мои документы\Downloads\0_1cd83_980f7bb1_X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2071678"/>
            <a:ext cx="2786082" cy="3143272"/>
          </a:xfrm>
          <a:prstGeom prst="rect">
            <a:avLst/>
          </a:prstGeom>
          <a:noFill/>
        </p:spPr>
      </p:pic>
      <p:pic>
        <p:nvPicPr>
          <p:cNvPr id="1027" name="Picture 3" descr="C:\Documents and Settings\uZer\Мои документы\Downloads\57121709_chris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57364"/>
            <a:ext cx="3714776" cy="364333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14876" y="5572140"/>
            <a:ext cx="3500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FF9900"/>
                </a:solidFill>
              </a:rPr>
              <a:t>Джотто</a:t>
            </a:r>
          </a:p>
          <a:p>
            <a:pPr algn="ctr"/>
            <a:r>
              <a:rPr lang="ru-RU" sz="1600" dirty="0">
                <a:solidFill>
                  <a:srgbClr val="FF9900"/>
                </a:solidFill>
              </a:rPr>
              <a:t>« Оплакивание  Христа»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833" y="309672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9900"/>
                </a:solidFill>
              </a:rPr>
              <a:t>Высокое Возрождение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214422"/>
            <a:ext cx="23812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348880"/>
            <a:ext cx="2584308" cy="329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572264" y="4929198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Микеланджело Буонарроти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285860"/>
            <a:ext cx="2381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868" y="5715016"/>
            <a:ext cx="250033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9900"/>
                </a:solidFill>
              </a:rPr>
              <a:t>ЛЕОНАРДО ДА ВИНЧИ  </a:t>
            </a:r>
          </a:p>
          <a:p>
            <a:pPr algn="ctr"/>
            <a:r>
              <a:rPr lang="ru-RU" sz="1400" b="1" dirty="0">
                <a:solidFill>
                  <a:srgbClr val="FF9900"/>
                </a:solidFill>
              </a:rPr>
              <a:t>( 1452 —  1519)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857760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РАФАЭЛЬ САНТИ 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(1483-1520)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86578" y="5429264"/>
            <a:ext cx="16430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(1475-1564)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7286676" cy="1143008"/>
          </a:xfrm>
        </p:spPr>
        <p:txBody>
          <a:bodyPr/>
          <a:lstStyle/>
          <a:p>
            <a:pPr algn="just"/>
            <a:r>
              <a:rPr lang="ru-RU" sz="2000" b="1" i="1" dirty="0">
                <a:solidFill>
                  <a:srgbClr val="FFC000"/>
                </a:solidFill>
              </a:rPr>
              <a:t>Рафаэль Санти </a:t>
            </a:r>
            <a:r>
              <a:rPr lang="ru-RU" sz="1800" b="1" dirty="0">
                <a:solidFill>
                  <a:schemeClr val="accent6">
                    <a:lumMod val="75000"/>
                  </a:schemeClr>
                </a:solidFill>
              </a:rPr>
              <a:t>– художник и архитектор.  Прожил всего 37 лет. Наиболее известные работы – росписи Ватикана, «Сикстинская Мадонна», проект собор Св.Петра. Принципы работы – поиск пропорции и гармонии в человеке и вокруг него </a:t>
            </a:r>
            <a:endParaRPr lang="ru-RU" sz="1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398170"/>
            <a:ext cx="3143272" cy="393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714876" y="2643182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«Портрет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Кастильоне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»</a:t>
            </a:r>
          </a:p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1514-1515гг.</a:t>
            </a: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5572140"/>
            <a:ext cx="5643602" cy="71438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sz="3600" i="1" dirty="0">
                <a:solidFill>
                  <a:schemeClr val="accent6">
                    <a:lumMod val="75000"/>
                  </a:schemeClr>
                </a:solidFill>
              </a:rPr>
              <a:t>Сикстинская Мадонна»</a:t>
            </a:r>
            <a:endParaRPr lang="ru-RU" sz="3600" i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481" y="214290"/>
            <a:ext cx="436946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082" y="188640"/>
            <a:ext cx="8338398" cy="1008112"/>
          </a:xfrm>
        </p:spPr>
        <p:txBody>
          <a:bodyPr/>
          <a:lstStyle/>
          <a:p>
            <a:pPr algn="just"/>
            <a:r>
              <a:rPr lang="ru-RU" sz="2200" dirty="0">
                <a:solidFill>
                  <a:srgbClr val="FF9900"/>
                </a:solidFill>
              </a:rPr>
              <a:t>Живописец, скульптор, архитектор, инженер, ученый всё это </a:t>
            </a:r>
            <a:r>
              <a:rPr lang="ru-RU" sz="2200" b="1" dirty="0">
                <a:solidFill>
                  <a:srgbClr val="FFC000"/>
                </a:solidFill>
              </a:rPr>
              <a:t>Леонардо да Винчи. </a:t>
            </a:r>
            <a:r>
              <a:rPr lang="ru-RU" sz="2200" dirty="0">
                <a:solidFill>
                  <a:srgbClr val="FF9900"/>
                </a:solidFill>
              </a:rPr>
              <a:t>Все его работы проникнуты интересом к личности человека,  поиском «совершенной красоты»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571612"/>
            <a:ext cx="3429023" cy="495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5008" y="4786322"/>
            <a:ext cx="26432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 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</a:rPr>
              <a:t>Мона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  Лиза (Джоконда) 1503-04</a:t>
            </a: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928670"/>
            <a:ext cx="3429024" cy="428628"/>
          </a:xfrm>
        </p:spPr>
        <p:txBody>
          <a:bodyPr/>
          <a:lstStyle/>
          <a:p>
            <a:pPr algn="just"/>
            <a:r>
              <a:rPr lang="ru-RU" sz="2000" dirty="0">
                <a:solidFill>
                  <a:srgbClr val="FF9900"/>
                </a:solidFill>
              </a:rPr>
              <a:t>«Мадонна Литта» 1490 </a:t>
            </a:r>
            <a:br>
              <a:rPr lang="ru-RU" sz="2000" dirty="0">
                <a:solidFill>
                  <a:srgbClr val="FF9900"/>
                </a:solidFill>
              </a:rPr>
            </a:br>
            <a:endParaRPr lang="ru-RU" sz="2000" dirty="0">
              <a:solidFill>
                <a:srgbClr val="FF9900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012" y="1770063"/>
            <a:ext cx="351285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785926"/>
            <a:ext cx="342902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143504" y="928671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FF9900"/>
                </a:solidFill>
              </a:rPr>
              <a:t>«Дама с горностаем»    1483- 1490</a:t>
            </a:r>
          </a:p>
        </p:txBody>
      </p:sp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427</TotalTime>
  <Words>684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Arial</vt:lpstr>
      <vt:lpstr>Calibri</vt:lpstr>
      <vt:lpstr>Consolas</vt:lpstr>
      <vt:lpstr>Corbel</vt:lpstr>
      <vt:lpstr>Tahoma</vt:lpstr>
      <vt:lpstr>Vivaldi</vt:lpstr>
      <vt:lpstr>Wingdings</vt:lpstr>
      <vt:lpstr>Wingdings 2</vt:lpstr>
      <vt:lpstr>Wingdings 3</vt:lpstr>
      <vt:lpstr>Метро</vt:lpstr>
      <vt:lpstr>Всемирная история</vt:lpstr>
      <vt:lpstr> Что это?</vt:lpstr>
      <vt:lpstr> Периоды эпохи Возрождения</vt:lpstr>
      <vt:lpstr>Раннее Возрождение</vt:lpstr>
      <vt:lpstr>Высокое Возрождение</vt:lpstr>
      <vt:lpstr>Рафаэль Санти – художник и архитектор.  Прожил всего 37 лет. Наиболее известные работы – росписи Ватикана, «Сикстинская Мадонна», проект собор Св.Петра. Принципы работы – поиск пропорции и гармонии в человеке и вокруг него </vt:lpstr>
      <vt:lpstr>«Сикстинская Мадонна»</vt:lpstr>
      <vt:lpstr>Живописец, скульптор, архитектор, инженер, ученый всё это Леонардо да Винчи. Все его работы проникнуты интересом к личности человека,  поиском «совершенной красоты»</vt:lpstr>
      <vt:lpstr>«Мадонна Литта» 1490  </vt:lpstr>
      <vt:lpstr>МИКЕЛАНДЖЕЛО Буонарроти - величайший скульптор, живописец и архитектор своего времени.  Его творения утверждают физическую и духовную красоту человека, выраженные в мраморе </vt:lpstr>
      <vt:lpstr>Тициан  (1476/77 гг. - 27.8.1576г.) - итальянский живописец, крупнейший представитель венецианской школы эпохи Высокого и Позднего Возрождения. Его образы  спокойны и радостны, отмечены жизненным полнокровием, яркостью чувств, печатью внутренней просветлённости.  </vt:lpstr>
      <vt:lpstr>Эпоха Возрождения является переломным моментом в истории архитектуры. Основные строения этого времени — светские здания, которые отличаются гармоничностью и величием своих  пропорций, изяществом  отделки и деталей. Создаются дворцы с лёгкими, двухъярусными галереями на колоннах и столбах. В храмовом  строительстве наблюдается стремление к колоссальности и величественности.</vt:lpstr>
      <vt:lpstr>Презентация PowerPoint</vt:lpstr>
      <vt:lpstr>Основные черты Северного  Возрождения: характерна большая стойкость религиозной тематики;           интерес к индивидуальной неповторимости человека и его окружению (в т. ч. к интерьеру, натюрморту, пейзажу). </vt:lpstr>
      <vt:lpstr>Наиболее выдающиеся образцы искусства Северного Возрождения представлены фламандо-голландской и немецкой живописью. В Нидерландах и Фландрии – это   братья ван Эйк и Рогир ван дер Вейден. В Германии – Альбрехт Дюрер.  </vt:lpstr>
      <vt:lpstr>Ян Ван Эйк явился одним из первых в Европе мастеров портрета, выделив его в самостоятельный жанр. В них центром внимания является внутренний мир человека, окружённого предметами - символами.  </vt:lpstr>
      <vt:lpstr>РОГИР ВАН ДЕР ВЕЙДЕН (ок. 1400-64), нидерландский живописец, самый влиятельный художник Северного Возрождения. Большинство работ были религиозными, в которых использовалась чёткая  композиция и чистые оттенки цвета.  </vt:lpstr>
      <vt:lpstr>Альбрехт Дюрер — немецкий живописец и график, признан крупнейшим европейским мастером  ксилографии и одним из величайших мастеров западноевропейского искусства  Ренессанса. Известен как тонкий, наблюдательный рисовальщик (около 900 рисунков)</vt:lpstr>
      <vt:lpstr>Презентация PowerPoint</vt:lpstr>
    </vt:vector>
  </TitlesOfParts>
  <Company>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</dc:title>
  <dc:creator>uZer</dc:creator>
  <cp:lastModifiedBy>Egor</cp:lastModifiedBy>
  <cp:revision>86</cp:revision>
  <dcterms:created xsi:type="dcterms:W3CDTF">2012-04-03T19:12:27Z</dcterms:created>
  <dcterms:modified xsi:type="dcterms:W3CDTF">2024-02-11T17:05:28Z</dcterms:modified>
</cp:coreProperties>
</file>