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7" r:id="rId1"/>
  </p:sldMasterIdLst>
  <p:notesMasterIdLst>
    <p:notesMasterId r:id="rId16"/>
  </p:notesMasterIdLst>
  <p:sldIdLst>
    <p:sldId id="257" r:id="rId2"/>
    <p:sldId id="258" r:id="rId3"/>
    <p:sldId id="259" r:id="rId4"/>
    <p:sldId id="256" r:id="rId5"/>
    <p:sldId id="260" r:id="rId6"/>
    <p:sldId id="285" r:id="rId7"/>
    <p:sldId id="284" r:id="rId8"/>
    <p:sldId id="261" r:id="rId9"/>
    <p:sldId id="262" r:id="rId10"/>
    <p:sldId id="264" r:id="rId11"/>
    <p:sldId id="263" r:id="rId12"/>
    <p:sldId id="283" r:id="rId13"/>
    <p:sldId id="271" r:id="rId14"/>
    <p:sldId id="278" r:id="rId15"/>
  </p:sldIdLst>
  <p:sldSz cx="9144000" cy="5143500" type="screen16x9"/>
  <p:notesSz cx="6858000" cy="9144000"/>
  <p:embeddedFontLst>
    <p:embeddedFont>
      <p:font typeface="Calibri" pitchFamily="34" charset="0"/>
      <p:regular r:id="rId17"/>
      <p:bold r:id="rId18"/>
      <p:italic r:id="rId19"/>
      <p:boldItalic r:id="rId20"/>
    </p:embeddedFont>
    <p:embeddedFont>
      <p:font typeface="GFS Didot" charset="0"/>
      <p:regular r:id="rId21"/>
    </p:embeddedFont>
    <p:embeddedFont>
      <p:font typeface="Arial Black" pitchFamily="34" charset="0"/>
      <p:bold r:id="rId22"/>
    </p:embeddedFont>
    <p:embeddedFont>
      <p:font typeface="Ovo" charset="0"/>
      <p:regular r:id="rId23"/>
    </p:embeddedFont>
    <p:embeddedFont>
      <p:font typeface="Merriweather" charset="-52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337" autoAdjust="0"/>
  </p:normalViewPr>
  <p:slideViewPr>
    <p:cSldViewPr snapToGrid="0">
      <p:cViewPr varScale="1">
        <p:scale>
          <a:sx n="97" d="100"/>
          <a:sy n="97" d="100"/>
        </p:scale>
        <p:origin x="-965" y="-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1cd56b3aca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21cd56b3aca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1cd56b3aca_1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g21cd56b3aca_1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1cd56b3aca_1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g21cd56b3aca_1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1cd56b3aca_1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g21cd56b3aca_1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21cd56b3aca_1_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g21cd56b3aca_1_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21cd56b3aca_1_3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9" name="Google Shape;429;g21cd56b3aca_1_3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1cd56b3aca_1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g21cd56b3aca_1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1cd56b3aca_1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g21cd56b3aca_1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1cd56b3aca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g21cd56b3aca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1cd56b3aca_1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g21cd56b3aca_1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1cd56b3aca_1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g21cd56b3aca_1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1cd56b3aca_1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g21cd56b3aca_1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1cd56b3aca_1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g21cd56b3aca_1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1cd56b3aca_1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g21cd56b3aca_1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CUSTOM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31842" y="4162983"/>
            <a:ext cx="3657599" cy="14865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 1">
  <p:cSld name="CUSTOM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342458" y="605308"/>
            <a:ext cx="3657599" cy="1486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706966" y="3327408"/>
            <a:ext cx="3657599" cy="14865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 1 1">
  <p:cSld name="CUSTOM_1_1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368486" y="2248860"/>
            <a:ext cx="983603" cy="3292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48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467972" y="0"/>
            <a:ext cx="1598654" cy="53511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 1 1 1">
  <p:cSld name="CUSTOM_1_1_1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14"/>
          <p:cNvPicPr preferRelativeResize="0"/>
          <p:nvPr/>
        </p:nvPicPr>
        <p:blipFill rotWithShape="1">
          <a:blip r:embed="rId2">
            <a:alphaModFix amt="86000"/>
          </a:blip>
          <a:srcRect/>
          <a:stretch/>
        </p:blipFill>
        <p:spPr>
          <a:xfrm>
            <a:off x="323374" y="3930161"/>
            <a:ext cx="5480967" cy="222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51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1279929">
            <a:off x="5674026" y="-382090"/>
            <a:ext cx="1609100" cy="26418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 1 1 1 1">
  <p:cSld name="CUSTOM_1_1_1_1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15"/>
          <p:cNvPicPr preferRelativeResize="0"/>
          <p:nvPr/>
        </p:nvPicPr>
        <p:blipFill rotWithShape="1">
          <a:blip r:embed="rId2">
            <a:alphaModFix amt="86000"/>
          </a:blip>
          <a:srcRect/>
          <a:stretch/>
        </p:blipFill>
        <p:spPr>
          <a:xfrm>
            <a:off x="-2037725" y="4138910"/>
            <a:ext cx="3657599" cy="1486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15"/>
          <p:cNvPicPr preferRelativeResize="0"/>
          <p:nvPr/>
        </p:nvPicPr>
        <p:blipFill rotWithShape="1">
          <a:blip r:embed="rId2">
            <a:alphaModFix amt="86000"/>
          </a:blip>
          <a:srcRect/>
          <a:stretch/>
        </p:blipFill>
        <p:spPr>
          <a:xfrm>
            <a:off x="2146274" y="-1003489"/>
            <a:ext cx="5480967" cy="222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5"/>
          <p:cNvPicPr preferRelativeResize="0"/>
          <p:nvPr/>
        </p:nvPicPr>
        <p:blipFill rotWithShape="1">
          <a:blip r:embed="rId2">
            <a:alphaModFix amt="86000"/>
          </a:blip>
          <a:srcRect/>
          <a:stretch/>
        </p:blipFill>
        <p:spPr>
          <a:xfrm>
            <a:off x="7470374" y="4214885"/>
            <a:ext cx="3657599" cy="14865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 1 1 1 1 1">
  <p:cSld name="CUSTOM_1_1_1_1_1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608617" y="2612756"/>
            <a:ext cx="4596853" cy="3057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6"/>
          <p:cNvPicPr preferRelativeResize="0"/>
          <p:nvPr/>
        </p:nvPicPr>
        <p:blipFill rotWithShape="1">
          <a:blip r:embed="rId3">
            <a:alphaModFix amt="86000"/>
          </a:blip>
          <a:srcRect/>
          <a:stretch/>
        </p:blipFill>
        <p:spPr>
          <a:xfrm>
            <a:off x="-1649625" y="4215385"/>
            <a:ext cx="3657599" cy="14865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 1 1 1 1 1 1">
  <p:cSld name="CUSTOM_1_1_1_1_1_1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571351" y="-667625"/>
            <a:ext cx="3417343" cy="1388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391326">
            <a:off x="-1054187" y="2711905"/>
            <a:ext cx="2679225" cy="291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 1 1 1 1 1 1 1">
  <p:cSld name="CUSTOM_1_1_1_1_1_1_1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8952" y="1032874"/>
            <a:ext cx="2394220" cy="4374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61417" y="-888267"/>
            <a:ext cx="3657599" cy="14865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 1 1 1 1 1 1 1 1">
  <p:cSld name="CUSTOM_1_1_1_1_1_1_1_1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9"/>
          <p:cNvPicPr preferRelativeResize="0"/>
          <p:nvPr/>
        </p:nvPicPr>
        <p:blipFill rotWithShape="1">
          <a:blip r:embed="rId2">
            <a:alphaModFix amt="87000"/>
          </a:blip>
          <a:srcRect/>
          <a:stretch/>
        </p:blipFill>
        <p:spPr>
          <a:xfrm>
            <a:off x="7724520" y="-125681"/>
            <a:ext cx="1810259" cy="6059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9"/>
          <p:cNvPicPr preferRelativeResize="0"/>
          <p:nvPr/>
        </p:nvPicPr>
        <p:blipFill rotWithShape="1">
          <a:blip r:embed="rId3">
            <a:alphaModFix amt="25000"/>
          </a:blip>
          <a:srcRect/>
          <a:stretch/>
        </p:blipFill>
        <p:spPr>
          <a:xfrm>
            <a:off x="68533" y="-746829"/>
            <a:ext cx="1810259" cy="60594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 1 1 1 1 1 1 1 1 1">
  <p:cSld name="CUSTOM_1_1_1_1_1_1_1_1_1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219463" y="-228934"/>
            <a:ext cx="3657599" cy="1486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60195" y="4302473"/>
            <a:ext cx="3657599" cy="1486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25009" y="2958847"/>
            <a:ext cx="3082317" cy="5766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77508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3" name="Google Shape;33;p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loud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GFS Didot"/>
              <a:buNone/>
              <a:defRPr sz="4500">
                <a:solidFill>
                  <a:schemeClr val="dk1"/>
                </a:solidFill>
                <a:latin typeface="GFS Didot"/>
                <a:ea typeface="GFS Didot"/>
                <a:cs typeface="GFS Didot"/>
                <a:sym typeface="GFS Dido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erriweather"/>
              <a:buChar char="●"/>
              <a:defRPr sz="1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L="914400" lvl="1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erriweather"/>
              <a:buChar char="○"/>
              <a:defRPr sz="16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vo"/>
              <a:buChar char="■"/>
              <a:defRPr>
                <a:solidFill>
                  <a:schemeClr val="dk2"/>
                </a:solidFill>
                <a:latin typeface="Ovo"/>
                <a:ea typeface="Ovo"/>
                <a:cs typeface="Ovo"/>
                <a:sym typeface="Ov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vo"/>
              <a:buChar char="●"/>
              <a:defRPr>
                <a:solidFill>
                  <a:schemeClr val="dk2"/>
                </a:solidFill>
                <a:latin typeface="Ovo"/>
                <a:ea typeface="Ovo"/>
                <a:cs typeface="Ovo"/>
                <a:sym typeface="Ov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vo"/>
              <a:buChar char="○"/>
              <a:defRPr>
                <a:solidFill>
                  <a:schemeClr val="dk2"/>
                </a:solidFill>
                <a:latin typeface="Ovo"/>
                <a:ea typeface="Ovo"/>
                <a:cs typeface="Ovo"/>
                <a:sym typeface="Ov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vo"/>
              <a:buChar char="■"/>
              <a:defRPr>
                <a:solidFill>
                  <a:schemeClr val="dk2"/>
                </a:solidFill>
                <a:latin typeface="Ovo"/>
                <a:ea typeface="Ovo"/>
                <a:cs typeface="Ovo"/>
                <a:sym typeface="Ov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vo"/>
              <a:buChar char="●"/>
              <a:defRPr>
                <a:solidFill>
                  <a:schemeClr val="dk2"/>
                </a:solidFill>
                <a:latin typeface="Ovo"/>
                <a:ea typeface="Ovo"/>
                <a:cs typeface="Ovo"/>
                <a:sym typeface="Ov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vo"/>
              <a:buChar char="○"/>
              <a:defRPr>
                <a:solidFill>
                  <a:schemeClr val="dk2"/>
                </a:solidFill>
                <a:latin typeface="Ovo"/>
                <a:ea typeface="Ovo"/>
                <a:cs typeface="Ovo"/>
                <a:sym typeface="Ov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vo"/>
              <a:buChar char="■"/>
              <a:defRPr>
                <a:solidFill>
                  <a:schemeClr val="dk2"/>
                </a:solidFill>
                <a:latin typeface="Ovo"/>
                <a:ea typeface="Ovo"/>
                <a:cs typeface="Ovo"/>
                <a:sym typeface="Ov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Users\&#1041;&#1072;&#1091;&#1088;&#1078;&#1072;&#1085;%20&#1070;&#1089;&#1091;&#1087;&#1086;&#1074;\Downloads\audio_convert_65b1725870cda446342455.mp3" TargetMode="External"/><Relationship Id="rId6" Type="http://schemas.openxmlformats.org/officeDocument/2006/relationships/image" Target="../media/image1.png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.pn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.pn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jpe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oogle Shape;89;p22"/>
          <p:cNvGrpSpPr/>
          <p:nvPr/>
        </p:nvGrpSpPr>
        <p:grpSpPr>
          <a:xfrm>
            <a:off x="0" y="-90413"/>
            <a:ext cx="9143998" cy="5233913"/>
            <a:chOff x="0" y="-47625"/>
            <a:chExt cx="4816592" cy="2756958"/>
          </a:xfrm>
        </p:grpSpPr>
        <p:sp>
          <p:nvSpPr>
            <p:cNvPr id="90" name="Google Shape;90;p22"/>
            <p:cNvSpPr/>
            <p:nvPr/>
          </p:nvSpPr>
          <p:spPr>
            <a:xfrm>
              <a:off x="0" y="0"/>
              <a:ext cx="4816592" cy="2709333"/>
            </a:xfrm>
            <a:custGeom>
              <a:avLst/>
              <a:gdLst/>
              <a:ahLst/>
              <a:cxnLst/>
              <a:rect l="l" t="t" r="r" b="b"/>
              <a:pathLst>
                <a:path w="4816592" h="2709333" extrusionOk="0">
                  <a:moveTo>
                    <a:pt x="0" y="0"/>
                  </a:moveTo>
                  <a:lnTo>
                    <a:pt x="4816592" y="0"/>
                  </a:lnTo>
                  <a:lnTo>
                    <a:pt x="4816592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B468E"/>
            </a:solidFill>
            <a:ln>
              <a:noFill/>
            </a:ln>
          </p:spPr>
        </p:sp>
        <p:sp>
          <p:nvSpPr>
            <p:cNvPr id="91" name="Google Shape;91;p22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92" name="Google Shape;92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67292" y="-1391794"/>
            <a:ext cx="4596853" cy="3057057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22"/>
          <p:cNvSpPr txBox="1"/>
          <p:nvPr/>
        </p:nvSpPr>
        <p:spPr>
          <a:xfrm>
            <a:off x="475930" y="338699"/>
            <a:ext cx="4693200" cy="1231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0" i="0" u="none" strike="noStrike" cap="none" dirty="0" smtClean="0">
                <a:solidFill>
                  <a:srgbClr val="F8D738"/>
                </a:solidFill>
                <a:latin typeface="GFS Didot"/>
                <a:ea typeface="GFS Didot"/>
                <a:cs typeface="GFS Didot"/>
                <a:sym typeface="GFS Didot"/>
              </a:rPr>
              <a:t>Кли</a:t>
            </a:r>
            <a:r>
              <a:rPr lang="ru-RU" sz="4000" dirty="0" smtClean="0">
                <a:solidFill>
                  <a:srgbClr val="F8D738"/>
                </a:solidFill>
                <a:latin typeface="GFS Didot"/>
                <a:ea typeface="GFS Didot"/>
                <a:cs typeface="GFS Didot"/>
                <a:sym typeface="GFS Didot"/>
              </a:rPr>
              <a:t>о – муза истории</a:t>
            </a:r>
            <a:endParaRPr sz="500" dirty="0"/>
          </a:p>
        </p:txBody>
      </p:sp>
      <p:pic>
        <p:nvPicPr>
          <p:cNvPr id="1026" name="Picture 2" descr="C:\Users\Бауржан Юсупов\Desktop\scale_1200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95281" y="-33641"/>
            <a:ext cx="5444846" cy="5177141"/>
          </a:xfrm>
          <a:prstGeom prst="rect">
            <a:avLst/>
          </a:prstGeom>
          <a:noFill/>
        </p:spPr>
      </p:pic>
      <p:pic>
        <p:nvPicPr>
          <p:cNvPr id="93" name="Google Shape;93;p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-1074449" y="4410075"/>
            <a:ext cx="3177598" cy="129148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4633992" y="1596324"/>
            <a:ext cx="3657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2024 год объявляю перекрестным годом России и Греции.</a:t>
            </a:r>
          </a:p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Боги Олимпа одобрили это решение и повелели урок провести необычный в 5 «А» классе 17 школы.</a:t>
            </a:r>
          </a:p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Вам, ученики 5 «А» боги письмо передали, но что в нем написано – тайна.  Чтобы ее открыть, нужно продуктивно работать на уроке.  Шанс есть у каждого из вас. Вы для меня все равны, и только случай даст вам возможность открыть это письмо! Дерзайте! В этом поможет ваш педагог! Ему слово!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audio_convert_65b1725870cda44634245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6152439" y="-427695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708 -1.71243E-6 L -0.38386 -1.71243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33545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  <p:bldLst>
      <p:bldP spid="94" grpId="0"/>
      <p:bldP spid="94" grpId="1"/>
      <p:bldP spid="15" gr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468E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219463" y="-228934"/>
            <a:ext cx="3657600" cy="148656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1" name="Google Shape;201;p29"/>
          <p:cNvGrpSpPr/>
          <p:nvPr/>
        </p:nvGrpSpPr>
        <p:grpSpPr>
          <a:xfrm>
            <a:off x="-360676" y="457538"/>
            <a:ext cx="9833874" cy="3583787"/>
            <a:chOff x="-4617293" y="-1681001"/>
            <a:chExt cx="26223662" cy="9556766"/>
          </a:xfrm>
        </p:grpSpPr>
        <p:sp>
          <p:nvSpPr>
            <p:cNvPr id="202" name="Google Shape;202;p29"/>
            <p:cNvSpPr txBox="1"/>
            <p:nvPr/>
          </p:nvSpPr>
          <p:spPr>
            <a:xfrm>
              <a:off x="-4617293" y="-1638958"/>
              <a:ext cx="13359000" cy="20518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5000" dirty="0" smtClean="0">
                  <a:solidFill>
                    <a:srgbClr val="FFDE59"/>
                  </a:solidFill>
                  <a:sym typeface="GFS Didot"/>
                </a:rPr>
                <a:t>Полис</a:t>
              </a:r>
              <a:endParaRPr sz="700" dirty="0"/>
            </a:p>
          </p:txBody>
        </p:sp>
        <p:sp>
          <p:nvSpPr>
            <p:cNvPr id="203" name="Google Shape;203;p29"/>
            <p:cNvSpPr txBox="1"/>
            <p:nvPr/>
          </p:nvSpPr>
          <p:spPr>
            <a:xfrm>
              <a:off x="0" y="7395634"/>
              <a:ext cx="17073017" cy="4801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dirty="0"/>
            </a:p>
          </p:txBody>
        </p:sp>
        <p:sp>
          <p:nvSpPr>
            <p:cNvPr id="9" name="Google Shape;202;p29"/>
            <p:cNvSpPr txBox="1"/>
            <p:nvPr/>
          </p:nvSpPr>
          <p:spPr>
            <a:xfrm>
              <a:off x="8247370" y="-1681001"/>
              <a:ext cx="13358999" cy="205184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5000" dirty="0" smtClean="0">
                  <a:solidFill>
                    <a:srgbClr val="FFDE59"/>
                  </a:solidFill>
                  <a:sym typeface="GFS Didot"/>
                </a:rPr>
                <a:t>Колония</a:t>
              </a:r>
              <a:endParaRPr sz="700" dirty="0"/>
            </a:p>
          </p:txBody>
        </p:sp>
      </p:grpSp>
      <p:pic>
        <p:nvPicPr>
          <p:cNvPr id="205" name="Google Shape;205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4295" y="4355398"/>
            <a:ext cx="3657600" cy="1486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12042" y="-854534"/>
            <a:ext cx="3657600" cy="1486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25009" y="2958847"/>
            <a:ext cx="3082316" cy="576623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/>
        </p:nvSpPr>
        <p:spPr>
          <a:xfrm>
            <a:off x="4114800" y="3807372"/>
            <a:ext cx="1403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Коринф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65029" y="3783724"/>
            <a:ext cx="1403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Спарта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25159" y="3783724"/>
            <a:ext cx="1403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Афины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22683" y="3783724"/>
            <a:ext cx="1403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tx2"/>
                </a:solidFill>
              </a:rPr>
              <a:t>Кирена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96560" y="3791606"/>
            <a:ext cx="1403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Херсонес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09393" y="3783723"/>
            <a:ext cx="1403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tx2"/>
                </a:solidFill>
              </a:rPr>
              <a:t>Ольвия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3856" y="3807372"/>
            <a:ext cx="1403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Пантикапей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72910" y="3807372"/>
            <a:ext cx="1403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tx2"/>
                </a:solidFill>
              </a:rPr>
              <a:t>Милет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0851 -0.45959 " pathEditMode="relative" ptsTypes="AA">
                                      <p:cBhvr>
                                        <p:cTn id="1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9.87045E-8 L 0.2448 -0.4549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-2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77668E-6 L -0.29636 -0.38773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15916E-6 L 0.25694 -0.3917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" y="-1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9.87045E-8 L 0.23437 -0.33282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32511E-6 L -0.28194 -0.3198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" y="-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3.32511E-6 L 0.25261 -0.28039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-1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9.87045E-8 L -0.2783 -0.2483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-1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allAtOnce"/>
      <p:bldP spid="20" grpId="0"/>
      <p:bldP spid="20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30" grpId="0"/>
      <p:bldP spid="3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468E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8"/>
          <p:cNvSpPr txBox="1"/>
          <p:nvPr/>
        </p:nvSpPr>
        <p:spPr>
          <a:xfrm>
            <a:off x="323192" y="185694"/>
            <a:ext cx="2150023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500" b="0" i="0" u="none" strike="noStrike" cap="none" dirty="0" smtClean="0">
                <a:solidFill>
                  <a:srgbClr val="F8D738"/>
                </a:solidFill>
                <a:latin typeface="GFS Didot"/>
                <a:ea typeface="GFS Didot"/>
                <a:cs typeface="GFS Didot"/>
                <a:sym typeface="GFS Didot"/>
              </a:rPr>
              <a:t>Перикл</a:t>
            </a:r>
            <a:endParaRPr sz="700" dirty="0"/>
          </a:p>
        </p:txBody>
      </p:sp>
      <p:sp>
        <p:nvSpPr>
          <p:cNvPr id="194" name="Google Shape;194;p28"/>
          <p:cNvSpPr txBox="1"/>
          <p:nvPr/>
        </p:nvSpPr>
        <p:spPr>
          <a:xfrm>
            <a:off x="354068" y="1470299"/>
            <a:ext cx="4028746" cy="32178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Arial Black" pitchFamily="34" charset="0"/>
              </a:rPr>
              <a:t>Используя учебник &amp;30, п.3 ответьте на вопросы:</a:t>
            </a:r>
          </a:p>
          <a:p>
            <a:pPr lvl="0">
              <a:buClr>
                <a:schemeClr val="bg2"/>
              </a:buCl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2"/>
                </a:solidFill>
                <a:latin typeface="Arial Black" pitchFamily="34" charset="0"/>
              </a:rPr>
              <a:t>Определите, что изменилось в управлении афинским полисом при Перикле?</a:t>
            </a:r>
          </a:p>
          <a:p>
            <a:pPr lvl="0">
              <a:buClr>
                <a:schemeClr val="bg2"/>
              </a:buCl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2"/>
                </a:solidFill>
                <a:latin typeface="Arial Black" pitchFamily="34" charset="0"/>
              </a:rPr>
              <a:t>Кто получил возможность занимать различные должности благодаря нововведению Перикла?</a:t>
            </a:r>
          </a:p>
          <a:p>
            <a:pPr marL="0" marR="0" lvl="0" indent="0" algn="r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dirty="0"/>
          </a:p>
        </p:txBody>
      </p:sp>
      <p:pic>
        <p:nvPicPr>
          <p:cNvPr id="195" name="Google Shape;195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76767" y="-1925194"/>
            <a:ext cx="4596853" cy="3057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85" name="Picture 1" descr="C:\Users\Бауржан Юсупов\Desktop\5e62eb25050f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9356" y="835572"/>
            <a:ext cx="2718581" cy="4121629"/>
          </a:xfrm>
          <a:prstGeom prst="rect">
            <a:avLst/>
          </a:prstGeom>
          <a:noFill/>
        </p:spPr>
      </p:pic>
      <p:pic>
        <p:nvPicPr>
          <p:cNvPr id="196" name="Google Shape;196;p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24194" y="4357412"/>
            <a:ext cx="3177598" cy="129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468E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8"/>
          <p:cNvSpPr txBox="1"/>
          <p:nvPr/>
        </p:nvSpPr>
        <p:spPr>
          <a:xfrm>
            <a:off x="323192" y="185694"/>
            <a:ext cx="4051739" cy="1661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500" b="0" i="0" u="none" strike="noStrike" cap="none" dirty="0" smtClean="0">
                <a:solidFill>
                  <a:srgbClr val="F8D738"/>
                </a:solidFill>
                <a:latin typeface="GFS Didot"/>
                <a:ea typeface="GFS Didot"/>
                <a:cs typeface="GFS Didot"/>
                <a:sym typeface="GFS Didot"/>
              </a:rPr>
              <a:t>Нововведения Перикла:</a:t>
            </a:r>
            <a:endParaRPr sz="700" dirty="0"/>
          </a:p>
        </p:txBody>
      </p:sp>
      <p:sp>
        <p:nvSpPr>
          <p:cNvPr id="194" name="Google Shape;194;p28"/>
          <p:cNvSpPr txBox="1"/>
          <p:nvPr/>
        </p:nvSpPr>
        <p:spPr>
          <a:xfrm>
            <a:off x="267358" y="2037857"/>
            <a:ext cx="4028746" cy="1846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57200" lvl="0" indent="-457200">
              <a:buClr>
                <a:schemeClr val="bg2"/>
              </a:buClr>
              <a:buFont typeface="+mj-lt"/>
              <a:buAutoNum type="arabicPeriod"/>
            </a:pPr>
            <a:r>
              <a:rPr lang="ru-RU" sz="2000" b="1" dirty="0" smtClean="0">
                <a:solidFill>
                  <a:schemeClr val="tx2"/>
                </a:solidFill>
                <a:latin typeface="Arial Black" pitchFamily="34" charset="0"/>
              </a:rPr>
              <a:t>Перикл ввел оплату за выборные должности</a:t>
            </a:r>
          </a:p>
          <a:p>
            <a:pPr marL="457200" indent="-457200">
              <a:buClr>
                <a:schemeClr val="bg2"/>
              </a:buClr>
              <a:buFont typeface="+mj-lt"/>
              <a:buAutoNum type="arabicPeriod"/>
            </a:pPr>
            <a:r>
              <a:rPr lang="ru-RU" sz="2000" b="1" dirty="0" smtClean="0">
                <a:solidFill>
                  <a:schemeClr val="tx2"/>
                </a:solidFill>
                <a:latin typeface="Arial Black" pitchFamily="34" charset="0"/>
              </a:rPr>
              <a:t>Бедняки получили возможность занимать государственные должности</a:t>
            </a:r>
            <a:endParaRPr sz="700" b="1" dirty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95" name="Google Shape;195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76767" y="-1925194"/>
            <a:ext cx="4596853" cy="3057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85" name="Picture 1" descr="C:\Users\Бауржан Юсупов\Desktop\5e62eb25050f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9356" y="835572"/>
            <a:ext cx="2718581" cy="4121629"/>
          </a:xfrm>
          <a:prstGeom prst="rect">
            <a:avLst/>
          </a:prstGeom>
          <a:noFill/>
        </p:spPr>
      </p:pic>
      <p:pic>
        <p:nvPicPr>
          <p:cNvPr id="196" name="Google Shape;196;p2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24194" y="4357412"/>
            <a:ext cx="3177598" cy="129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468E"/>
        </a:solidFill>
        <a:effectLst/>
      </p:bgPr>
    </p:bg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36"/>
          <p:cNvSpPr txBox="1"/>
          <p:nvPr/>
        </p:nvSpPr>
        <p:spPr>
          <a:xfrm>
            <a:off x="1599371" y="1061516"/>
            <a:ext cx="6850946" cy="1231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/>
            <a:r>
              <a:rPr lang="ru-RU" sz="4000" b="1" dirty="0" smtClean="0">
                <a:solidFill>
                  <a:schemeClr val="tx1"/>
                </a:solidFill>
              </a:rPr>
              <a:t>Сходство афинской и современной демократии</a:t>
            </a:r>
            <a:endParaRPr sz="500" dirty="0">
              <a:solidFill>
                <a:schemeClr val="tx1"/>
              </a:solidFill>
            </a:endParaRPr>
          </a:p>
        </p:txBody>
      </p:sp>
      <p:sp>
        <p:nvSpPr>
          <p:cNvPr id="307" name="Google Shape;307;p36"/>
          <p:cNvSpPr txBox="1"/>
          <p:nvPr/>
        </p:nvSpPr>
        <p:spPr>
          <a:xfrm>
            <a:off x="3058510" y="2566132"/>
            <a:ext cx="4414345" cy="1938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buClr>
                <a:schemeClr val="bg2"/>
              </a:buClr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bg2"/>
                </a:solidFill>
              </a:rPr>
              <a:t> выбираем правителей;</a:t>
            </a:r>
          </a:p>
          <a:p>
            <a:pPr>
              <a:buClr>
                <a:schemeClr val="bg2"/>
              </a:buClr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bg2"/>
                </a:solidFill>
              </a:rPr>
              <a:t> должности оплачиваются;</a:t>
            </a:r>
          </a:p>
          <a:p>
            <a:pPr>
              <a:buClr>
                <a:schemeClr val="bg2"/>
              </a:buClr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bg2"/>
                </a:solidFill>
              </a:rPr>
              <a:t> можно сменить чиновников;</a:t>
            </a:r>
          </a:p>
          <a:p>
            <a:pPr>
              <a:buClr>
                <a:schemeClr val="bg2"/>
              </a:buClr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bg2"/>
                </a:solidFill>
              </a:rPr>
              <a:t> народ может контролировать деятельность представителей власти;</a:t>
            </a:r>
          </a:p>
          <a:p>
            <a:pPr>
              <a:buClr>
                <a:schemeClr val="bg2"/>
              </a:buClr>
              <a:buFont typeface="Arial" pitchFamily="34" charset="0"/>
              <a:buChar char="•"/>
            </a:pPr>
            <a:r>
              <a:rPr lang="ru-RU" sz="1800" dirty="0" smtClean="0">
                <a:solidFill>
                  <a:schemeClr val="bg2"/>
                </a:solidFill>
              </a:rPr>
              <a:t> используем открытое и тайное голосование</a:t>
            </a:r>
            <a:endParaRPr sz="1800" dirty="0">
              <a:solidFill>
                <a:schemeClr val="bg2"/>
              </a:solidFill>
            </a:endParaRPr>
          </a:p>
        </p:txBody>
      </p:sp>
      <p:pic>
        <p:nvPicPr>
          <p:cNvPr id="309" name="Google Shape;309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704070" y="-485307"/>
            <a:ext cx="4596853" cy="3057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45574" y="-1721122"/>
            <a:ext cx="4596853" cy="3057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40851" y="4261359"/>
            <a:ext cx="3177598" cy="1291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4456" y="506513"/>
            <a:ext cx="1409868" cy="16588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468E"/>
        </a:solidFill>
        <a:effectLst/>
      </p:bgPr>
    </p:bg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1" name="Google Shape;431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05785" y="257380"/>
            <a:ext cx="3940379" cy="9941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p4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672492" y="60116"/>
            <a:ext cx="3945350" cy="7380756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p43"/>
          <p:cNvSpPr txBox="1"/>
          <p:nvPr/>
        </p:nvSpPr>
        <p:spPr>
          <a:xfrm>
            <a:off x="2412125" y="2366859"/>
            <a:ext cx="4187394" cy="224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ru-RU" b="0" i="0" u="none" strike="noStrike" cap="none" dirty="0" smtClean="0">
                <a:solidFill>
                  <a:schemeClr val="bg2"/>
                </a:solidFill>
                <a:latin typeface="Arial Black" pitchFamily="34" charset="0"/>
                <a:ea typeface="Ovo"/>
                <a:cs typeface="Ovo"/>
                <a:sym typeface="Ovo"/>
              </a:rPr>
              <a:t>Домашнее задание: </a:t>
            </a:r>
            <a:r>
              <a:rPr lang="ru-RU" dirty="0" smtClean="0">
                <a:solidFill>
                  <a:schemeClr val="bg2"/>
                </a:solidFill>
                <a:latin typeface="Arial Black" pitchFamily="34" charset="0"/>
              </a:rPr>
              <a:t>Найдите не менее 5 различий в афинской и современной демократии. Систематизируйте материал в виде сравнительной таблицы «Сходство и различие афинской и современной демократии». Для этого можете использовать любые ресурсы. </a:t>
            </a:r>
            <a:r>
              <a:rPr lang="en" sz="1200" b="0" i="0" u="none" strike="noStrike" cap="none" dirty="0" smtClean="0">
                <a:solidFill>
                  <a:srgbClr val="FFFFFF"/>
                </a:solidFill>
                <a:latin typeface="Ovo"/>
                <a:ea typeface="Ovo"/>
                <a:cs typeface="Ovo"/>
                <a:sym typeface="Ovo"/>
              </a:rPr>
              <a:t>.</a:t>
            </a:r>
            <a:endParaRPr sz="700" dirty="0"/>
          </a:p>
        </p:txBody>
      </p:sp>
      <p:sp>
        <p:nvSpPr>
          <p:cNvPr id="434" name="Google Shape;434;p43"/>
          <p:cNvSpPr txBox="1"/>
          <p:nvPr/>
        </p:nvSpPr>
        <p:spPr>
          <a:xfrm>
            <a:off x="1868215" y="901653"/>
            <a:ext cx="5517931" cy="9971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 b="0" i="0" u="none" strike="noStrike" cap="none" dirty="0" smtClean="0">
                <a:solidFill>
                  <a:srgbClr val="F8D738"/>
                </a:solidFill>
                <a:latin typeface="GFS Didot"/>
                <a:ea typeface="GFS Didot"/>
                <a:cs typeface="GFS Didot"/>
                <a:sym typeface="GFS Didot"/>
              </a:rPr>
              <a:t>Спасибо за урок!</a:t>
            </a:r>
            <a:endParaRPr sz="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468E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3"/>
          <p:cNvSpPr txBox="1"/>
          <p:nvPr/>
        </p:nvSpPr>
        <p:spPr>
          <a:xfrm>
            <a:off x="1008994" y="1636150"/>
            <a:ext cx="7748752" cy="3028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>Афиняне считали, что гражданин, не участвующий в общественной жизни, бесполезен для государства, и гордились тем, что участвуют в управлении своим полисом.</a:t>
            </a:r>
          </a:p>
          <a:p>
            <a:pPr algn="ctr"/>
            <a:r>
              <a:rPr lang="ru-RU" sz="1800" b="1" dirty="0" err="1" smtClean="0">
                <a:solidFill>
                  <a:schemeClr val="tx1"/>
                </a:solidFill>
                <a:latin typeface="Arial Black" pitchFamily="34" charset="0"/>
              </a:rPr>
              <a:t>Идея_______</a:t>
            </a: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> возникла в Древней Греции, прошла через века и утвердилась в наиболее развитых странах, в том числе и в Российской Федерации. Многие историки и сейчас убеждены, что, изучая </a:t>
            </a:r>
            <a:r>
              <a:rPr lang="ru-RU" sz="1800" b="1" dirty="0" err="1" smtClean="0">
                <a:solidFill>
                  <a:schemeClr val="tx1"/>
                </a:solidFill>
                <a:latin typeface="Arial Black" pitchFamily="34" charset="0"/>
              </a:rPr>
              <a:t>афинскую_______</a:t>
            </a: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</a:rPr>
              <a:t> времен Перикла можно извлечь важные для современных политиков уроки бескорыстного служения своей Родине.</a:t>
            </a:r>
          </a:p>
          <a:p>
            <a:pPr marL="0" marR="0" lvl="0" indent="0" algn="ctr" rtl="0">
              <a:lnSpc>
                <a:spcPct val="13995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 dirty="0" smtClean="0">
                <a:solidFill>
                  <a:srgbClr val="FFFFFF"/>
                </a:solidFill>
                <a:latin typeface="Ovo"/>
                <a:ea typeface="Ovo"/>
                <a:cs typeface="Ovo"/>
                <a:sym typeface="Ovo"/>
              </a:rPr>
              <a:t>. </a:t>
            </a:r>
            <a:endParaRPr sz="700" dirty="0"/>
          </a:p>
        </p:txBody>
      </p:sp>
      <p:sp>
        <p:nvSpPr>
          <p:cNvPr id="120" name="Google Shape;120;p23"/>
          <p:cNvSpPr txBox="1"/>
          <p:nvPr/>
        </p:nvSpPr>
        <p:spPr>
          <a:xfrm>
            <a:off x="445112" y="504825"/>
            <a:ext cx="8253776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500" b="0" i="0" u="none" strike="noStrike" cap="none" dirty="0" smtClean="0">
                <a:solidFill>
                  <a:srgbClr val="F8D738"/>
                </a:solidFill>
                <a:latin typeface="GFS Didot"/>
                <a:ea typeface="GFS Didot"/>
                <a:cs typeface="GFS Didot"/>
                <a:sym typeface="GFS Didot"/>
              </a:rPr>
              <a:t>Задание №1</a:t>
            </a:r>
            <a:endParaRPr sz="700" dirty="0"/>
          </a:p>
        </p:txBody>
      </p:sp>
      <p:sp>
        <p:nvSpPr>
          <p:cNvPr id="121" name="Google Shape;121;p23"/>
          <p:cNvSpPr txBox="1"/>
          <p:nvPr/>
        </p:nvSpPr>
        <p:spPr>
          <a:xfrm>
            <a:off x="1448463" y="2183669"/>
            <a:ext cx="293415" cy="6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9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0" i="0" u="none" strike="noStrike" cap="none" dirty="0" smtClean="0">
                <a:solidFill>
                  <a:srgbClr val="0B468E"/>
                </a:solidFill>
                <a:latin typeface="GFS Didot"/>
                <a:ea typeface="GFS Didot"/>
                <a:cs typeface="GFS Didot"/>
                <a:sym typeface="GFS Didot"/>
              </a:rPr>
              <a:t>.</a:t>
            </a:r>
            <a:endParaRPr sz="700" dirty="0"/>
          </a:p>
        </p:txBody>
      </p:sp>
      <p:sp>
        <p:nvSpPr>
          <p:cNvPr id="123" name="Google Shape;123;p23"/>
          <p:cNvSpPr txBox="1"/>
          <p:nvPr/>
        </p:nvSpPr>
        <p:spPr>
          <a:xfrm>
            <a:off x="7347754" y="2183669"/>
            <a:ext cx="326157" cy="6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9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0" i="0" u="none" strike="noStrike" cap="none" dirty="0" smtClean="0">
                <a:solidFill>
                  <a:srgbClr val="0B468E"/>
                </a:solidFill>
                <a:latin typeface="GFS Didot"/>
                <a:ea typeface="GFS Didot"/>
                <a:cs typeface="GFS Didot"/>
                <a:sym typeface="GFS Didot"/>
              </a:rPr>
              <a:t>.</a:t>
            </a:r>
            <a:endParaRPr sz="700" dirty="0"/>
          </a:p>
        </p:txBody>
      </p:sp>
      <p:pic>
        <p:nvPicPr>
          <p:cNvPr id="124" name="Google Shape;124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620301" y="-1448283"/>
            <a:ext cx="4596853" cy="3057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4689" y="428625"/>
            <a:ext cx="3177598" cy="1291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343036" y="4377445"/>
            <a:ext cx="3177598" cy="129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oogle Shape;131;p24"/>
          <p:cNvGrpSpPr/>
          <p:nvPr/>
        </p:nvGrpSpPr>
        <p:grpSpPr>
          <a:xfrm>
            <a:off x="0" y="-90413"/>
            <a:ext cx="9143998" cy="5233913"/>
            <a:chOff x="0" y="-47625"/>
            <a:chExt cx="4816592" cy="2756958"/>
          </a:xfrm>
        </p:grpSpPr>
        <p:sp>
          <p:nvSpPr>
            <p:cNvPr id="132" name="Google Shape;132;p24"/>
            <p:cNvSpPr/>
            <p:nvPr/>
          </p:nvSpPr>
          <p:spPr>
            <a:xfrm>
              <a:off x="0" y="0"/>
              <a:ext cx="4816592" cy="2709333"/>
            </a:xfrm>
            <a:custGeom>
              <a:avLst/>
              <a:gdLst/>
              <a:ahLst/>
              <a:cxnLst/>
              <a:rect l="l" t="t" r="r" b="b"/>
              <a:pathLst>
                <a:path w="4816592" h="2709333" extrusionOk="0">
                  <a:moveTo>
                    <a:pt x="0" y="0"/>
                  </a:moveTo>
                  <a:lnTo>
                    <a:pt x="4816592" y="0"/>
                  </a:lnTo>
                  <a:lnTo>
                    <a:pt x="4816592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0B468E"/>
            </a:solidFill>
            <a:ln>
              <a:noFill/>
            </a:ln>
          </p:spPr>
        </p:sp>
        <p:sp>
          <p:nvSpPr>
            <p:cNvPr id="133" name="Google Shape;133;p24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46" name="Google Shape;146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87610" y="-358943"/>
            <a:ext cx="2946282" cy="1959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4"/>
          <p:cNvPicPr preferRelativeResize="0"/>
          <p:nvPr/>
        </p:nvPicPr>
        <p:blipFill rotWithShape="1">
          <a:blip r:embed="rId4">
            <a:alphaModFix amt="85000"/>
          </a:blip>
          <a:srcRect/>
          <a:stretch/>
        </p:blipFill>
        <p:spPr>
          <a:xfrm>
            <a:off x="4871588" y="998133"/>
            <a:ext cx="1254820" cy="4200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6614" y="2836910"/>
            <a:ext cx="983602" cy="32923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6" name="Google Shape;136;p24"/>
          <p:cNvGrpSpPr/>
          <p:nvPr/>
        </p:nvGrpSpPr>
        <p:grpSpPr>
          <a:xfrm>
            <a:off x="732845" y="1856613"/>
            <a:ext cx="768841" cy="772287"/>
            <a:chOff x="1813" y="0"/>
            <a:chExt cx="809173" cy="812800"/>
          </a:xfrm>
        </p:grpSpPr>
        <p:sp>
          <p:nvSpPr>
            <p:cNvPr id="137" name="Google Shape;137;p24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F8D738"/>
            </a:solidFill>
            <a:ln>
              <a:noFill/>
            </a:ln>
          </p:spPr>
          <p:txBody>
            <a:bodyPr spcFirstLastPara="1" wrap="square" lIns="45725" tIns="45725" rIns="45725" bIns="457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24"/>
            <p:cNvSpPr txBox="1"/>
            <p:nvPr/>
          </p:nvSpPr>
          <p:spPr>
            <a:xfrm>
              <a:off x="76200" y="66675"/>
              <a:ext cx="660400" cy="6699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2399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0" name="Google Shape;140;p24"/>
          <p:cNvSpPr txBox="1"/>
          <p:nvPr/>
        </p:nvSpPr>
        <p:spPr>
          <a:xfrm>
            <a:off x="2017986" y="1489595"/>
            <a:ext cx="2906939" cy="3323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rial Black" pitchFamily="34" charset="0"/>
              </a:rPr>
              <a:t>Афиняне считали, что гражданин, не участвующий в общественной жизни, бесполезен для государства, и гордились тем, что участвуют в управлении своим полисом.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rial Black" pitchFamily="34" charset="0"/>
              </a:rPr>
              <a:t>Идея демократии возникла в Древней Греции, прошла через века и утвердилась в наиболее развитых странах, в том числе и в Российской Федерации. Многие историки и сейчас убеждены, что, изучая афинскую демократию времен Перикла можно извлечь важные для современных политиков уроки бескорыстного служения своей Родине.</a:t>
            </a:r>
          </a:p>
        </p:txBody>
      </p:sp>
      <p:pic>
        <p:nvPicPr>
          <p:cNvPr id="141" name="Google Shape;141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67972" y="0"/>
            <a:ext cx="1598654" cy="5351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48101" y="514350"/>
            <a:ext cx="3417344" cy="1388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391326">
            <a:off x="5550638" y="1924530"/>
            <a:ext cx="2679225" cy="291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38466" y="3180977"/>
            <a:ext cx="3142470" cy="2089845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4"/>
          <p:cNvSpPr txBox="1"/>
          <p:nvPr/>
        </p:nvSpPr>
        <p:spPr>
          <a:xfrm>
            <a:off x="906846" y="1956125"/>
            <a:ext cx="394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9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0" i="0" u="none" strike="noStrike" cap="none" dirty="0">
                <a:solidFill>
                  <a:srgbClr val="000000"/>
                </a:solidFill>
                <a:latin typeface="GFS Didot"/>
                <a:ea typeface="GFS Didot"/>
                <a:cs typeface="GFS Didot"/>
                <a:sym typeface="GFS Didot"/>
              </a:rPr>
              <a:t>1.</a:t>
            </a:r>
            <a:endParaRPr sz="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468E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1"/>
          <p:cNvSpPr txBox="1"/>
          <p:nvPr/>
        </p:nvSpPr>
        <p:spPr>
          <a:xfrm>
            <a:off x="6009665" y="3994960"/>
            <a:ext cx="3134335" cy="609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2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100" dirty="0" smtClean="0">
                <a:solidFill>
                  <a:srgbClr val="FFFFFF"/>
                </a:solidFill>
                <a:sym typeface="GFS Didot"/>
              </a:rPr>
              <a:t>Подготовил учитель истории и обществознания СОШ №17 г. Орска Юсупов Бауржан Андреевич</a:t>
            </a:r>
            <a:endParaRPr sz="1100" dirty="0"/>
          </a:p>
        </p:txBody>
      </p:sp>
      <p:sp>
        <p:nvSpPr>
          <p:cNvPr id="77" name="Google Shape;77;p21"/>
          <p:cNvSpPr txBox="1"/>
          <p:nvPr/>
        </p:nvSpPr>
        <p:spPr>
          <a:xfrm>
            <a:off x="2743010" y="2010403"/>
            <a:ext cx="6227739" cy="1723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dirty="0" smtClean="0">
                <a:solidFill>
                  <a:srgbClr val="FAB721"/>
                </a:solidFill>
                <a:sym typeface="GFS Didot"/>
              </a:rPr>
              <a:t>Расцвет Афинского государства</a:t>
            </a:r>
            <a:endParaRPr sz="200" dirty="0"/>
          </a:p>
        </p:txBody>
      </p:sp>
      <p:pic>
        <p:nvPicPr>
          <p:cNvPr id="78" name="Google Shape;78;p21"/>
          <p:cNvPicPr preferRelativeResize="0"/>
          <p:nvPr/>
        </p:nvPicPr>
        <p:blipFill rotWithShape="1">
          <a:blip r:embed="rId3">
            <a:alphaModFix amt="96000"/>
          </a:blip>
          <a:srcRect/>
          <a:stretch/>
        </p:blipFill>
        <p:spPr>
          <a:xfrm>
            <a:off x="7122409" y="4396437"/>
            <a:ext cx="2668904" cy="1084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21"/>
          <p:cNvPicPr preferRelativeResize="0"/>
          <p:nvPr/>
        </p:nvPicPr>
        <p:blipFill rotWithShape="1">
          <a:blip r:embed="rId3">
            <a:alphaModFix amt="96000"/>
          </a:blip>
          <a:srcRect/>
          <a:stretch/>
        </p:blipFill>
        <p:spPr>
          <a:xfrm>
            <a:off x="5157630" y="-904315"/>
            <a:ext cx="4882226" cy="1984297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21"/>
          <p:cNvPicPr preferRelativeResize="0"/>
          <p:nvPr/>
        </p:nvPicPr>
        <p:blipFill rotWithShape="1">
          <a:blip r:embed="rId3">
            <a:alphaModFix amt="86000"/>
          </a:blip>
          <a:srcRect/>
          <a:stretch/>
        </p:blipFill>
        <p:spPr>
          <a:xfrm>
            <a:off x="-2278825" y="422485"/>
            <a:ext cx="3657600" cy="1486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21"/>
          <p:cNvPicPr preferRelativeResize="0"/>
          <p:nvPr/>
        </p:nvPicPr>
        <p:blipFill rotWithShape="1">
          <a:blip r:embed="rId3">
            <a:alphaModFix amt="86000"/>
          </a:blip>
          <a:srcRect/>
          <a:stretch/>
        </p:blipFill>
        <p:spPr>
          <a:xfrm>
            <a:off x="323374" y="3930161"/>
            <a:ext cx="5480968" cy="222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279929">
            <a:off x="7279376" y="-352691"/>
            <a:ext cx="1609100" cy="2641806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98578" y="349938"/>
            <a:ext cx="2417783" cy="8092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2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2044863"/>
            <a:ext cx="1839858" cy="33618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468E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84712" y="4046866"/>
            <a:ext cx="3177598" cy="129148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5"/>
          <p:cNvSpPr txBox="1"/>
          <p:nvPr/>
        </p:nvSpPr>
        <p:spPr>
          <a:xfrm>
            <a:off x="430419" y="1995838"/>
            <a:ext cx="7778663" cy="21605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342900" lvl="0" indent="-342900" algn="ctr">
              <a:lnSpc>
                <a:spcPct val="130000"/>
              </a:lnSpc>
              <a:buClr>
                <a:schemeClr val="tx1"/>
              </a:buClr>
              <a:buAutoNum type="arabicPeriod"/>
            </a:pPr>
            <a:r>
              <a:rPr lang="ru-RU" sz="1800" dirty="0" smtClean="0">
                <a:solidFill>
                  <a:schemeClr val="tx1"/>
                </a:solidFill>
                <a:latin typeface="Arial Black" pitchFamily="34" charset="0"/>
              </a:rPr>
              <a:t>Выявить характерные черты демократии</a:t>
            </a:r>
            <a:endParaRPr lang="ru-RU" sz="1800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marL="342900" lvl="0" indent="-342900" algn="ctr">
              <a:lnSpc>
                <a:spcPct val="130000"/>
              </a:lnSpc>
              <a:buClr>
                <a:schemeClr val="tx1"/>
              </a:buClr>
              <a:buAutoNum type="arabicPeriod"/>
            </a:pPr>
            <a:r>
              <a:rPr lang="ru-RU" sz="1800" dirty="0" smtClean="0">
                <a:solidFill>
                  <a:schemeClr val="tx1"/>
                </a:solidFill>
                <a:latin typeface="Arial Black" pitchFamily="34" charset="0"/>
              </a:rPr>
              <a:t>Оценить роль и значение Народного собрания</a:t>
            </a:r>
          </a:p>
          <a:p>
            <a:pPr marL="342900" lvl="0" indent="-342900" algn="ctr">
              <a:lnSpc>
                <a:spcPct val="130000"/>
              </a:lnSpc>
              <a:buClr>
                <a:schemeClr val="tx1"/>
              </a:buClr>
              <a:buAutoNum type="arabicPeriod"/>
            </a:pPr>
            <a:r>
              <a:rPr lang="ru-RU" sz="1800" dirty="0" smtClean="0">
                <a:solidFill>
                  <a:schemeClr val="tx1"/>
                </a:solidFill>
                <a:latin typeface="Arial Black" pitchFamily="34" charset="0"/>
              </a:rPr>
              <a:t>Разобрать личность Перикла</a:t>
            </a:r>
          </a:p>
          <a:p>
            <a:pPr marL="342900" indent="-342900" algn="ctr">
              <a:lnSpc>
                <a:spcPct val="130000"/>
              </a:lnSpc>
              <a:buClr>
                <a:schemeClr val="tx1"/>
              </a:buClr>
              <a:buFont typeface="Arial"/>
              <a:buAutoNum type="arabicPeriod"/>
            </a:pPr>
            <a:r>
              <a:rPr lang="ru-RU" sz="1800" dirty="0" smtClean="0">
                <a:solidFill>
                  <a:schemeClr val="tx1"/>
                </a:solidFill>
                <a:latin typeface="Arial Black" pitchFamily="34" charset="0"/>
              </a:rPr>
              <a:t>Выявить сходство </a:t>
            </a:r>
            <a:r>
              <a:rPr lang="ru-RU" sz="1800" dirty="0" smtClean="0">
                <a:solidFill>
                  <a:schemeClr val="tx1"/>
                </a:solidFill>
                <a:latin typeface="Arial Black" pitchFamily="34" charset="0"/>
              </a:rPr>
              <a:t>демократии Древней Греции и </a:t>
            </a:r>
            <a:r>
              <a:rPr lang="ru-RU" sz="1800" dirty="0" smtClean="0">
                <a:solidFill>
                  <a:schemeClr val="tx1"/>
                </a:solidFill>
                <a:latin typeface="Arial Black" pitchFamily="34" charset="0"/>
              </a:rPr>
              <a:t>современной России</a:t>
            </a:r>
          </a:p>
          <a:p>
            <a:pPr marL="342900" lvl="0" indent="-342900" algn="ctr">
              <a:lnSpc>
                <a:spcPct val="130000"/>
              </a:lnSpc>
              <a:buClr>
                <a:schemeClr val="tx1"/>
              </a:buClr>
              <a:buAutoNum type="arabicPeriod"/>
            </a:pPr>
            <a:endParaRPr sz="1800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8" name="Google Shape;152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30337" y="-254494"/>
            <a:ext cx="3177598" cy="129148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5"/>
          <p:cNvSpPr txBox="1"/>
          <p:nvPr/>
        </p:nvSpPr>
        <p:spPr>
          <a:xfrm>
            <a:off x="999437" y="595560"/>
            <a:ext cx="7413140" cy="947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0" i="0" u="none" strike="noStrike" cap="none" dirty="0" smtClean="0">
                <a:solidFill>
                  <a:srgbClr val="FFDE59"/>
                </a:solidFill>
                <a:latin typeface="GFS Didot"/>
                <a:ea typeface="GFS Didot"/>
                <a:cs typeface="GFS Didot"/>
                <a:sym typeface="GFS Didot"/>
              </a:rPr>
              <a:t>Цели и задачи урока</a:t>
            </a:r>
            <a:endParaRPr sz="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468E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84712" y="4046866"/>
            <a:ext cx="3177598" cy="129148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5"/>
          <p:cNvSpPr txBox="1"/>
          <p:nvPr/>
        </p:nvSpPr>
        <p:spPr>
          <a:xfrm>
            <a:off x="430419" y="1995838"/>
            <a:ext cx="7778663" cy="1440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342900" lvl="0" indent="-342900" algn="ctr">
              <a:lnSpc>
                <a:spcPct val="130000"/>
              </a:lnSpc>
              <a:buClr>
                <a:schemeClr val="tx1"/>
              </a:buClr>
              <a:buAutoNum type="arabicPeriod"/>
            </a:pPr>
            <a:r>
              <a:rPr lang="ru-RU" sz="1800" dirty="0" smtClean="0">
                <a:solidFill>
                  <a:schemeClr val="tx1"/>
                </a:solidFill>
                <a:latin typeface="Arial Black" pitchFamily="34" charset="0"/>
              </a:rPr>
              <a:t>Действительно ли, афинская демократия – образец для подражания? </a:t>
            </a:r>
          </a:p>
          <a:p>
            <a:pPr marL="342900" lvl="0" indent="-342900" algn="ctr">
              <a:lnSpc>
                <a:spcPct val="130000"/>
              </a:lnSpc>
              <a:buClr>
                <a:schemeClr val="tx1"/>
              </a:buClr>
              <a:buAutoNum type="arabicPeriod"/>
            </a:pPr>
            <a:r>
              <a:rPr lang="ru-RU" sz="1800" dirty="0" smtClean="0">
                <a:solidFill>
                  <a:schemeClr val="tx1"/>
                </a:solidFill>
                <a:latin typeface="Arial Black" pitchFamily="34" charset="0"/>
              </a:rPr>
              <a:t>Есть ли сходство современной демократии с древнегреческой?</a:t>
            </a:r>
            <a:endParaRPr sz="1800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8" name="Google Shape;152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30337" y="-254494"/>
            <a:ext cx="3177598" cy="129148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5"/>
          <p:cNvSpPr txBox="1"/>
          <p:nvPr/>
        </p:nvSpPr>
        <p:spPr>
          <a:xfrm>
            <a:off x="999437" y="595560"/>
            <a:ext cx="7413140" cy="947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0" i="0" u="none" strike="noStrike" cap="none" dirty="0" smtClean="0">
                <a:solidFill>
                  <a:srgbClr val="FFDE59"/>
                </a:solidFill>
                <a:latin typeface="GFS Didot"/>
                <a:ea typeface="GFS Didot"/>
                <a:cs typeface="GFS Didot"/>
                <a:sym typeface="GFS Didot"/>
              </a:rPr>
              <a:t>Проблемные вопросы урока</a:t>
            </a:r>
            <a:endParaRPr sz="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468E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152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30337" y="-254494"/>
            <a:ext cx="3177598" cy="129148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5"/>
          <p:cNvSpPr txBox="1"/>
          <p:nvPr/>
        </p:nvSpPr>
        <p:spPr>
          <a:xfrm>
            <a:off x="1511816" y="0"/>
            <a:ext cx="7413140" cy="947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0" i="0" u="none" strike="noStrike" cap="none" dirty="0" smtClean="0">
                <a:solidFill>
                  <a:srgbClr val="FFDE59"/>
                </a:solidFill>
                <a:latin typeface="GFS Didot"/>
                <a:ea typeface="GFS Didot"/>
                <a:cs typeface="GFS Didot"/>
                <a:sym typeface="GFS Didot"/>
              </a:rPr>
              <a:t>Карта Греции</a:t>
            </a:r>
            <a:endParaRPr sz="500" dirty="0"/>
          </a:p>
        </p:txBody>
      </p:sp>
      <p:pic>
        <p:nvPicPr>
          <p:cNvPr id="77826" name="Picture 2" descr="C:\Users\Бауржан Юсупов\Downloads\photo_5300832470922548269_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5021" y="835572"/>
            <a:ext cx="6968358" cy="4122683"/>
          </a:xfrm>
          <a:prstGeom prst="rect">
            <a:avLst/>
          </a:prstGeom>
          <a:noFill/>
        </p:spPr>
      </p:pic>
      <p:pic>
        <p:nvPicPr>
          <p:cNvPr id="152" name="Google Shape;152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84712" y="4046866"/>
            <a:ext cx="3177598" cy="1291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468E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6"/>
          <p:cNvSpPr txBox="1"/>
          <p:nvPr/>
        </p:nvSpPr>
        <p:spPr>
          <a:xfrm>
            <a:off x="538592" y="476254"/>
            <a:ext cx="4719208" cy="443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19958"/>
              </a:lnSpc>
            </a:pPr>
            <a:r>
              <a:rPr lang="ru-RU" sz="2400" b="1" i="1" dirty="0" smtClean="0">
                <a:solidFill>
                  <a:schemeClr val="tx1"/>
                </a:solidFill>
              </a:rPr>
              <a:t>Путь Афин к демократии.</a:t>
            </a:r>
            <a:endParaRPr sz="1100" dirty="0">
              <a:solidFill>
                <a:schemeClr val="tx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165" name="Google Shape;165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88799" y="2509005"/>
            <a:ext cx="2417783" cy="8092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33305" y="3849949"/>
            <a:ext cx="2417783" cy="8092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5133306" y="-1299140"/>
            <a:ext cx="4596853" cy="3057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1588799" y="3337670"/>
            <a:ext cx="3177598" cy="129148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61;p26"/>
          <p:cNvSpPr txBox="1"/>
          <p:nvPr/>
        </p:nvSpPr>
        <p:spPr>
          <a:xfrm>
            <a:off x="4219841" y="2107986"/>
            <a:ext cx="4719208" cy="1181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19958"/>
              </a:lnSpc>
            </a:pPr>
            <a:r>
              <a:rPr lang="ru-RU" sz="1600" b="1" dirty="0" smtClean="0">
                <a:solidFill>
                  <a:schemeClr val="tx1"/>
                </a:solidFill>
              </a:rPr>
              <a:t>Наивысший расцвет демократии в Афинах наступил после греко-персидских войн именно демос через народное собрание определял политику полиса.</a:t>
            </a:r>
            <a:endParaRPr sz="1600" b="1" dirty="0">
              <a:solidFill>
                <a:schemeClr val="tx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3" name="Google Shape;161;p26"/>
          <p:cNvSpPr txBox="1"/>
          <p:nvPr/>
        </p:nvSpPr>
        <p:spPr>
          <a:xfrm>
            <a:off x="1925959" y="1903035"/>
            <a:ext cx="2062717" cy="443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19958"/>
              </a:lnSpc>
            </a:pP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&amp;30, п.1 </a:t>
            </a:r>
            <a:endParaRPr sz="1100" b="1" dirty="0">
              <a:solidFill>
                <a:schemeClr val="tx1"/>
              </a:solidFill>
              <a:latin typeface="Arial Black" pitchFamily="34" charset="0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468E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7"/>
          <p:cNvPicPr preferRelativeResize="0"/>
          <p:nvPr/>
        </p:nvPicPr>
        <p:blipFill rotWithShape="1">
          <a:blip r:embed="rId3">
            <a:alphaModFix amt="44999"/>
          </a:blip>
          <a:srcRect/>
          <a:stretch/>
        </p:blipFill>
        <p:spPr>
          <a:xfrm>
            <a:off x="7724521" y="-125681"/>
            <a:ext cx="1810259" cy="6059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7"/>
          <p:cNvPicPr preferRelativeResize="0"/>
          <p:nvPr/>
        </p:nvPicPr>
        <p:blipFill rotWithShape="1">
          <a:blip r:embed="rId3">
            <a:alphaModFix amt="44999"/>
          </a:blip>
          <a:srcRect/>
          <a:stretch/>
        </p:blipFill>
        <p:spPr>
          <a:xfrm>
            <a:off x="3350192" y="-585386"/>
            <a:ext cx="1810259" cy="6059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28042" y="-881794"/>
            <a:ext cx="4339184" cy="1763587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7"/>
          <p:cNvSpPr/>
          <p:nvPr/>
        </p:nvSpPr>
        <p:spPr>
          <a:xfrm>
            <a:off x="4118285" y="266272"/>
            <a:ext cx="4611635" cy="4610964"/>
          </a:xfrm>
          <a:custGeom>
            <a:avLst/>
            <a:gdLst/>
            <a:ahLst/>
            <a:cxnLst/>
            <a:rect l="l" t="t" r="r" b="b"/>
            <a:pathLst>
              <a:path w="6540525" h="6539573" extrusionOk="0">
                <a:moveTo>
                  <a:pt x="5684545" y="1101865"/>
                </a:moveTo>
                <a:cubicBezTo>
                  <a:pt x="5560364" y="886829"/>
                  <a:pt x="5335181" y="766521"/>
                  <a:pt x="5103533" y="766356"/>
                </a:cubicBezTo>
                <a:lnTo>
                  <a:pt x="5103571" y="766318"/>
                </a:lnTo>
                <a:cubicBezTo>
                  <a:pt x="4871923" y="766115"/>
                  <a:pt x="4646701" y="645821"/>
                  <a:pt x="4522559" y="430810"/>
                </a:cubicBezTo>
                <a:cubicBezTo>
                  <a:pt x="4337317" y="109919"/>
                  <a:pt x="3927030" y="0"/>
                  <a:pt x="3606140" y="185281"/>
                </a:cubicBezTo>
                <a:lnTo>
                  <a:pt x="3606089" y="185319"/>
                </a:lnTo>
                <a:lnTo>
                  <a:pt x="3606089" y="185115"/>
                </a:lnTo>
                <a:cubicBezTo>
                  <a:pt x="3406788" y="299936"/>
                  <a:pt x="3153854" y="309029"/>
                  <a:pt x="2939771" y="187630"/>
                </a:cubicBezTo>
                <a:cubicBezTo>
                  <a:pt x="2836743" y="126902"/>
                  <a:pt x="2719296" y="94958"/>
                  <a:pt x="2599703" y="95136"/>
                </a:cubicBezTo>
                <a:cubicBezTo>
                  <a:pt x="2351405" y="95136"/>
                  <a:pt x="2134641" y="230048"/>
                  <a:pt x="2018614" y="430568"/>
                </a:cubicBezTo>
                <a:lnTo>
                  <a:pt x="2018614" y="430530"/>
                </a:lnTo>
                <a:cubicBezTo>
                  <a:pt x="1902625" y="631012"/>
                  <a:pt x="1685811" y="765925"/>
                  <a:pt x="1437551" y="765925"/>
                </a:cubicBezTo>
                <a:cubicBezTo>
                  <a:pt x="1067029" y="765925"/>
                  <a:pt x="766686" y="1066267"/>
                  <a:pt x="766686" y="1436789"/>
                </a:cubicBezTo>
                <a:lnTo>
                  <a:pt x="766686" y="1436866"/>
                </a:lnTo>
                <a:lnTo>
                  <a:pt x="766483" y="1436789"/>
                </a:lnTo>
                <a:cubicBezTo>
                  <a:pt x="766280" y="1666672"/>
                  <a:pt x="647802" y="1890154"/>
                  <a:pt x="435902" y="2014906"/>
                </a:cubicBezTo>
                <a:cubicBezTo>
                  <a:pt x="331646" y="2073744"/>
                  <a:pt x="245134" y="2159541"/>
                  <a:pt x="185433" y="2263305"/>
                </a:cubicBezTo>
                <a:cubicBezTo>
                  <a:pt x="61277" y="2478367"/>
                  <a:pt x="69723" y="2733523"/>
                  <a:pt x="185395" y="2934246"/>
                </a:cubicBezTo>
                <a:lnTo>
                  <a:pt x="185357" y="2934246"/>
                </a:lnTo>
                <a:cubicBezTo>
                  <a:pt x="300939" y="3134932"/>
                  <a:pt x="309385" y="3390113"/>
                  <a:pt x="185230" y="3605149"/>
                </a:cubicBezTo>
                <a:cubicBezTo>
                  <a:pt x="0" y="3926002"/>
                  <a:pt x="109906" y="4336288"/>
                  <a:pt x="430797" y="4521569"/>
                </a:cubicBezTo>
                <a:lnTo>
                  <a:pt x="430835" y="4521607"/>
                </a:lnTo>
                <a:lnTo>
                  <a:pt x="430708" y="4521695"/>
                </a:lnTo>
                <a:cubicBezTo>
                  <a:pt x="631228" y="4637634"/>
                  <a:pt x="766077" y="4854448"/>
                  <a:pt x="766077" y="5102746"/>
                </a:cubicBezTo>
                <a:cubicBezTo>
                  <a:pt x="766077" y="5473268"/>
                  <a:pt x="1066419" y="5773611"/>
                  <a:pt x="1436929" y="5773611"/>
                </a:cubicBezTo>
                <a:cubicBezTo>
                  <a:pt x="1685239" y="5773611"/>
                  <a:pt x="1901965" y="5908497"/>
                  <a:pt x="2018030" y="6109018"/>
                </a:cubicBezTo>
                <a:cubicBezTo>
                  <a:pt x="2134019" y="6309449"/>
                  <a:pt x="2350821" y="6444425"/>
                  <a:pt x="2599093" y="6444425"/>
                </a:cubicBezTo>
                <a:cubicBezTo>
                  <a:pt x="2718685" y="6444579"/>
                  <a:pt x="2836127" y="6412633"/>
                  <a:pt x="2939161" y="6351918"/>
                </a:cubicBezTo>
                <a:cubicBezTo>
                  <a:pt x="3153194" y="6230544"/>
                  <a:pt x="3406191" y="6239637"/>
                  <a:pt x="3605479" y="6354496"/>
                </a:cubicBezTo>
                <a:lnTo>
                  <a:pt x="3605479" y="6354255"/>
                </a:lnTo>
                <a:lnTo>
                  <a:pt x="3605517" y="6354331"/>
                </a:lnTo>
                <a:cubicBezTo>
                  <a:pt x="3926408" y="6539573"/>
                  <a:pt x="4336694" y="6429617"/>
                  <a:pt x="4521987" y="6108764"/>
                </a:cubicBezTo>
                <a:cubicBezTo>
                  <a:pt x="4646130" y="5893766"/>
                  <a:pt x="4871314" y="5773446"/>
                  <a:pt x="5102961" y="5773281"/>
                </a:cubicBezTo>
                <a:lnTo>
                  <a:pt x="5102911" y="5773192"/>
                </a:lnTo>
                <a:cubicBezTo>
                  <a:pt x="5334558" y="5773027"/>
                  <a:pt x="5559780" y="5652707"/>
                  <a:pt x="5683885" y="5437709"/>
                </a:cubicBezTo>
                <a:cubicBezTo>
                  <a:pt x="5745010" y="5331855"/>
                  <a:pt x="5774017" y="5216234"/>
                  <a:pt x="5773890" y="5102213"/>
                </a:cubicBezTo>
                <a:lnTo>
                  <a:pt x="5773979" y="5102290"/>
                </a:lnTo>
                <a:cubicBezTo>
                  <a:pt x="5774182" y="4878846"/>
                  <a:pt x="5886145" y="4661358"/>
                  <a:pt x="6087059" y="4534828"/>
                </a:cubicBezTo>
                <a:cubicBezTo>
                  <a:pt x="6195364" y="4477881"/>
                  <a:pt x="6289357" y="4390620"/>
                  <a:pt x="6355029" y="4276866"/>
                </a:cubicBezTo>
                <a:cubicBezTo>
                  <a:pt x="6479222" y="4061753"/>
                  <a:pt x="6470777" y="3806572"/>
                  <a:pt x="6355118" y="3605886"/>
                </a:cubicBezTo>
                <a:lnTo>
                  <a:pt x="6355156" y="3605886"/>
                </a:lnTo>
                <a:cubicBezTo>
                  <a:pt x="6239535" y="3405201"/>
                  <a:pt x="6231077" y="3150020"/>
                  <a:pt x="6355245" y="2934971"/>
                </a:cubicBezTo>
                <a:cubicBezTo>
                  <a:pt x="6540525" y="2614080"/>
                  <a:pt x="6430568" y="2203832"/>
                  <a:pt x="6109677" y="2018552"/>
                </a:cubicBezTo>
                <a:lnTo>
                  <a:pt x="6109627" y="2018501"/>
                </a:lnTo>
                <a:lnTo>
                  <a:pt x="6109754" y="2018463"/>
                </a:lnTo>
                <a:cubicBezTo>
                  <a:pt x="5910847" y="1903375"/>
                  <a:pt x="5776557" y="1689088"/>
                  <a:pt x="5774436" y="1443267"/>
                </a:cubicBezTo>
                <a:cubicBezTo>
                  <a:pt x="5775604" y="1327265"/>
                  <a:pt x="5746686" y="1209536"/>
                  <a:pt x="5684545" y="1101865"/>
                </a:cubicBezTo>
              </a:path>
            </a:pathLst>
          </a:custGeom>
          <a:solidFill>
            <a:srgbClr val="FFFFFF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25" tIns="45725" rIns="45725" bIns="457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27"/>
          <p:cNvSpPr txBox="1"/>
          <p:nvPr/>
        </p:nvSpPr>
        <p:spPr>
          <a:xfrm>
            <a:off x="427640" y="426267"/>
            <a:ext cx="305654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500" b="0" i="0" u="none" strike="noStrike" cap="none" dirty="0" smtClean="0">
                <a:solidFill>
                  <a:srgbClr val="F8D738"/>
                </a:solidFill>
                <a:latin typeface="GFS Didot"/>
                <a:ea typeface="GFS Didot"/>
                <a:cs typeface="GFS Didot"/>
                <a:sym typeface="GFS Didot"/>
              </a:rPr>
              <a:t>Аргументы</a:t>
            </a:r>
            <a:endParaRPr sz="700" dirty="0"/>
          </a:p>
        </p:txBody>
      </p:sp>
      <p:sp>
        <p:nvSpPr>
          <p:cNvPr id="179" name="Google Shape;179;p27"/>
          <p:cNvSpPr txBox="1"/>
          <p:nvPr/>
        </p:nvSpPr>
        <p:spPr>
          <a:xfrm>
            <a:off x="293632" y="1299930"/>
            <a:ext cx="3427030" cy="3447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buClr>
                <a:schemeClr val="bg2"/>
              </a:buClr>
              <a:buFont typeface="Arial" pitchFamily="34" charset="0"/>
              <a:buChar char="•"/>
            </a:pPr>
            <a:r>
              <a:rPr lang="ru-RU" sz="1600" b="1" i="1" dirty="0" smtClean="0">
                <a:solidFill>
                  <a:schemeClr val="tx2"/>
                </a:solidFill>
              </a:rPr>
              <a:t>народное собрание заступилось за восставших </a:t>
            </a:r>
            <a:r>
              <a:rPr lang="ru-RU" sz="1600" b="1" i="1" dirty="0" err="1" smtClean="0">
                <a:solidFill>
                  <a:schemeClr val="tx2"/>
                </a:solidFill>
              </a:rPr>
              <a:t>Милете</a:t>
            </a:r>
            <a:r>
              <a:rPr lang="ru-RU" sz="1600" b="1" i="1" dirty="0" smtClean="0">
                <a:solidFill>
                  <a:schemeClr val="tx2"/>
                </a:solidFill>
              </a:rPr>
              <a:t>;</a:t>
            </a:r>
          </a:p>
          <a:p>
            <a:pPr lvl="0">
              <a:buClr>
                <a:schemeClr val="bg2"/>
              </a:buClr>
              <a:buFont typeface="Arial" pitchFamily="34" charset="0"/>
              <a:buChar char="•"/>
            </a:pPr>
            <a:endParaRPr lang="ru-RU" sz="1600" b="1" dirty="0" smtClean="0">
              <a:solidFill>
                <a:schemeClr val="tx2"/>
              </a:solidFill>
            </a:endParaRPr>
          </a:p>
          <a:p>
            <a:pPr lvl="0">
              <a:buClr>
                <a:schemeClr val="bg2"/>
              </a:buClr>
              <a:buFont typeface="Arial" pitchFamily="34" charset="0"/>
              <a:buChar char="•"/>
            </a:pPr>
            <a:r>
              <a:rPr lang="ru-RU" sz="1600" b="1" i="1" dirty="0" err="1" smtClean="0">
                <a:solidFill>
                  <a:schemeClr val="tx2"/>
                </a:solidFill>
              </a:rPr>
              <a:t>Мильтиад</a:t>
            </a:r>
            <a:r>
              <a:rPr lang="ru-RU" sz="1600" b="1" i="1" dirty="0" smtClean="0">
                <a:solidFill>
                  <a:schemeClr val="tx2"/>
                </a:solidFill>
              </a:rPr>
              <a:t>, победивший в Марафонской битве, был выбран демократическим путем;</a:t>
            </a:r>
          </a:p>
          <a:p>
            <a:pPr lvl="0">
              <a:buClr>
                <a:schemeClr val="bg2"/>
              </a:buClr>
              <a:buFont typeface="Arial" pitchFamily="34" charset="0"/>
              <a:buChar char="•"/>
            </a:pPr>
            <a:endParaRPr lang="ru-RU" sz="1600" b="1" dirty="0" smtClean="0">
              <a:solidFill>
                <a:schemeClr val="tx2"/>
              </a:solidFill>
            </a:endParaRPr>
          </a:p>
          <a:p>
            <a:pPr>
              <a:buClr>
                <a:schemeClr val="bg2"/>
              </a:buClr>
              <a:buFont typeface="Arial" pitchFamily="34" charset="0"/>
              <a:buChar char="•"/>
            </a:pPr>
            <a:r>
              <a:rPr lang="ru-RU" sz="1600" b="1" i="1" dirty="0" err="1" smtClean="0">
                <a:solidFill>
                  <a:schemeClr val="tx2"/>
                </a:solidFill>
              </a:rPr>
              <a:t>Фемистокл</a:t>
            </a:r>
            <a:r>
              <a:rPr lang="ru-RU" sz="1600" b="1" i="1" dirty="0" smtClean="0">
                <a:solidFill>
                  <a:schemeClr val="tx2"/>
                </a:solidFill>
              </a:rPr>
              <a:t> опирался не только на гоплитов, но и на простых людей, которые служили на флоте. (Флот – опора демократии) </a:t>
            </a:r>
            <a:endParaRPr sz="900" b="1" dirty="0">
              <a:solidFill>
                <a:schemeClr val="tx2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82" name="Google Shape;182;p27"/>
          <p:cNvSpPr/>
          <p:nvPr/>
        </p:nvSpPr>
        <p:spPr>
          <a:xfrm>
            <a:off x="4152380" y="300362"/>
            <a:ext cx="4543445" cy="4542784"/>
          </a:xfrm>
          <a:custGeom>
            <a:avLst/>
            <a:gdLst/>
            <a:ahLst/>
            <a:cxnLst/>
            <a:rect l="l" t="t" r="r" b="b"/>
            <a:pathLst>
              <a:path w="6540525" h="6539573" extrusionOk="0">
                <a:moveTo>
                  <a:pt x="5684545" y="1101865"/>
                </a:moveTo>
                <a:cubicBezTo>
                  <a:pt x="5560364" y="886829"/>
                  <a:pt x="5335181" y="766521"/>
                  <a:pt x="5103533" y="766356"/>
                </a:cubicBezTo>
                <a:lnTo>
                  <a:pt x="5103571" y="766318"/>
                </a:lnTo>
                <a:cubicBezTo>
                  <a:pt x="4871923" y="766115"/>
                  <a:pt x="4646701" y="645821"/>
                  <a:pt x="4522559" y="430810"/>
                </a:cubicBezTo>
                <a:cubicBezTo>
                  <a:pt x="4337317" y="109919"/>
                  <a:pt x="3927030" y="0"/>
                  <a:pt x="3606140" y="185281"/>
                </a:cubicBezTo>
                <a:lnTo>
                  <a:pt x="3606089" y="185319"/>
                </a:lnTo>
                <a:lnTo>
                  <a:pt x="3606089" y="185115"/>
                </a:lnTo>
                <a:cubicBezTo>
                  <a:pt x="3406788" y="299936"/>
                  <a:pt x="3153854" y="309029"/>
                  <a:pt x="2939771" y="187630"/>
                </a:cubicBezTo>
                <a:cubicBezTo>
                  <a:pt x="2836743" y="126902"/>
                  <a:pt x="2719296" y="94958"/>
                  <a:pt x="2599703" y="95136"/>
                </a:cubicBezTo>
                <a:cubicBezTo>
                  <a:pt x="2351405" y="95136"/>
                  <a:pt x="2134641" y="230048"/>
                  <a:pt x="2018614" y="430568"/>
                </a:cubicBezTo>
                <a:lnTo>
                  <a:pt x="2018614" y="430530"/>
                </a:lnTo>
                <a:cubicBezTo>
                  <a:pt x="1902625" y="631012"/>
                  <a:pt x="1685811" y="765925"/>
                  <a:pt x="1437551" y="765925"/>
                </a:cubicBezTo>
                <a:cubicBezTo>
                  <a:pt x="1067029" y="765925"/>
                  <a:pt x="766686" y="1066267"/>
                  <a:pt x="766686" y="1436789"/>
                </a:cubicBezTo>
                <a:lnTo>
                  <a:pt x="766686" y="1436866"/>
                </a:lnTo>
                <a:lnTo>
                  <a:pt x="766483" y="1436789"/>
                </a:lnTo>
                <a:cubicBezTo>
                  <a:pt x="766280" y="1666672"/>
                  <a:pt x="647802" y="1890154"/>
                  <a:pt x="435902" y="2014906"/>
                </a:cubicBezTo>
                <a:cubicBezTo>
                  <a:pt x="331646" y="2073744"/>
                  <a:pt x="245134" y="2159541"/>
                  <a:pt x="185433" y="2263305"/>
                </a:cubicBezTo>
                <a:cubicBezTo>
                  <a:pt x="61277" y="2478367"/>
                  <a:pt x="69723" y="2733523"/>
                  <a:pt x="185395" y="2934246"/>
                </a:cubicBezTo>
                <a:lnTo>
                  <a:pt x="185357" y="2934246"/>
                </a:lnTo>
                <a:cubicBezTo>
                  <a:pt x="300939" y="3134932"/>
                  <a:pt x="309385" y="3390113"/>
                  <a:pt x="185230" y="3605149"/>
                </a:cubicBezTo>
                <a:cubicBezTo>
                  <a:pt x="0" y="3926002"/>
                  <a:pt x="109906" y="4336288"/>
                  <a:pt x="430797" y="4521569"/>
                </a:cubicBezTo>
                <a:lnTo>
                  <a:pt x="430835" y="4521607"/>
                </a:lnTo>
                <a:lnTo>
                  <a:pt x="430708" y="4521695"/>
                </a:lnTo>
                <a:cubicBezTo>
                  <a:pt x="631228" y="4637634"/>
                  <a:pt x="766077" y="4854448"/>
                  <a:pt x="766077" y="5102746"/>
                </a:cubicBezTo>
                <a:cubicBezTo>
                  <a:pt x="766077" y="5473268"/>
                  <a:pt x="1066419" y="5773611"/>
                  <a:pt x="1436929" y="5773611"/>
                </a:cubicBezTo>
                <a:cubicBezTo>
                  <a:pt x="1685239" y="5773611"/>
                  <a:pt x="1901965" y="5908497"/>
                  <a:pt x="2018030" y="6109018"/>
                </a:cubicBezTo>
                <a:cubicBezTo>
                  <a:pt x="2134019" y="6309449"/>
                  <a:pt x="2350821" y="6444425"/>
                  <a:pt x="2599093" y="6444425"/>
                </a:cubicBezTo>
                <a:cubicBezTo>
                  <a:pt x="2718685" y="6444579"/>
                  <a:pt x="2836127" y="6412633"/>
                  <a:pt x="2939161" y="6351918"/>
                </a:cubicBezTo>
                <a:cubicBezTo>
                  <a:pt x="3153194" y="6230544"/>
                  <a:pt x="3406191" y="6239637"/>
                  <a:pt x="3605479" y="6354496"/>
                </a:cubicBezTo>
                <a:lnTo>
                  <a:pt x="3605479" y="6354255"/>
                </a:lnTo>
                <a:lnTo>
                  <a:pt x="3605517" y="6354331"/>
                </a:lnTo>
                <a:cubicBezTo>
                  <a:pt x="3926408" y="6539573"/>
                  <a:pt x="4336694" y="6429617"/>
                  <a:pt x="4521987" y="6108764"/>
                </a:cubicBezTo>
                <a:cubicBezTo>
                  <a:pt x="4646130" y="5893766"/>
                  <a:pt x="4871314" y="5773446"/>
                  <a:pt x="5102961" y="5773281"/>
                </a:cubicBezTo>
                <a:lnTo>
                  <a:pt x="5102911" y="5773192"/>
                </a:lnTo>
                <a:cubicBezTo>
                  <a:pt x="5334558" y="5773027"/>
                  <a:pt x="5559780" y="5652707"/>
                  <a:pt x="5683885" y="5437709"/>
                </a:cubicBezTo>
                <a:cubicBezTo>
                  <a:pt x="5745010" y="5331855"/>
                  <a:pt x="5774017" y="5216234"/>
                  <a:pt x="5773890" y="5102213"/>
                </a:cubicBezTo>
                <a:lnTo>
                  <a:pt x="5773979" y="5102290"/>
                </a:lnTo>
                <a:cubicBezTo>
                  <a:pt x="5774182" y="4878846"/>
                  <a:pt x="5886145" y="4661358"/>
                  <a:pt x="6087059" y="4534828"/>
                </a:cubicBezTo>
                <a:cubicBezTo>
                  <a:pt x="6195364" y="4477881"/>
                  <a:pt x="6289357" y="4390620"/>
                  <a:pt x="6355029" y="4276866"/>
                </a:cubicBezTo>
                <a:cubicBezTo>
                  <a:pt x="6479222" y="4061753"/>
                  <a:pt x="6470777" y="3806572"/>
                  <a:pt x="6355118" y="3605886"/>
                </a:cubicBezTo>
                <a:lnTo>
                  <a:pt x="6355156" y="3605886"/>
                </a:lnTo>
                <a:cubicBezTo>
                  <a:pt x="6239535" y="3405201"/>
                  <a:pt x="6231077" y="3150020"/>
                  <a:pt x="6355245" y="2934971"/>
                </a:cubicBezTo>
                <a:cubicBezTo>
                  <a:pt x="6540525" y="2614080"/>
                  <a:pt x="6430568" y="2203832"/>
                  <a:pt x="6109677" y="2018552"/>
                </a:cubicBezTo>
                <a:lnTo>
                  <a:pt x="6109627" y="2018501"/>
                </a:lnTo>
                <a:lnTo>
                  <a:pt x="6109754" y="2018463"/>
                </a:lnTo>
                <a:cubicBezTo>
                  <a:pt x="5910847" y="1903375"/>
                  <a:pt x="5776557" y="1689088"/>
                  <a:pt x="5774436" y="1443267"/>
                </a:cubicBezTo>
                <a:cubicBezTo>
                  <a:pt x="5775604" y="1327265"/>
                  <a:pt x="5746686" y="1209536"/>
                  <a:pt x="5684545" y="1101865"/>
                </a:cubicBezTo>
              </a:path>
            </a:pathLst>
          </a:custGeom>
          <a:blipFill rotWithShape="1">
            <a:blip r:embed="rId5">
              <a:alphaModFix/>
            </a:blip>
            <a:stretch>
              <a:fillRect l="-23896" r="-25894"/>
            </a:stretch>
          </a:blipFill>
          <a:ln>
            <a:noFill/>
          </a:ln>
        </p:spPr>
        <p:txBody>
          <a:bodyPr spcFirstLastPara="1" wrap="square" lIns="45725" tIns="45725" rIns="45725" bIns="457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3" name="Google Shape;183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58642" y="3678768"/>
            <a:ext cx="4436581" cy="18031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F8D738"/>
      </a:dk1>
      <a:lt1>
        <a:srgbClr val="0B468E"/>
      </a:lt1>
      <a:dk2>
        <a:srgbClr val="FFFFFF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523</Words>
  <Application>Microsoft Office PowerPoint</Application>
  <PresentationFormat>Экран (16:9)</PresentationFormat>
  <Paragraphs>58</Paragraphs>
  <Slides>14</Slides>
  <Notes>14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GFS Didot</vt:lpstr>
      <vt:lpstr>Arial Black</vt:lpstr>
      <vt:lpstr>Ovo</vt:lpstr>
      <vt:lpstr>Merriweather</vt:lpstr>
      <vt:lpstr>Simple Light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Бауржан Юсупов</cp:lastModifiedBy>
  <cp:revision>17</cp:revision>
  <dcterms:modified xsi:type="dcterms:W3CDTF">2024-01-24T22:31:07Z</dcterms:modified>
</cp:coreProperties>
</file>