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6" r:id="rId2"/>
    <p:sldId id="257" r:id="rId3"/>
    <p:sldId id="258" r:id="rId4"/>
    <p:sldId id="259" r:id="rId5"/>
    <p:sldId id="263" r:id="rId6"/>
    <p:sldId id="264" r:id="rId7"/>
    <p:sldId id="265" r:id="rId8"/>
    <p:sldId id="260" r:id="rId9"/>
    <p:sldId id="261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778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77348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38747-4367-4BD2-8D51-C97E202738E2}" type="datetime1">
              <a:rPr lang="en-US" smtClean="0"/>
              <a:t>4/15/2020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1699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>
            <a:extLst>
              <a:ext uri="{FF2B5EF4-FFF2-40B4-BE49-F238E27FC236}">
                <a16:creationId xmlns:a16="http://schemas.microsoft.com/office/drawing/2014/main" id="{CE39118B-B3AD-4BD4-BA22-DEFF4E76CE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247728"/>
            <a:ext cx="10353762" cy="543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1B079-7EF0-44EE-B798-BCC497C9F3B2}" type="datetime1">
              <a:rPr lang="en-US" smtClean="0"/>
              <a:t>4/15/2020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176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F70A8-1D13-4657-95F0-A9EA54967B8D}" type="datetime1">
              <a:rPr lang="en-US" smtClean="0"/>
              <a:t>4/15/2020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85479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B90AC-71BD-4C7F-8ACA-7B3F18292E63}" type="datetime1">
              <a:rPr lang="en-US" smtClean="0"/>
              <a:t>4/15/2020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3F0D53-0705-41B7-8554-09D21E7807F9}"/>
              </a:ext>
            </a:extLst>
          </p:cNvPr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7F647CD-0F1A-4BB3-89E0-A74F1E1B098D}"/>
              </a:ext>
            </a:extLst>
          </p:cNvPr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1284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EFC2C-8905-46F0-B443-CE905B76BA01}" type="datetime1">
              <a:rPr lang="en-US" smtClean="0"/>
              <a:t>4/15/2020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64938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76478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768112"/>
            <a:ext cx="3300984" cy="302308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49"/>
            <a:ext cx="3300984" cy="764783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768112"/>
            <a:ext cx="3300984" cy="302308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76478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768110"/>
            <a:ext cx="3300984" cy="302308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79DC3-C9B5-499E-9140-0DC28B7074E2}" type="datetime1">
              <a:rPr lang="en-US" smtClean="0"/>
              <a:t>4/15/2020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57830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>
            <a:extLst>
              <a:ext uri="{FF2B5EF4-FFF2-40B4-BE49-F238E27FC236}">
                <a16:creationId xmlns:a16="http://schemas.microsoft.com/office/drawing/2014/main" id="{7E87C569-D426-4615-ADA7-B370EA9834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>
            <a:extLst>
              <a:ext uri="{FF2B5EF4-FFF2-40B4-BE49-F238E27FC236}">
                <a16:creationId xmlns:a16="http://schemas.microsoft.com/office/drawing/2014/main" id="{7B353ED4-7AD0-46C9-88ED-1A16B1433A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>
            <a:extLst>
              <a:ext uri="{FF2B5EF4-FFF2-40B4-BE49-F238E27FC236}">
                <a16:creationId xmlns:a16="http://schemas.microsoft.com/office/drawing/2014/main" id="{F561D985-AD57-459A-B3A6-EBF2960397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572443"/>
            <a:ext cx="3300984" cy="121875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572442"/>
            <a:ext cx="3300984" cy="121875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572442"/>
            <a:ext cx="3300984" cy="121875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B33EA-E472-4D22-9C03-A9C14AA21CED}" type="datetime1">
              <a:rPr lang="en-US" smtClean="0"/>
              <a:t>4/15/2020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3903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833E-1B6D-415F-AD29-75AE8C43BD0D}" type="datetime1">
              <a:rPr lang="en-US" smtClean="0"/>
              <a:t>4/15/2020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2746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2596F-08A7-4B70-989A-F2B1CF31E66B}" type="datetime1">
              <a:rPr lang="en-US" smtClean="0"/>
              <a:t>4/15/2020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230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55A3C-5767-4844-A0A3-83778C2E5409}" type="datetime1">
              <a:rPr lang="en-US" smtClean="0"/>
              <a:t>4/15/2020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441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763439"/>
            <a:ext cx="9590550" cy="133349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07A8-A5CF-4D38-AB86-7EDDA87A85D4}" type="datetime1">
              <a:rPr lang="en-US" smtClean="0"/>
              <a:t>4/15/2020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0805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2618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76450"/>
            <a:ext cx="4856841" cy="3622671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0716" y="2076451"/>
            <a:ext cx="4856841" cy="3622672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D27C-8599-43EF-BA1D-14DDC1946E06}" type="datetime1">
              <a:rPr lang="en-US" smtClean="0"/>
              <a:t>4/15/2020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1685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>
            <a:extLst>
              <a:ext uri="{FF2B5EF4-FFF2-40B4-BE49-F238E27FC236}">
                <a16:creationId xmlns:a16="http://schemas.microsoft.com/office/drawing/2014/main" id="{37B721FF-D609-4D98-9D19-CF75AA8A54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29200" cy="4099959"/>
          </a:xfrm>
          <a:prstGeom prst="rect">
            <a:avLst/>
          </a:prstGeom>
        </p:spPr>
      </p:pic>
      <p:pic>
        <p:nvPicPr>
          <p:cNvPr id="21" name="Picture 20" descr="Slate-V2-HD-compPhotoInset.png">
            <a:extLst>
              <a:ext uri="{FF2B5EF4-FFF2-40B4-BE49-F238E27FC236}">
                <a16:creationId xmlns:a16="http://schemas.microsoft.com/office/drawing/2014/main" id="{073936BD-C868-433F-8E84-D6DD8E640E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357" y="1734506"/>
            <a:ext cx="5029200" cy="40999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6013" y="1855153"/>
            <a:ext cx="4764764" cy="6924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6013" y="2702103"/>
            <a:ext cx="4764764" cy="304353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3166" y="1855152"/>
            <a:ext cx="4779582" cy="6924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3167" y="2702103"/>
            <a:ext cx="4779581" cy="304353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43D99-809A-49C0-96E5-4250D0B498EE}" type="datetime1">
              <a:rPr lang="en-US" smtClean="0"/>
              <a:t>4/15/2020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2341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3DE9B-B678-4EFB-BB7D-A4370204A0B0}" type="datetime1">
              <a:rPr lang="en-US" smtClean="0"/>
              <a:t>4/15/2020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799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812DA-F765-4142-A6A3-A8ED7235E082}" type="datetime1">
              <a:rPr lang="en-US" smtClean="0"/>
              <a:t>4/15/2020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2370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0800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673351"/>
            <a:ext cx="3706889" cy="301625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277FD-7DE6-41D4-930D-AC99F5AFE54E}" type="datetime1">
              <a:rPr lang="en-US" smtClean="0"/>
              <a:t>4/15/2020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6540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>
            <a:extLst>
              <a:ext uri="{FF2B5EF4-FFF2-40B4-BE49-F238E27FC236}">
                <a16:creationId xmlns:a16="http://schemas.microsoft.com/office/drawing/2014/main" id="{4D06E496-ACBA-4063-B4A1-C5C484EE5A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763701"/>
            <a:ext cx="5707899" cy="1675559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3698" y="2679699"/>
            <a:ext cx="4588094" cy="3135695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5526-7079-4B7B-987C-1B5FAE11A0FF}" type="datetime1">
              <a:rPr lang="en-US" smtClean="0"/>
              <a:t>4/15/2020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0665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25730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76450"/>
            <a:ext cx="10353762" cy="3714749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60007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073ED0CC-082F-4160-86E5-0D6041F12778}" type="datetime1">
              <a:rPr lang="en-US" smtClean="0"/>
              <a:t>4/15/2020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6000749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6000749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67623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1" r:id="rId1"/>
    <p:sldLayoutId id="2147483710" r:id="rId2"/>
    <p:sldLayoutId id="2147483709" r:id="rId3"/>
    <p:sldLayoutId id="2147483708" r:id="rId4"/>
    <p:sldLayoutId id="2147483707" r:id="rId5"/>
    <p:sldLayoutId id="2147483706" r:id="rId6"/>
    <p:sldLayoutId id="2147483705" r:id="rId7"/>
    <p:sldLayoutId id="2147483704" r:id="rId8"/>
    <p:sldLayoutId id="2147483703" r:id="rId9"/>
    <p:sldLayoutId id="2147483702" r:id="rId10"/>
    <p:sldLayoutId id="2147483701" r:id="rId11"/>
    <p:sldLayoutId id="2147483700" r:id="rId12"/>
    <p:sldLayoutId id="2147483699" r:id="rId13"/>
    <p:sldLayoutId id="2147483698" r:id="rId14"/>
    <p:sldLayoutId id="2147483697" r:id="rId15"/>
    <p:sldLayoutId id="2147483695" r:id="rId16"/>
    <p:sldLayoutId id="2147483696" r:id="rId17"/>
  </p:sldLayoutIdLst>
  <p:hf sldNum="0" hdr="0" ftr="0" dt="0"/>
  <p:txStyles>
    <p:titleStyle>
      <a:lvl1pPr algn="ctr" defTabSz="457200" rtl="0" eaLnBrk="1" latinLnBrk="0" hangingPunct="1">
        <a:lnSpc>
          <a:spcPct val="100000"/>
        </a:lnSpc>
        <a:spcBef>
          <a:spcPct val="0"/>
        </a:spcBef>
        <a:buNone/>
        <a:defRPr sz="4000" i="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05A0B79-BF1B-47D5-A7E2-6E648593784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123" r="17210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  <p:sp useBgFill="1">
        <p:nvSpPr>
          <p:cNvPr id="9" name="Freeform 5">
            <a:extLst>
              <a:ext uri="{FF2B5EF4-FFF2-40B4-BE49-F238E27FC236}">
                <a16:creationId xmlns:a16="http://schemas.microsoft.com/office/drawing/2014/main" id="{608EAA06-5488-416B-B2B2-E552130110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703738" y="1762886"/>
            <a:ext cx="5742689" cy="3332229"/>
          </a:xfrm>
          <a:custGeom>
            <a:avLst/>
            <a:gdLst>
              <a:gd name="T0" fmla="*/ 1577 w 1601"/>
              <a:gd name="T1" fmla="*/ 0 h 696"/>
              <a:gd name="T2" fmla="*/ 833 w 1601"/>
              <a:gd name="T3" fmla="*/ 0 h 696"/>
              <a:gd name="T4" fmla="*/ 768 w 1601"/>
              <a:gd name="T5" fmla="*/ 0 h 696"/>
              <a:gd name="T6" fmla="*/ 24 w 1601"/>
              <a:gd name="T7" fmla="*/ 0 h 696"/>
              <a:gd name="T8" fmla="*/ 0 w 1601"/>
              <a:gd name="T9" fmla="*/ 27 h 696"/>
              <a:gd name="T10" fmla="*/ 0 w 1601"/>
              <a:gd name="T11" fmla="*/ 669 h 696"/>
              <a:gd name="T12" fmla="*/ 24 w 1601"/>
              <a:gd name="T13" fmla="*/ 696 h 696"/>
              <a:gd name="T14" fmla="*/ 768 w 1601"/>
              <a:gd name="T15" fmla="*/ 696 h 696"/>
              <a:gd name="T16" fmla="*/ 833 w 1601"/>
              <a:gd name="T17" fmla="*/ 696 h 696"/>
              <a:gd name="T18" fmla="*/ 1577 w 1601"/>
              <a:gd name="T19" fmla="*/ 696 h 696"/>
              <a:gd name="T20" fmla="*/ 1601 w 1601"/>
              <a:gd name="T21" fmla="*/ 669 h 696"/>
              <a:gd name="T22" fmla="*/ 1601 w 1601"/>
              <a:gd name="T23" fmla="*/ 27 h 696"/>
              <a:gd name="T24" fmla="*/ 1577 w 1601"/>
              <a:gd name="T25" fmla="*/ 0 h 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01" h="696">
                <a:moveTo>
                  <a:pt x="1577" y="0"/>
                </a:moveTo>
                <a:cubicBezTo>
                  <a:pt x="833" y="0"/>
                  <a:pt x="833" y="0"/>
                  <a:pt x="833" y="0"/>
                </a:cubicBezTo>
                <a:cubicBezTo>
                  <a:pt x="768" y="0"/>
                  <a:pt x="768" y="0"/>
                  <a:pt x="768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11" y="0"/>
                  <a:pt x="0" y="12"/>
                  <a:pt x="0" y="27"/>
                </a:cubicBezTo>
                <a:cubicBezTo>
                  <a:pt x="0" y="669"/>
                  <a:pt x="0" y="669"/>
                  <a:pt x="0" y="669"/>
                </a:cubicBezTo>
                <a:cubicBezTo>
                  <a:pt x="0" y="684"/>
                  <a:pt x="11" y="696"/>
                  <a:pt x="24" y="696"/>
                </a:cubicBezTo>
                <a:cubicBezTo>
                  <a:pt x="768" y="696"/>
                  <a:pt x="768" y="696"/>
                  <a:pt x="768" y="696"/>
                </a:cubicBezTo>
                <a:cubicBezTo>
                  <a:pt x="833" y="696"/>
                  <a:pt x="833" y="696"/>
                  <a:pt x="833" y="696"/>
                </a:cubicBezTo>
                <a:cubicBezTo>
                  <a:pt x="1577" y="696"/>
                  <a:pt x="1577" y="696"/>
                  <a:pt x="1577" y="696"/>
                </a:cubicBezTo>
                <a:cubicBezTo>
                  <a:pt x="1590" y="696"/>
                  <a:pt x="1601" y="684"/>
                  <a:pt x="1601" y="669"/>
                </a:cubicBezTo>
                <a:cubicBezTo>
                  <a:pt x="1601" y="27"/>
                  <a:pt x="1601" y="27"/>
                  <a:pt x="1601" y="27"/>
                </a:cubicBezTo>
                <a:cubicBezTo>
                  <a:pt x="1601" y="12"/>
                  <a:pt x="1590" y="0"/>
                  <a:pt x="1577" y="0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l" rotWithShape="0">
              <a:srgbClr val="000000">
                <a:alpha val="43000"/>
              </a:srgbClr>
            </a:outerShdw>
          </a:effectLst>
          <a:extLst>
            <a:ext uri="{91240B29-F687-4f45-9708-019B960494DF}">
              <a14:hiddenLine xmlns:a16="http://schemas.microsoft.com/office/drawing/2014/main" xmlns:p14="http://schemas.microsoft.com/office/powerpoint/2010/main"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B310CA-68D5-4192-9D04-E5770A3F6A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60549" y="2074339"/>
            <a:ext cx="5414966" cy="1828801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3600"/>
              <a:t>Глаголы, после которых употребляется прилагательное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45A152E-34A5-4E39-AE6A-B14D3E9B15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60549" y="3903138"/>
            <a:ext cx="5414966" cy="104986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2971E7"/>
                </a:solidFill>
              </a:rPr>
              <a:t>VERB + ADJECTIVE</a:t>
            </a:r>
            <a:endParaRPr lang="ru-RU" dirty="0">
              <a:solidFill>
                <a:srgbClr val="2971E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7965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4786726A-9569-42D4-98FA-ACB0325CFF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2564904"/>
            <a:ext cx="6322501" cy="1257300"/>
          </a:xfrm>
        </p:spPr>
        <p:txBody>
          <a:bodyPr>
            <a:normAutofit fontScale="90000"/>
          </a:bodyPr>
          <a:lstStyle/>
          <a:p>
            <a:r>
              <a:rPr lang="en-US" dirty="0"/>
              <a:t>Good Luck in Learning English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46467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B1473A94-BD02-4539-BE4D-92415048CB6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6420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78A04A55-1E65-4AE3-8054-DE9AA5EC48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2100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D097C90D-EAFE-4BBC-A23C-A3188E7ABE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7311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6B051A4-96A7-4A11-9DAD-063A9C577F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5B67B9C-9B45-4084-9BB5-187071EE9A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25659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AD6FF3C-B027-4D57-9A82-112D47472E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346" y="3070927"/>
            <a:ext cx="7765321" cy="3045558"/>
          </a:xfrm>
          <a:effectLst/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ru-RU" sz="1900" b="1" dirty="0">
                <a:effectLst/>
              </a:rPr>
              <a:t>Некоторые глаголы (</a:t>
            </a:r>
            <a:r>
              <a:rPr lang="en-US" sz="1900" b="1" dirty="0">
                <a:effectLst/>
              </a:rPr>
              <a:t>be (</a:t>
            </a:r>
            <a:r>
              <a:rPr lang="ru-RU" sz="1900" b="1" dirty="0">
                <a:effectLst/>
              </a:rPr>
              <a:t>быть), </a:t>
            </a:r>
            <a:r>
              <a:rPr lang="en-US" sz="1900" b="1" dirty="0">
                <a:effectLst/>
              </a:rPr>
              <a:t>seem (</a:t>
            </a:r>
            <a:r>
              <a:rPr lang="ru-RU" sz="1900" b="1" dirty="0">
                <a:effectLst/>
              </a:rPr>
              <a:t>казаться), </a:t>
            </a:r>
            <a:r>
              <a:rPr lang="en-US" sz="1900" b="1" dirty="0">
                <a:effectLst/>
              </a:rPr>
              <a:t>become (</a:t>
            </a:r>
            <a:r>
              <a:rPr lang="ru-RU" sz="1900" b="1" dirty="0">
                <a:effectLst/>
              </a:rPr>
              <a:t>становиться), </a:t>
            </a:r>
            <a:r>
              <a:rPr lang="en-US" sz="1900" b="1" dirty="0">
                <a:effectLst/>
              </a:rPr>
              <a:t>look (</a:t>
            </a:r>
            <a:r>
              <a:rPr lang="ru-RU" sz="1900" b="1" dirty="0">
                <a:effectLst/>
              </a:rPr>
              <a:t>выглядеть), </a:t>
            </a:r>
            <a:r>
              <a:rPr lang="en-US" sz="1900" b="1" dirty="0">
                <a:effectLst/>
              </a:rPr>
              <a:t>feel (</a:t>
            </a:r>
            <a:r>
              <a:rPr lang="ru-RU" sz="1900" b="1" dirty="0">
                <a:effectLst/>
              </a:rPr>
              <a:t>чувствовать), </a:t>
            </a:r>
            <a:r>
              <a:rPr lang="en-US" sz="1900" b="1" dirty="0">
                <a:effectLst/>
              </a:rPr>
              <a:t>sound (</a:t>
            </a:r>
            <a:r>
              <a:rPr lang="ru-RU" sz="1900" b="1" dirty="0">
                <a:effectLst/>
              </a:rPr>
              <a:t>звучать), </a:t>
            </a:r>
            <a:r>
              <a:rPr lang="en-US" sz="1900" b="1" dirty="0">
                <a:effectLst/>
              </a:rPr>
              <a:t>taste (</a:t>
            </a:r>
            <a:r>
              <a:rPr lang="ru-RU" sz="1900" b="1" dirty="0">
                <a:effectLst/>
              </a:rPr>
              <a:t>иметь вкус), </a:t>
            </a:r>
            <a:r>
              <a:rPr lang="en-US" sz="1900" b="1" dirty="0">
                <a:effectLst/>
              </a:rPr>
              <a:t>smell (</a:t>
            </a:r>
            <a:r>
              <a:rPr lang="ru-RU" sz="1900" b="1" dirty="0">
                <a:effectLst/>
              </a:rPr>
              <a:t>пахнуть)) употребляются с прилагательными, а не с наречиями:</a:t>
            </a:r>
            <a:br>
              <a:rPr lang="ru-RU" sz="1900" dirty="0"/>
            </a:br>
            <a:r>
              <a:rPr lang="en-US" sz="1900" dirty="0">
                <a:effectLst/>
              </a:rPr>
              <a:t>She is kind. </a:t>
            </a:r>
            <a:r>
              <a:rPr lang="ru-RU" sz="1900" dirty="0">
                <a:effectLst/>
              </a:rPr>
              <a:t>Она добрая.</a:t>
            </a:r>
            <a:br>
              <a:rPr lang="ru-RU" sz="1900" dirty="0"/>
            </a:br>
            <a:r>
              <a:rPr lang="en-US" sz="1900" dirty="0">
                <a:effectLst/>
              </a:rPr>
              <a:t>I feel good. </a:t>
            </a:r>
            <a:r>
              <a:rPr lang="ru-RU" sz="1900" dirty="0">
                <a:effectLst/>
              </a:rPr>
              <a:t>Я себя хорошо чувствую.</a:t>
            </a:r>
            <a:br>
              <a:rPr lang="ru-RU" sz="1900" dirty="0"/>
            </a:br>
            <a:r>
              <a:rPr lang="en-US" sz="1900" dirty="0">
                <a:effectLst/>
              </a:rPr>
              <a:t>She seems shy. </a:t>
            </a:r>
            <a:r>
              <a:rPr lang="ru-RU" sz="1900" dirty="0">
                <a:effectLst/>
              </a:rPr>
              <a:t>Он кажется застенчивой.</a:t>
            </a:r>
            <a:br>
              <a:rPr lang="ru-RU" sz="1900" dirty="0"/>
            </a:br>
            <a:r>
              <a:rPr lang="en-US" sz="1900" dirty="0">
                <a:effectLst/>
              </a:rPr>
              <a:t>It smells wonderful. </a:t>
            </a:r>
            <a:r>
              <a:rPr lang="ru-RU" sz="1900" dirty="0">
                <a:effectLst/>
              </a:rPr>
              <a:t>Это великолепно пахнет.</a:t>
            </a:r>
            <a:br>
              <a:rPr lang="ru-RU" sz="1900" dirty="0"/>
            </a:br>
            <a:r>
              <a:rPr lang="en-US" sz="1900" dirty="0">
                <a:effectLst/>
              </a:rPr>
              <a:t>It sounds serious. </a:t>
            </a:r>
            <a:r>
              <a:rPr lang="ru-RU" sz="1900" dirty="0">
                <a:effectLst/>
              </a:rPr>
              <a:t>Это звучит серьёзно.</a:t>
            </a:r>
            <a:br>
              <a:rPr lang="ru-RU" sz="1900" dirty="0"/>
            </a:br>
            <a:r>
              <a:rPr lang="en-US" sz="1900" dirty="0">
                <a:effectLst/>
              </a:rPr>
              <a:t>It looks stale. </a:t>
            </a:r>
            <a:r>
              <a:rPr lang="ru-RU" sz="1900" dirty="0">
                <a:effectLst/>
              </a:rPr>
              <a:t>Это выглядит несвежим.</a:t>
            </a:r>
            <a:br>
              <a:rPr lang="ru-RU" sz="1900" dirty="0"/>
            </a:br>
            <a:r>
              <a:rPr lang="en-US" sz="1900" dirty="0">
                <a:effectLst/>
              </a:rPr>
              <a:t>It tastes good. </a:t>
            </a:r>
            <a:r>
              <a:rPr lang="ru-RU" sz="1900" dirty="0">
                <a:effectLst/>
              </a:rPr>
              <a:t>Это вкусно.</a:t>
            </a:r>
            <a:endParaRPr lang="ru-RU" sz="1900" dirty="0"/>
          </a:p>
        </p:txBody>
      </p:sp>
    </p:spTree>
    <p:extLst>
      <p:ext uri="{BB962C8B-B14F-4D97-AF65-F5344CB8AC3E}">
        <p14:creationId xmlns:p14="http://schemas.microsoft.com/office/powerpoint/2010/main" val="5036205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7">
            <a:extLst>
              <a:ext uri="{FF2B5EF4-FFF2-40B4-BE49-F238E27FC236}">
                <a16:creationId xmlns:a16="http://schemas.microsoft.com/office/drawing/2014/main" id="{2BFC186A-5A9F-4A9A-A72D-DFBBE99344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4" name="Rectangle 9">
            <a:extLst>
              <a:ext uri="{FF2B5EF4-FFF2-40B4-BE49-F238E27FC236}">
                <a16:creationId xmlns:a16="http://schemas.microsoft.com/office/drawing/2014/main" id="{E8EE1E2B-262B-4EE5-9AB3-125FAB1A8A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241173" y="320040"/>
            <a:ext cx="8661654" cy="6217920"/>
          </a:xfrm>
          <a:prstGeom prst="rect">
            <a:avLst/>
          </a:prstGeom>
          <a:ln w="15875" cap="sq" cmpd="sng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AA7FC1-1348-4308-B05E-DE46D53E5D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333" y="966851"/>
            <a:ext cx="5167447" cy="4626864"/>
          </a:xfr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lnSpc>
                <a:spcPct val="90000"/>
              </a:lnSpc>
            </a:pPr>
            <a:r>
              <a:rPr lang="en-US" sz="3400" b="1"/>
              <a:t>Конструкция get + прилагательное часто используется вместо become + прилагательное.</a:t>
            </a:r>
            <a:endParaRPr lang="en-US" sz="340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39EDB72-BC28-49F0-A9CB-BE869F2951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43382" y="966851"/>
            <a:ext cx="2115271" cy="4626864"/>
          </a:xfr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It's getting cold. </a:t>
            </a:r>
            <a:r>
              <a:rPr lang="en-US" dirty="0" err="1">
                <a:solidFill>
                  <a:schemeClr val="tx1"/>
                </a:solidFill>
              </a:rPr>
              <a:t>Холодает</a:t>
            </a:r>
            <a:r>
              <a:rPr lang="en-US" dirty="0">
                <a:solidFill>
                  <a:schemeClr val="tx1"/>
                </a:solidFill>
              </a:rPr>
              <a:t>.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I got older. Я </a:t>
            </a:r>
            <a:r>
              <a:rPr lang="en-US" dirty="0" err="1">
                <a:solidFill>
                  <a:schemeClr val="tx1"/>
                </a:solidFill>
              </a:rPr>
              <a:t>стал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старше</a:t>
            </a:r>
            <a:r>
              <a:rPr lang="en-US" dirty="0">
                <a:solidFill>
                  <a:schemeClr val="tx1"/>
                </a:solidFill>
              </a:rPr>
              <a:t>.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62CADB7-E9BE-4376-8036-0D21CBDC96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102081" y="2057399"/>
            <a:ext cx="0" cy="27432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5792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6B051A4-96A7-4A11-9DAD-063A9C577F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5B67B9C-9B45-4084-9BB5-187071EE9A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25659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43DA6C-6B6C-485C-82D4-73E65EC5F1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345" y="741515"/>
            <a:ext cx="7765321" cy="163334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600" b="1">
                <a:solidFill>
                  <a:srgbClr val="FFFFFF"/>
                </a:solidFill>
                <a:effectLst/>
              </a:rPr>
              <a:t>Существует много идиоматических фраз, где turn, grow, go без искажения смысла высказывания означают одно и то же действие - становиться.</a:t>
            </a:r>
            <a:endParaRPr lang="ru-RU" sz="2600">
              <a:solidFill>
                <a:srgbClr val="FFFFFF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5E25E65-ACE2-4BFE-828D-5436E4E116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346" y="3070927"/>
            <a:ext cx="7765321" cy="3045558"/>
          </a:xfrm>
          <a:effectLst/>
        </p:spPr>
        <p:txBody>
          <a:bodyPr anchor="ctr">
            <a:normAutofit/>
          </a:bodyPr>
          <a:lstStyle/>
          <a:p>
            <a:r>
              <a:rPr lang="en-US" dirty="0">
                <a:effectLst/>
              </a:rPr>
              <a:t>The milk turned sour. </a:t>
            </a:r>
            <a:r>
              <a:rPr lang="ru-RU" dirty="0">
                <a:effectLst/>
              </a:rPr>
              <a:t>Молоко прокисло.</a:t>
            </a:r>
            <a:br>
              <a:rPr lang="ru-RU" dirty="0"/>
            </a:br>
            <a:r>
              <a:rPr lang="en-US" dirty="0">
                <a:effectLst/>
              </a:rPr>
              <a:t>The milk went sour. </a:t>
            </a:r>
            <a:r>
              <a:rPr lang="ru-RU" dirty="0">
                <a:effectLst/>
              </a:rPr>
              <a:t>Молоко прокисло.</a:t>
            </a:r>
            <a:br>
              <a:rPr lang="ru-RU" dirty="0"/>
            </a:br>
            <a:r>
              <a:rPr lang="en-US" dirty="0">
                <a:effectLst/>
              </a:rPr>
              <a:t>The leaves turned yellow. </a:t>
            </a:r>
            <a:r>
              <a:rPr lang="ru-RU" dirty="0">
                <a:effectLst/>
              </a:rPr>
              <a:t>Листья пожелтели.</a:t>
            </a:r>
            <a:br>
              <a:rPr lang="ru-RU" dirty="0"/>
            </a:br>
            <a:r>
              <a:rPr lang="en-US" dirty="0">
                <a:effectLst/>
              </a:rPr>
              <a:t>I'm going bald. </a:t>
            </a:r>
            <a:r>
              <a:rPr lang="ru-RU" dirty="0">
                <a:effectLst/>
              </a:rPr>
              <a:t>Я лысею.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87520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C2494307-28B2-4DBC-8654-E9D52B9DA0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0638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721718-1F96-4944-9355-4AFCA30961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E1D27375-4418-4657-8380-64F46B4BD3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620" y="11186"/>
            <a:ext cx="9095533" cy="6741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7015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ateVTI">
  <a:themeElements>
    <a:clrScheme name="AnalogousFromRegularSeedLeftStep">
      <a:dk1>
        <a:srgbClr val="000000"/>
      </a:dk1>
      <a:lt1>
        <a:srgbClr val="FFFFFF"/>
      </a:lt1>
      <a:dk2>
        <a:srgbClr val="243D41"/>
      </a:dk2>
      <a:lt2>
        <a:srgbClr val="E9E7E4"/>
      </a:lt2>
      <a:accent1>
        <a:srgbClr val="2971E7"/>
      </a:accent1>
      <a:accent2>
        <a:srgbClr val="17AED5"/>
      </a:accent2>
      <a:accent3>
        <a:srgbClr val="20B596"/>
      </a:accent3>
      <a:accent4>
        <a:srgbClr val="14BC52"/>
      </a:accent4>
      <a:accent5>
        <a:srgbClr val="28BB21"/>
      </a:accent5>
      <a:accent6>
        <a:srgbClr val="5FB714"/>
      </a:accent6>
      <a:hlink>
        <a:srgbClr val="A57B37"/>
      </a:hlink>
      <a:folHlink>
        <a:srgbClr val="848484"/>
      </a:folHlink>
    </a:clrScheme>
    <a:fontScheme name="Slate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at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VTI" id="{35C4A07C-0176-4A32-9BCB-B016516853F0}" vid="{9B70D35C-BCA8-4715-BB49-8BE54A7FC07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205</Words>
  <Application>Microsoft Office PowerPoint</Application>
  <PresentationFormat>Экран (4:3)</PresentationFormat>
  <Paragraphs>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Calisto MT</vt:lpstr>
      <vt:lpstr>Wingdings 2</vt:lpstr>
      <vt:lpstr>SlateVTI</vt:lpstr>
      <vt:lpstr>Глаголы, после которых употребляется прилагательное</vt:lpstr>
      <vt:lpstr>Презентация PowerPoint</vt:lpstr>
      <vt:lpstr>Презентация PowerPoint</vt:lpstr>
      <vt:lpstr>Презентация PowerPoint</vt:lpstr>
      <vt:lpstr>Презентация PowerPoint</vt:lpstr>
      <vt:lpstr>Конструкция get + прилагательное часто используется вместо become + прилагательное.</vt:lpstr>
      <vt:lpstr>Существует много идиоматических фраз, где turn, grow, go без искажения смысла высказывания означают одно и то же действие - становиться.</vt:lpstr>
      <vt:lpstr>Презентация PowerPoint</vt:lpstr>
      <vt:lpstr>Презентация PowerPoint</vt:lpstr>
      <vt:lpstr>Good Luck in Learning English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Глаголы, после которых употребляется прилагательное</dc:title>
  <dc:creator>Наталия Аксенова</dc:creator>
  <cp:lastModifiedBy>Наталия Аксенова</cp:lastModifiedBy>
  <cp:revision>1</cp:revision>
  <dcterms:created xsi:type="dcterms:W3CDTF">2020-04-15T13:31:36Z</dcterms:created>
  <dcterms:modified xsi:type="dcterms:W3CDTF">2020-04-15T13:33:45Z</dcterms:modified>
</cp:coreProperties>
</file>