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7" r:id="rId11"/>
    <p:sldId id="265" r:id="rId12"/>
    <p:sldId id="266" r:id="rId1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82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56FC15-6BAC-4219-B9C0-48B83DD02B09}" type="datetimeFigureOut">
              <a:rPr lang="ru-RU" smtClean="0"/>
              <a:t>09.01.2022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5493A0-B803-4BB1-9A79-F6C6465F3A52}" type="slidenum">
              <a:rPr lang="ru-RU" smtClean="0"/>
              <a:t>‹#›</a:t>
            </a:fld>
            <a:endParaRPr lang="ru-RU"/>
          </a:p>
        </p:txBody>
      </p:sp>
    </p:spTree>
    <p:extLst>
      <p:ext uri="{BB962C8B-B14F-4D97-AF65-F5344CB8AC3E}">
        <p14:creationId xmlns:p14="http://schemas.microsoft.com/office/powerpoint/2010/main" val="2655222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455493A0-B803-4BB1-9A79-F6C6465F3A52}" type="slidenum">
              <a:rPr lang="ru-RU" smtClean="0"/>
              <a:t>11</a:t>
            </a:fld>
            <a:endParaRPr lang="ru-RU"/>
          </a:p>
        </p:txBody>
      </p:sp>
    </p:spTree>
    <p:extLst>
      <p:ext uri="{BB962C8B-B14F-4D97-AF65-F5344CB8AC3E}">
        <p14:creationId xmlns:p14="http://schemas.microsoft.com/office/powerpoint/2010/main" val="1315764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D3D2B70-257E-4054-9A44-18F4B6C07435}"/>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DD7CD955-8996-4B4F-A60C-E7EF3328FD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1005617C-0691-4E1D-ABB9-D6F618545623}"/>
              </a:ext>
            </a:extLst>
          </p:cNvPr>
          <p:cNvSpPr>
            <a:spLocks noGrp="1"/>
          </p:cNvSpPr>
          <p:nvPr>
            <p:ph type="dt" sz="half" idx="10"/>
          </p:nvPr>
        </p:nvSpPr>
        <p:spPr/>
        <p:txBody>
          <a:bodyPr/>
          <a:lstStyle/>
          <a:p>
            <a:fld id="{6510D356-E5C6-4685-A4C3-C8FF0F722305}" type="datetimeFigureOut">
              <a:rPr lang="ru-RU" smtClean="0"/>
              <a:t>09.01.2022</a:t>
            </a:fld>
            <a:endParaRPr lang="ru-RU"/>
          </a:p>
        </p:txBody>
      </p:sp>
      <p:sp>
        <p:nvSpPr>
          <p:cNvPr id="5" name="Нижний колонтитул 4">
            <a:extLst>
              <a:ext uri="{FF2B5EF4-FFF2-40B4-BE49-F238E27FC236}">
                <a16:creationId xmlns:a16="http://schemas.microsoft.com/office/drawing/2014/main" id="{8CD36232-7641-442C-B066-3E61F4085F2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090F846-076C-43F8-A831-ABAF306193DB}"/>
              </a:ext>
            </a:extLst>
          </p:cNvPr>
          <p:cNvSpPr>
            <a:spLocks noGrp="1"/>
          </p:cNvSpPr>
          <p:nvPr>
            <p:ph type="sldNum" sz="quarter" idx="12"/>
          </p:nvPr>
        </p:nvSpPr>
        <p:spPr/>
        <p:txBody>
          <a:bodyPr/>
          <a:lstStyle/>
          <a:p>
            <a:fld id="{4669BE1F-B323-468F-B13F-8CDEFB84F3AA}" type="slidenum">
              <a:rPr lang="ru-RU" smtClean="0"/>
              <a:t>‹#›</a:t>
            </a:fld>
            <a:endParaRPr lang="ru-RU"/>
          </a:p>
        </p:txBody>
      </p:sp>
    </p:spTree>
    <p:extLst>
      <p:ext uri="{BB962C8B-B14F-4D97-AF65-F5344CB8AC3E}">
        <p14:creationId xmlns:p14="http://schemas.microsoft.com/office/powerpoint/2010/main" val="1857732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086E33-AFEF-4EA5-AA5C-EDB0EF32C30B}"/>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996D0F5E-70B7-4330-8620-6FD656322AE9}"/>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D6B8E42-45F4-483F-9A1F-BC8542CFF797}"/>
              </a:ext>
            </a:extLst>
          </p:cNvPr>
          <p:cNvSpPr>
            <a:spLocks noGrp="1"/>
          </p:cNvSpPr>
          <p:nvPr>
            <p:ph type="dt" sz="half" idx="10"/>
          </p:nvPr>
        </p:nvSpPr>
        <p:spPr/>
        <p:txBody>
          <a:bodyPr/>
          <a:lstStyle/>
          <a:p>
            <a:fld id="{6510D356-E5C6-4685-A4C3-C8FF0F722305}" type="datetimeFigureOut">
              <a:rPr lang="ru-RU" smtClean="0"/>
              <a:t>09.01.2022</a:t>
            </a:fld>
            <a:endParaRPr lang="ru-RU"/>
          </a:p>
        </p:txBody>
      </p:sp>
      <p:sp>
        <p:nvSpPr>
          <p:cNvPr id="5" name="Нижний колонтитул 4">
            <a:extLst>
              <a:ext uri="{FF2B5EF4-FFF2-40B4-BE49-F238E27FC236}">
                <a16:creationId xmlns:a16="http://schemas.microsoft.com/office/drawing/2014/main" id="{5A635F90-F1D5-410E-A17C-C7D72EF2411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2168C7F5-B37B-4F79-A5E2-780F7EFA0B8A}"/>
              </a:ext>
            </a:extLst>
          </p:cNvPr>
          <p:cNvSpPr>
            <a:spLocks noGrp="1"/>
          </p:cNvSpPr>
          <p:nvPr>
            <p:ph type="sldNum" sz="quarter" idx="12"/>
          </p:nvPr>
        </p:nvSpPr>
        <p:spPr/>
        <p:txBody>
          <a:bodyPr/>
          <a:lstStyle/>
          <a:p>
            <a:fld id="{4669BE1F-B323-468F-B13F-8CDEFB84F3AA}" type="slidenum">
              <a:rPr lang="ru-RU" smtClean="0"/>
              <a:t>‹#›</a:t>
            </a:fld>
            <a:endParaRPr lang="ru-RU"/>
          </a:p>
        </p:txBody>
      </p:sp>
    </p:spTree>
    <p:extLst>
      <p:ext uri="{BB962C8B-B14F-4D97-AF65-F5344CB8AC3E}">
        <p14:creationId xmlns:p14="http://schemas.microsoft.com/office/powerpoint/2010/main" val="760977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51831944-F6A8-43C6-8107-D28394245755}"/>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82BE38DE-F7D8-4F5B-834F-A32BC098F9D7}"/>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254CDFA-CFB7-44AA-88D1-C49DC558270C}"/>
              </a:ext>
            </a:extLst>
          </p:cNvPr>
          <p:cNvSpPr>
            <a:spLocks noGrp="1"/>
          </p:cNvSpPr>
          <p:nvPr>
            <p:ph type="dt" sz="half" idx="10"/>
          </p:nvPr>
        </p:nvSpPr>
        <p:spPr/>
        <p:txBody>
          <a:bodyPr/>
          <a:lstStyle/>
          <a:p>
            <a:fld id="{6510D356-E5C6-4685-A4C3-C8FF0F722305}" type="datetimeFigureOut">
              <a:rPr lang="ru-RU" smtClean="0"/>
              <a:t>09.01.2022</a:t>
            </a:fld>
            <a:endParaRPr lang="ru-RU"/>
          </a:p>
        </p:txBody>
      </p:sp>
      <p:sp>
        <p:nvSpPr>
          <p:cNvPr id="5" name="Нижний колонтитул 4">
            <a:extLst>
              <a:ext uri="{FF2B5EF4-FFF2-40B4-BE49-F238E27FC236}">
                <a16:creationId xmlns:a16="http://schemas.microsoft.com/office/drawing/2014/main" id="{658913FC-F884-46CD-BD95-D055749E201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64668FF-86F7-41FA-9D5A-DA4056DD8CC2}"/>
              </a:ext>
            </a:extLst>
          </p:cNvPr>
          <p:cNvSpPr>
            <a:spLocks noGrp="1"/>
          </p:cNvSpPr>
          <p:nvPr>
            <p:ph type="sldNum" sz="quarter" idx="12"/>
          </p:nvPr>
        </p:nvSpPr>
        <p:spPr/>
        <p:txBody>
          <a:bodyPr/>
          <a:lstStyle/>
          <a:p>
            <a:fld id="{4669BE1F-B323-468F-B13F-8CDEFB84F3AA}" type="slidenum">
              <a:rPr lang="ru-RU" smtClean="0"/>
              <a:t>‹#›</a:t>
            </a:fld>
            <a:endParaRPr lang="ru-RU"/>
          </a:p>
        </p:txBody>
      </p:sp>
    </p:spTree>
    <p:extLst>
      <p:ext uri="{BB962C8B-B14F-4D97-AF65-F5344CB8AC3E}">
        <p14:creationId xmlns:p14="http://schemas.microsoft.com/office/powerpoint/2010/main" val="1124344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AB887E5-4206-459B-B491-F3801A12202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76708056-8E37-4D02-949D-A4F0666FB54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A9C7477-4640-4D0A-8343-73D6FC4D5BF0}"/>
              </a:ext>
            </a:extLst>
          </p:cNvPr>
          <p:cNvSpPr>
            <a:spLocks noGrp="1"/>
          </p:cNvSpPr>
          <p:nvPr>
            <p:ph type="dt" sz="half" idx="10"/>
          </p:nvPr>
        </p:nvSpPr>
        <p:spPr/>
        <p:txBody>
          <a:bodyPr/>
          <a:lstStyle/>
          <a:p>
            <a:fld id="{6510D356-E5C6-4685-A4C3-C8FF0F722305}" type="datetimeFigureOut">
              <a:rPr lang="ru-RU" smtClean="0"/>
              <a:t>09.01.2022</a:t>
            </a:fld>
            <a:endParaRPr lang="ru-RU"/>
          </a:p>
        </p:txBody>
      </p:sp>
      <p:sp>
        <p:nvSpPr>
          <p:cNvPr id="5" name="Нижний колонтитул 4">
            <a:extLst>
              <a:ext uri="{FF2B5EF4-FFF2-40B4-BE49-F238E27FC236}">
                <a16:creationId xmlns:a16="http://schemas.microsoft.com/office/drawing/2014/main" id="{904C0CA7-1AD6-4E59-8211-CD1B8B0610A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22A0F7C-FF4D-4AE4-9857-C8B71E40ABE3}"/>
              </a:ext>
            </a:extLst>
          </p:cNvPr>
          <p:cNvSpPr>
            <a:spLocks noGrp="1"/>
          </p:cNvSpPr>
          <p:nvPr>
            <p:ph type="sldNum" sz="quarter" idx="12"/>
          </p:nvPr>
        </p:nvSpPr>
        <p:spPr/>
        <p:txBody>
          <a:bodyPr/>
          <a:lstStyle/>
          <a:p>
            <a:fld id="{4669BE1F-B323-468F-B13F-8CDEFB84F3AA}" type="slidenum">
              <a:rPr lang="ru-RU" smtClean="0"/>
              <a:t>‹#›</a:t>
            </a:fld>
            <a:endParaRPr lang="ru-RU"/>
          </a:p>
        </p:txBody>
      </p:sp>
    </p:spTree>
    <p:extLst>
      <p:ext uri="{BB962C8B-B14F-4D97-AF65-F5344CB8AC3E}">
        <p14:creationId xmlns:p14="http://schemas.microsoft.com/office/powerpoint/2010/main" val="572956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208E4BE-30AA-40AE-9B31-1A3FDFED6A57}"/>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ADA53CF5-DC5F-4A49-9FCF-C116C4D5039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42809034-EFDD-4F78-80E1-AF9E19A74C24}"/>
              </a:ext>
            </a:extLst>
          </p:cNvPr>
          <p:cNvSpPr>
            <a:spLocks noGrp="1"/>
          </p:cNvSpPr>
          <p:nvPr>
            <p:ph type="dt" sz="half" idx="10"/>
          </p:nvPr>
        </p:nvSpPr>
        <p:spPr/>
        <p:txBody>
          <a:bodyPr/>
          <a:lstStyle/>
          <a:p>
            <a:fld id="{6510D356-E5C6-4685-A4C3-C8FF0F722305}" type="datetimeFigureOut">
              <a:rPr lang="ru-RU" smtClean="0"/>
              <a:t>09.01.2022</a:t>
            </a:fld>
            <a:endParaRPr lang="ru-RU"/>
          </a:p>
        </p:txBody>
      </p:sp>
      <p:sp>
        <p:nvSpPr>
          <p:cNvPr id="5" name="Нижний колонтитул 4">
            <a:extLst>
              <a:ext uri="{FF2B5EF4-FFF2-40B4-BE49-F238E27FC236}">
                <a16:creationId xmlns:a16="http://schemas.microsoft.com/office/drawing/2014/main" id="{B66E4246-8B2A-4A85-92EF-D93EE3F994A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2CBE925-CB86-464D-9716-1BF294A9517F}"/>
              </a:ext>
            </a:extLst>
          </p:cNvPr>
          <p:cNvSpPr>
            <a:spLocks noGrp="1"/>
          </p:cNvSpPr>
          <p:nvPr>
            <p:ph type="sldNum" sz="quarter" idx="12"/>
          </p:nvPr>
        </p:nvSpPr>
        <p:spPr/>
        <p:txBody>
          <a:bodyPr/>
          <a:lstStyle/>
          <a:p>
            <a:fld id="{4669BE1F-B323-468F-B13F-8CDEFB84F3AA}" type="slidenum">
              <a:rPr lang="ru-RU" smtClean="0"/>
              <a:t>‹#›</a:t>
            </a:fld>
            <a:endParaRPr lang="ru-RU"/>
          </a:p>
        </p:txBody>
      </p:sp>
    </p:spTree>
    <p:extLst>
      <p:ext uri="{BB962C8B-B14F-4D97-AF65-F5344CB8AC3E}">
        <p14:creationId xmlns:p14="http://schemas.microsoft.com/office/powerpoint/2010/main" val="816503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18BED1A-A25A-480C-AF29-EE5A6E7DFC6F}"/>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3E3DDB9E-AAC5-4C05-9BCA-A92DE0332E87}"/>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832F157B-0319-46FC-8574-B3C87A14BB4D}"/>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FBA76992-BA1D-4368-A96D-879DC7C067EF}"/>
              </a:ext>
            </a:extLst>
          </p:cNvPr>
          <p:cNvSpPr>
            <a:spLocks noGrp="1"/>
          </p:cNvSpPr>
          <p:nvPr>
            <p:ph type="dt" sz="half" idx="10"/>
          </p:nvPr>
        </p:nvSpPr>
        <p:spPr/>
        <p:txBody>
          <a:bodyPr/>
          <a:lstStyle/>
          <a:p>
            <a:fld id="{6510D356-E5C6-4685-A4C3-C8FF0F722305}" type="datetimeFigureOut">
              <a:rPr lang="ru-RU" smtClean="0"/>
              <a:t>09.01.2022</a:t>
            </a:fld>
            <a:endParaRPr lang="ru-RU"/>
          </a:p>
        </p:txBody>
      </p:sp>
      <p:sp>
        <p:nvSpPr>
          <p:cNvPr id="6" name="Нижний колонтитул 5">
            <a:extLst>
              <a:ext uri="{FF2B5EF4-FFF2-40B4-BE49-F238E27FC236}">
                <a16:creationId xmlns:a16="http://schemas.microsoft.com/office/drawing/2014/main" id="{BD02E009-8A4B-4BED-ADA0-899136FE869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B03F95A8-9A6F-42A4-AFB3-4459FDC07B7F}"/>
              </a:ext>
            </a:extLst>
          </p:cNvPr>
          <p:cNvSpPr>
            <a:spLocks noGrp="1"/>
          </p:cNvSpPr>
          <p:nvPr>
            <p:ph type="sldNum" sz="quarter" idx="12"/>
          </p:nvPr>
        </p:nvSpPr>
        <p:spPr/>
        <p:txBody>
          <a:bodyPr/>
          <a:lstStyle/>
          <a:p>
            <a:fld id="{4669BE1F-B323-468F-B13F-8CDEFB84F3AA}" type="slidenum">
              <a:rPr lang="ru-RU" smtClean="0"/>
              <a:t>‹#›</a:t>
            </a:fld>
            <a:endParaRPr lang="ru-RU"/>
          </a:p>
        </p:txBody>
      </p:sp>
    </p:spTree>
    <p:extLst>
      <p:ext uri="{BB962C8B-B14F-4D97-AF65-F5344CB8AC3E}">
        <p14:creationId xmlns:p14="http://schemas.microsoft.com/office/powerpoint/2010/main" val="174104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42F0774-1032-4CA3-8817-36CBE9270D3C}"/>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7F34236D-BAFC-41ED-840A-646437AA89F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818B5E20-1EEB-4F24-829C-92412B96BE02}"/>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CCF5D197-DC4B-4B28-93AD-C2D2FB371D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8AE5DA58-8E5E-4AFF-83E8-60EF400F46AE}"/>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937E041-6A19-40AF-98CF-07096CB882C1}"/>
              </a:ext>
            </a:extLst>
          </p:cNvPr>
          <p:cNvSpPr>
            <a:spLocks noGrp="1"/>
          </p:cNvSpPr>
          <p:nvPr>
            <p:ph type="dt" sz="half" idx="10"/>
          </p:nvPr>
        </p:nvSpPr>
        <p:spPr/>
        <p:txBody>
          <a:bodyPr/>
          <a:lstStyle/>
          <a:p>
            <a:fld id="{6510D356-E5C6-4685-A4C3-C8FF0F722305}" type="datetimeFigureOut">
              <a:rPr lang="ru-RU" smtClean="0"/>
              <a:t>09.01.2022</a:t>
            </a:fld>
            <a:endParaRPr lang="ru-RU"/>
          </a:p>
        </p:txBody>
      </p:sp>
      <p:sp>
        <p:nvSpPr>
          <p:cNvPr id="8" name="Нижний колонтитул 7">
            <a:extLst>
              <a:ext uri="{FF2B5EF4-FFF2-40B4-BE49-F238E27FC236}">
                <a16:creationId xmlns:a16="http://schemas.microsoft.com/office/drawing/2014/main" id="{A30260D1-F03A-44F0-8FE7-2A0D1FA9F506}"/>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DA2F6473-B9F3-4C8A-A136-875904319F0A}"/>
              </a:ext>
            </a:extLst>
          </p:cNvPr>
          <p:cNvSpPr>
            <a:spLocks noGrp="1"/>
          </p:cNvSpPr>
          <p:nvPr>
            <p:ph type="sldNum" sz="quarter" idx="12"/>
          </p:nvPr>
        </p:nvSpPr>
        <p:spPr/>
        <p:txBody>
          <a:bodyPr/>
          <a:lstStyle/>
          <a:p>
            <a:fld id="{4669BE1F-B323-468F-B13F-8CDEFB84F3AA}" type="slidenum">
              <a:rPr lang="ru-RU" smtClean="0"/>
              <a:t>‹#›</a:t>
            </a:fld>
            <a:endParaRPr lang="ru-RU"/>
          </a:p>
        </p:txBody>
      </p:sp>
    </p:spTree>
    <p:extLst>
      <p:ext uri="{BB962C8B-B14F-4D97-AF65-F5344CB8AC3E}">
        <p14:creationId xmlns:p14="http://schemas.microsoft.com/office/powerpoint/2010/main" val="33645987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BCCFCA2-31BE-4153-A661-BB4DCA5A433F}"/>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0414406C-A7E8-4A27-9B7D-EA06FE25DBB2}"/>
              </a:ext>
            </a:extLst>
          </p:cNvPr>
          <p:cNvSpPr>
            <a:spLocks noGrp="1"/>
          </p:cNvSpPr>
          <p:nvPr>
            <p:ph type="dt" sz="half" idx="10"/>
          </p:nvPr>
        </p:nvSpPr>
        <p:spPr/>
        <p:txBody>
          <a:bodyPr/>
          <a:lstStyle/>
          <a:p>
            <a:fld id="{6510D356-E5C6-4685-A4C3-C8FF0F722305}" type="datetimeFigureOut">
              <a:rPr lang="ru-RU" smtClean="0"/>
              <a:t>09.01.2022</a:t>
            </a:fld>
            <a:endParaRPr lang="ru-RU"/>
          </a:p>
        </p:txBody>
      </p:sp>
      <p:sp>
        <p:nvSpPr>
          <p:cNvPr id="4" name="Нижний колонтитул 3">
            <a:extLst>
              <a:ext uri="{FF2B5EF4-FFF2-40B4-BE49-F238E27FC236}">
                <a16:creationId xmlns:a16="http://schemas.microsoft.com/office/drawing/2014/main" id="{C1D1A338-A6D3-42A0-84B6-016E3C3E4076}"/>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124F4AED-0DB8-4B2B-944B-47DF8CC57BB2}"/>
              </a:ext>
            </a:extLst>
          </p:cNvPr>
          <p:cNvSpPr>
            <a:spLocks noGrp="1"/>
          </p:cNvSpPr>
          <p:nvPr>
            <p:ph type="sldNum" sz="quarter" idx="12"/>
          </p:nvPr>
        </p:nvSpPr>
        <p:spPr/>
        <p:txBody>
          <a:bodyPr/>
          <a:lstStyle/>
          <a:p>
            <a:fld id="{4669BE1F-B323-468F-B13F-8CDEFB84F3AA}" type="slidenum">
              <a:rPr lang="ru-RU" smtClean="0"/>
              <a:t>‹#›</a:t>
            </a:fld>
            <a:endParaRPr lang="ru-RU"/>
          </a:p>
        </p:txBody>
      </p:sp>
    </p:spTree>
    <p:extLst>
      <p:ext uri="{BB962C8B-B14F-4D97-AF65-F5344CB8AC3E}">
        <p14:creationId xmlns:p14="http://schemas.microsoft.com/office/powerpoint/2010/main" val="2576596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F17DD13D-67F5-4B89-A6C6-0E49A7B14EFE}"/>
              </a:ext>
            </a:extLst>
          </p:cNvPr>
          <p:cNvSpPr>
            <a:spLocks noGrp="1"/>
          </p:cNvSpPr>
          <p:nvPr>
            <p:ph type="dt" sz="half" idx="10"/>
          </p:nvPr>
        </p:nvSpPr>
        <p:spPr/>
        <p:txBody>
          <a:bodyPr/>
          <a:lstStyle/>
          <a:p>
            <a:fld id="{6510D356-E5C6-4685-A4C3-C8FF0F722305}" type="datetimeFigureOut">
              <a:rPr lang="ru-RU" smtClean="0"/>
              <a:t>09.01.2022</a:t>
            </a:fld>
            <a:endParaRPr lang="ru-RU"/>
          </a:p>
        </p:txBody>
      </p:sp>
      <p:sp>
        <p:nvSpPr>
          <p:cNvPr id="3" name="Нижний колонтитул 2">
            <a:extLst>
              <a:ext uri="{FF2B5EF4-FFF2-40B4-BE49-F238E27FC236}">
                <a16:creationId xmlns:a16="http://schemas.microsoft.com/office/drawing/2014/main" id="{374B60E2-9EEF-4A89-A124-EDA78C2ECB0E}"/>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707574A6-EF17-4B6D-8EBA-030986E6F1FE}"/>
              </a:ext>
            </a:extLst>
          </p:cNvPr>
          <p:cNvSpPr>
            <a:spLocks noGrp="1"/>
          </p:cNvSpPr>
          <p:nvPr>
            <p:ph type="sldNum" sz="quarter" idx="12"/>
          </p:nvPr>
        </p:nvSpPr>
        <p:spPr/>
        <p:txBody>
          <a:bodyPr/>
          <a:lstStyle/>
          <a:p>
            <a:fld id="{4669BE1F-B323-468F-B13F-8CDEFB84F3AA}" type="slidenum">
              <a:rPr lang="ru-RU" smtClean="0"/>
              <a:t>‹#›</a:t>
            </a:fld>
            <a:endParaRPr lang="ru-RU"/>
          </a:p>
        </p:txBody>
      </p:sp>
    </p:spTree>
    <p:extLst>
      <p:ext uri="{BB962C8B-B14F-4D97-AF65-F5344CB8AC3E}">
        <p14:creationId xmlns:p14="http://schemas.microsoft.com/office/powerpoint/2010/main" val="713465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11E584E-073F-431C-9F51-550FEB19F0A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AFEA0758-D562-4408-B4F6-146C66BF58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8766FBD3-073D-42D4-BD53-D9E8D6AAE2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D885E7B2-2517-4C06-9DA3-8E1CDB4032FA}"/>
              </a:ext>
            </a:extLst>
          </p:cNvPr>
          <p:cNvSpPr>
            <a:spLocks noGrp="1"/>
          </p:cNvSpPr>
          <p:nvPr>
            <p:ph type="dt" sz="half" idx="10"/>
          </p:nvPr>
        </p:nvSpPr>
        <p:spPr/>
        <p:txBody>
          <a:bodyPr/>
          <a:lstStyle/>
          <a:p>
            <a:fld id="{6510D356-E5C6-4685-A4C3-C8FF0F722305}" type="datetimeFigureOut">
              <a:rPr lang="ru-RU" smtClean="0"/>
              <a:t>09.01.2022</a:t>
            </a:fld>
            <a:endParaRPr lang="ru-RU"/>
          </a:p>
        </p:txBody>
      </p:sp>
      <p:sp>
        <p:nvSpPr>
          <p:cNvPr id="6" name="Нижний колонтитул 5">
            <a:extLst>
              <a:ext uri="{FF2B5EF4-FFF2-40B4-BE49-F238E27FC236}">
                <a16:creationId xmlns:a16="http://schemas.microsoft.com/office/drawing/2014/main" id="{C95F2076-2D91-4AE7-8E12-4FEE13F4C91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82960EDB-3B9C-4188-84B2-DC53C44AC18E}"/>
              </a:ext>
            </a:extLst>
          </p:cNvPr>
          <p:cNvSpPr>
            <a:spLocks noGrp="1"/>
          </p:cNvSpPr>
          <p:nvPr>
            <p:ph type="sldNum" sz="quarter" idx="12"/>
          </p:nvPr>
        </p:nvSpPr>
        <p:spPr/>
        <p:txBody>
          <a:bodyPr/>
          <a:lstStyle/>
          <a:p>
            <a:fld id="{4669BE1F-B323-468F-B13F-8CDEFB84F3AA}" type="slidenum">
              <a:rPr lang="ru-RU" smtClean="0"/>
              <a:t>‹#›</a:t>
            </a:fld>
            <a:endParaRPr lang="ru-RU"/>
          </a:p>
        </p:txBody>
      </p:sp>
    </p:spTree>
    <p:extLst>
      <p:ext uri="{BB962C8B-B14F-4D97-AF65-F5344CB8AC3E}">
        <p14:creationId xmlns:p14="http://schemas.microsoft.com/office/powerpoint/2010/main" val="2680989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F8AA4E-99CD-431E-B432-82792919C37E}"/>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724B8FF8-09D4-4068-8AF8-6C9CDC9A77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B2EBCCCB-3A07-45E0-B7A5-1B58741B81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496700A-4C3A-46EB-B164-58D067CFE696}"/>
              </a:ext>
            </a:extLst>
          </p:cNvPr>
          <p:cNvSpPr>
            <a:spLocks noGrp="1"/>
          </p:cNvSpPr>
          <p:nvPr>
            <p:ph type="dt" sz="half" idx="10"/>
          </p:nvPr>
        </p:nvSpPr>
        <p:spPr/>
        <p:txBody>
          <a:bodyPr/>
          <a:lstStyle/>
          <a:p>
            <a:fld id="{6510D356-E5C6-4685-A4C3-C8FF0F722305}" type="datetimeFigureOut">
              <a:rPr lang="ru-RU" smtClean="0"/>
              <a:t>09.01.2022</a:t>
            </a:fld>
            <a:endParaRPr lang="ru-RU"/>
          </a:p>
        </p:txBody>
      </p:sp>
      <p:sp>
        <p:nvSpPr>
          <p:cNvPr id="6" name="Нижний колонтитул 5">
            <a:extLst>
              <a:ext uri="{FF2B5EF4-FFF2-40B4-BE49-F238E27FC236}">
                <a16:creationId xmlns:a16="http://schemas.microsoft.com/office/drawing/2014/main" id="{552E65A5-22D2-4AD2-A744-7660F5DAF4DB}"/>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9762852-0DF2-4218-8602-494EDBA1AAA9}"/>
              </a:ext>
            </a:extLst>
          </p:cNvPr>
          <p:cNvSpPr>
            <a:spLocks noGrp="1"/>
          </p:cNvSpPr>
          <p:nvPr>
            <p:ph type="sldNum" sz="quarter" idx="12"/>
          </p:nvPr>
        </p:nvSpPr>
        <p:spPr/>
        <p:txBody>
          <a:bodyPr/>
          <a:lstStyle/>
          <a:p>
            <a:fld id="{4669BE1F-B323-468F-B13F-8CDEFB84F3AA}" type="slidenum">
              <a:rPr lang="ru-RU" smtClean="0"/>
              <a:t>‹#›</a:t>
            </a:fld>
            <a:endParaRPr lang="ru-RU"/>
          </a:p>
        </p:txBody>
      </p:sp>
    </p:spTree>
    <p:extLst>
      <p:ext uri="{BB962C8B-B14F-4D97-AF65-F5344CB8AC3E}">
        <p14:creationId xmlns:p14="http://schemas.microsoft.com/office/powerpoint/2010/main" val="1080159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110A8FB-D2FA-4845-B5E7-C1BCA4B4C3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DB274A58-E308-4C81-A157-B3FDE6E7C0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B356B16-8F13-4EBF-A2F5-83F5D47A09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10D356-E5C6-4685-A4C3-C8FF0F722305}" type="datetimeFigureOut">
              <a:rPr lang="ru-RU" smtClean="0"/>
              <a:t>09.01.2022</a:t>
            </a:fld>
            <a:endParaRPr lang="ru-RU"/>
          </a:p>
        </p:txBody>
      </p:sp>
      <p:sp>
        <p:nvSpPr>
          <p:cNvPr id="5" name="Нижний колонтитул 4">
            <a:extLst>
              <a:ext uri="{FF2B5EF4-FFF2-40B4-BE49-F238E27FC236}">
                <a16:creationId xmlns:a16="http://schemas.microsoft.com/office/drawing/2014/main" id="{FD72783B-8BC2-40BE-AFC0-EDBDE6716B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D3D3F50-A4E9-47BA-B29C-34932E4B20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69BE1F-B323-468F-B13F-8CDEFB84F3AA}" type="slidenum">
              <a:rPr lang="ru-RU" smtClean="0"/>
              <a:t>‹#›</a:t>
            </a:fld>
            <a:endParaRPr lang="ru-RU"/>
          </a:p>
        </p:txBody>
      </p:sp>
    </p:spTree>
    <p:extLst>
      <p:ext uri="{BB962C8B-B14F-4D97-AF65-F5344CB8AC3E}">
        <p14:creationId xmlns:p14="http://schemas.microsoft.com/office/powerpoint/2010/main" val="612045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www.worldwildlife.org/threats/water-scarcity" TargetMode="External"/><Relationship Id="rId4" Type="http://schemas.openxmlformats.org/officeDocument/2006/relationships/hyperlink" Target="https://www.agriculture.gov.au/sites/default/files/sitecollectiondocuments/abares/publications/Outlook2012FoodDemand2050.pdf"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arth.org/68-decline-in-species-population-sizes/"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earth.org/ocean-plastic-pollution-on-track-to-triple-by-2040/"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theworldcounts.com/stories/Deforestation-Facts-for-Kids" TargetMode="External"/><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who.int/health-topics/air-pollution#tab=tab_1"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s://earth.org/swarms-of-locusts-plaguing-east-africa-reveals-climate-change-vulnerability/" TargetMode="External"/><Relationship Id="rId7" Type="http://schemas.openxmlformats.org/officeDocument/2006/relationships/hyperlink" Target="https://earth.org/methane-levels-have-risen-to-highest-on-record/" TargetMode="External"/><Relationship Id="rId2" Type="http://schemas.openxmlformats.org/officeDocument/2006/relationships/hyperlink" Target="https://earth.org/australias-bushfire-crisis-a-governments-failure/" TargetMode="External"/><Relationship Id="rId1" Type="http://schemas.openxmlformats.org/officeDocument/2006/relationships/slideLayout" Target="../slideLayouts/slideLayout2.xml"/><Relationship Id="rId6" Type="http://schemas.openxmlformats.org/officeDocument/2006/relationships/hyperlink" Target="https://earth.org/china-battling-some-of-its-worst-floods-in-decades/" TargetMode="External"/><Relationship Id="rId5" Type="http://schemas.openxmlformats.org/officeDocument/2006/relationships/hyperlink" Target="https://earth.org/arctic-permafrost-abrupt-thaw-a-risk/" TargetMode="External"/><Relationship Id="rId4" Type="http://schemas.openxmlformats.org/officeDocument/2006/relationships/hyperlink" Target="https://earth.org/antarctica-heatwave/"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earth.org/greenlands-shrinking-ice-sheet-may-accelerate-global-climate-crisis/" TargetMode="External"/><Relationship Id="rId2" Type="http://schemas.openxmlformats.org/officeDocument/2006/relationships/hyperlink" Target="https://www.scientificamerican.com/article/how-is-worldwide-sea-level-rise-driven-by-melting-arctic-ice/"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s://www.sciencenews.org/article/new-climate-change-estimate-triples-number-people-path-rising-sea-levels#:~:text=Sea%20level%20rise%20this%20century,using%20previous%20coastal%20elevation%20data." TargetMode="External"/><Relationship Id="rId4" Type="http://schemas.openxmlformats.org/officeDocument/2006/relationships/hyperlink" Target="https://earth.org/arctic-ice-free-summers/#:~:text=Seas%20are%20now%20rising%20an,cause%20of%20rising%20sea%20levels."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noaa.gov/education/resource-collections/ocean-coasts/ocean-acidification" TargetMode="External"/><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hyperlink" Target="https://earth.org/5-coral-reefs-that-are-currently-under-threat-and-dying/" TargetMode="External"/><Relationship Id="rId4" Type="http://schemas.openxmlformats.org/officeDocument/2006/relationships/hyperlink" Target="https://www.nap.edu/read/12904/chapter/6"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Видео 4">
            <a:extLst>
              <a:ext uri="{FF2B5EF4-FFF2-40B4-BE49-F238E27FC236}">
                <a16:creationId xmlns:a16="http://schemas.microsoft.com/office/drawing/2014/main" id="{F22F7FEC-9F58-4CBB-8E11-23E34F93122E}"/>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t="284" r="1" b="1"/>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D4DCB4B1-A3D9-4939-B3EF-DF8060DFB231}"/>
              </a:ext>
            </a:extLst>
          </p:cNvPr>
          <p:cNvSpPr>
            <a:spLocks noGrp="1"/>
          </p:cNvSpPr>
          <p:nvPr>
            <p:ph type="ctrTitle"/>
          </p:nvPr>
        </p:nvSpPr>
        <p:spPr>
          <a:xfrm>
            <a:off x="1097280" y="325550"/>
            <a:ext cx="10058400" cy="3574778"/>
          </a:xfrm>
          <a:effectLst>
            <a:outerShdw blurRad="50800" dist="38100" dir="2700000" algn="tl" rotWithShape="0">
              <a:prstClr val="black">
                <a:alpha val="40000"/>
              </a:prstClr>
            </a:outerShdw>
          </a:effectLst>
        </p:spPr>
        <p:txBody>
          <a:bodyPr>
            <a:normAutofit/>
          </a:bodyPr>
          <a:lstStyle/>
          <a:p>
            <a:r>
              <a:rPr lang="en-US" sz="5200">
                <a:solidFill>
                  <a:srgbClr val="FFFFFF"/>
                </a:solidFill>
              </a:rPr>
              <a:t>THE BIGGEST ENVIRONMENTAL PROBLEMS</a:t>
            </a:r>
            <a:endParaRPr lang="ru-RU" sz="5200">
              <a:solidFill>
                <a:srgbClr val="FFFFFF"/>
              </a:solidFill>
            </a:endParaRPr>
          </a:p>
        </p:txBody>
      </p:sp>
      <p:sp>
        <p:nvSpPr>
          <p:cNvPr id="3" name="Подзаголовок 2">
            <a:extLst>
              <a:ext uri="{FF2B5EF4-FFF2-40B4-BE49-F238E27FC236}">
                <a16:creationId xmlns:a16="http://schemas.microsoft.com/office/drawing/2014/main" id="{46191A04-7F0D-4C59-8555-3581766A776C}"/>
              </a:ext>
            </a:extLst>
          </p:cNvPr>
          <p:cNvSpPr>
            <a:spLocks noGrp="1"/>
          </p:cNvSpPr>
          <p:nvPr>
            <p:ph type="subTitle" idx="1"/>
          </p:nvPr>
        </p:nvSpPr>
        <p:spPr>
          <a:xfrm>
            <a:off x="1100051" y="4072043"/>
            <a:ext cx="10058400" cy="1282707"/>
          </a:xfrm>
          <a:effectLst>
            <a:outerShdw blurRad="50800" dist="38100" dir="2700000" algn="tl" rotWithShape="0">
              <a:prstClr val="black">
                <a:alpha val="40000"/>
              </a:prstClr>
            </a:outerShdw>
          </a:effectLst>
        </p:spPr>
        <p:txBody>
          <a:bodyPr>
            <a:normAutofit/>
          </a:bodyPr>
          <a:lstStyle/>
          <a:p>
            <a:r>
              <a:rPr lang="en-US">
                <a:solidFill>
                  <a:srgbClr val="FFFFFF"/>
                </a:solidFill>
              </a:rPr>
              <a:t>OF 2021</a:t>
            </a:r>
            <a:endParaRPr lang="ru-RU">
              <a:solidFill>
                <a:srgbClr val="FFFFFF"/>
              </a:solidFill>
            </a:endParaRPr>
          </a:p>
        </p:txBody>
      </p:sp>
    </p:spTree>
    <p:extLst>
      <p:ext uri="{BB962C8B-B14F-4D97-AF65-F5344CB8AC3E}">
        <p14:creationId xmlns:p14="http://schemas.microsoft.com/office/powerpoint/2010/main" val="1534087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mute="1">
                <p:cTn id="12" repeatCount="indefinite" fill="hold" display="0">
                  <p:stCondLst>
                    <p:cond delay="indefinite"/>
                  </p:st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Рисунок 3" descr="Изображение выглядит как внешний, земля, скала, каменистый&#10;&#10;Автоматически созданное описание">
            <a:extLst>
              <a:ext uri="{FF2B5EF4-FFF2-40B4-BE49-F238E27FC236}">
                <a16:creationId xmlns:a16="http://schemas.microsoft.com/office/drawing/2014/main" id="{2680E94C-0C58-4736-AD6F-DCBC97006F37}"/>
              </a:ext>
            </a:extLst>
          </p:cNvPr>
          <p:cNvPicPr>
            <a:picLocks noChangeAspect="1"/>
          </p:cNvPicPr>
          <p:nvPr/>
        </p:nvPicPr>
        <p:blipFill rotWithShape="1">
          <a:blip r:embed="rId2"/>
          <a:srcRect t="23391" r="9091"/>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86C7B4A1-154A-4DF0-AC46-F88D75A2E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719777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09456DF2-2426-44E2-8AE8-3312E92C99A1}"/>
              </a:ext>
            </a:extLst>
          </p:cNvPr>
          <p:cNvSpPr>
            <a:spLocks noGrp="1"/>
          </p:cNvSpPr>
          <p:nvPr>
            <p:ph type="title"/>
          </p:nvPr>
        </p:nvSpPr>
        <p:spPr>
          <a:xfrm>
            <a:off x="594804" y="640263"/>
            <a:ext cx="6619811" cy="1344975"/>
          </a:xfrm>
        </p:spPr>
        <p:txBody>
          <a:bodyPr>
            <a:normAutofit/>
          </a:bodyPr>
          <a:lstStyle/>
          <a:p>
            <a:r>
              <a:rPr lang="en-US" sz="4000"/>
              <a:t>SOIL DEGRADATION</a:t>
            </a:r>
            <a:endParaRPr lang="ru-RU" sz="4000"/>
          </a:p>
        </p:txBody>
      </p:sp>
      <p:sp>
        <p:nvSpPr>
          <p:cNvPr id="3" name="Объект 2">
            <a:extLst>
              <a:ext uri="{FF2B5EF4-FFF2-40B4-BE49-F238E27FC236}">
                <a16:creationId xmlns:a16="http://schemas.microsoft.com/office/drawing/2014/main" id="{C9721710-D7FA-4D68-8DA5-C77550997746}"/>
              </a:ext>
            </a:extLst>
          </p:cNvPr>
          <p:cNvSpPr>
            <a:spLocks noGrp="1"/>
          </p:cNvSpPr>
          <p:nvPr>
            <p:ph idx="1"/>
          </p:nvPr>
        </p:nvSpPr>
        <p:spPr>
          <a:xfrm>
            <a:off x="594109" y="2121763"/>
            <a:ext cx="6620505" cy="3773010"/>
          </a:xfrm>
        </p:spPr>
        <p:txBody>
          <a:bodyPr>
            <a:normAutofit/>
          </a:bodyPr>
          <a:lstStyle/>
          <a:p>
            <a:r>
              <a:rPr lang="en-US" sz="1700" b="0" i="0" dirty="0">
                <a:effectLst/>
                <a:latin typeface="Arial" panose="020B0604020202020204" pitchFamily="34" charset="0"/>
                <a:cs typeface="Arial" panose="020B0604020202020204" pitchFamily="34" charset="0"/>
              </a:rPr>
              <a:t>Excessive grazing, monoculture plantations, erosion, soil compaction (</a:t>
            </a:r>
            <a:r>
              <a:rPr lang="ru-RU" sz="1700" b="0" i="1" dirty="0">
                <a:effectLst/>
                <a:latin typeface="Arial" panose="020B0604020202020204" pitchFamily="34" charset="0"/>
                <a:cs typeface="Arial" panose="020B0604020202020204" pitchFamily="34" charset="0"/>
              </a:rPr>
              <a:t>уплотнение, сжатие</a:t>
            </a:r>
            <a:r>
              <a:rPr lang="ru-RU" sz="1700" b="0" i="0" dirty="0">
                <a:effectLst/>
                <a:latin typeface="Arial" panose="020B0604020202020204" pitchFamily="34" charset="0"/>
                <a:cs typeface="Arial" panose="020B0604020202020204" pitchFamily="34" charset="0"/>
              </a:rPr>
              <a:t>)</a:t>
            </a:r>
            <a:r>
              <a:rPr lang="en-US" sz="1700" b="0" i="0" dirty="0">
                <a:effectLst/>
                <a:latin typeface="Arial" panose="020B0604020202020204" pitchFamily="34" charset="0"/>
                <a:cs typeface="Arial" panose="020B0604020202020204" pitchFamily="34" charset="0"/>
              </a:rPr>
              <a:t>, overexposure</a:t>
            </a:r>
            <a:r>
              <a:rPr lang="ru-RU" sz="1700" b="0" i="0" dirty="0">
                <a:effectLst/>
                <a:latin typeface="Arial" panose="020B0604020202020204" pitchFamily="34" charset="0"/>
                <a:cs typeface="Arial" panose="020B0604020202020204" pitchFamily="34" charset="0"/>
              </a:rPr>
              <a:t> (</a:t>
            </a:r>
            <a:r>
              <a:rPr lang="ru-RU" sz="1700" b="0" i="1" dirty="0">
                <a:effectLst/>
                <a:latin typeface="Arial" panose="020B0604020202020204" pitchFamily="34" charset="0"/>
                <a:cs typeface="Arial" panose="020B0604020202020204" pitchFamily="34" charset="0"/>
              </a:rPr>
              <a:t>чрезмерное воздействие</a:t>
            </a:r>
            <a:r>
              <a:rPr lang="ru-RU" sz="1700" b="0" i="0" dirty="0">
                <a:effectLst/>
                <a:latin typeface="Arial" panose="020B0604020202020204" pitchFamily="34" charset="0"/>
                <a:cs typeface="Arial" panose="020B0604020202020204" pitchFamily="34" charset="0"/>
              </a:rPr>
              <a:t>)</a:t>
            </a:r>
            <a:r>
              <a:rPr lang="en-US" sz="1700" b="0" i="0" dirty="0">
                <a:effectLst/>
                <a:latin typeface="Arial" panose="020B0604020202020204" pitchFamily="34" charset="0"/>
                <a:cs typeface="Arial" panose="020B0604020202020204" pitchFamily="34" charset="0"/>
              </a:rPr>
              <a:t> to pollutants, and conversion of land use are just some of the ways soil is being damaged.</a:t>
            </a:r>
          </a:p>
          <a:p>
            <a:r>
              <a:rPr lang="en-US" sz="1700" b="0" i="0" dirty="0">
                <a:effectLst/>
                <a:latin typeface="Arial" panose="020B0604020202020204" pitchFamily="34" charset="0"/>
                <a:cs typeface="Arial" panose="020B0604020202020204" pitchFamily="34" charset="0"/>
              </a:rPr>
              <a:t>According to official estimates, about 12 million hectares of farms are seriously degraded each year.</a:t>
            </a:r>
          </a:p>
          <a:p>
            <a:r>
              <a:rPr lang="en-US" sz="1700" b="0" i="0" dirty="0">
                <a:effectLst/>
                <a:latin typeface="Arial" panose="020B0604020202020204" pitchFamily="34" charset="0"/>
                <a:cs typeface="Arial" panose="020B0604020202020204" pitchFamily="34" charset="0"/>
              </a:rPr>
              <a:t>Since food safety depends on keeping the soil in good condition, people need to find appropriate solutions to this problem.</a:t>
            </a:r>
          </a:p>
          <a:p>
            <a:r>
              <a:rPr lang="en-US" sz="1700" b="0" i="0" dirty="0">
                <a:effectLst/>
                <a:latin typeface="Arial" panose="020B0604020202020204" pitchFamily="34" charset="0"/>
                <a:cs typeface="Arial" panose="020B0604020202020204" pitchFamily="34" charset="0"/>
              </a:rPr>
              <a:t>Scientists and environmentalists have continuously warned that we need to rethink our current food system; switching to a more plant-based diet would dramatically reduce the carbon footprint of the conventional agriculture industry</a:t>
            </a:r>
            <a:r>
              <a:rPr lang="en-US" sz="1700" b="0" i="0" dirty="0">
                <a:effectLst/>
                <a:latin typeface="adobe-caslon-pro"/>
              </a:rPr>
              <a:t>. </a:t>
            </a:r>
            <a:endParaRPr lang="en-US" sz="1700" b="0" i="0" dirty="0">
              <a:effectLst/>
              <a:latin typeface="Open sans" panose="020B0606030504020204" pitchFamily="34" charset="0"/>
            </a:endParaRPr>
          </a:p>
          <a:p>
            <a:endParaRPr lang="ru-RU" sz="1700" dirty="0"/>
          </a:p>
        </p:txBody>
      </p:sp>
    </p:spTree>
    <p:extLst>
      <p:ext uri="{BB962C8B-B14F-4D97-AF65-F5344CB8AC3E}">
        <p14:creationId xmlns:p14="http://schemas.microsoft.com/office/powerpoint/2010/main" val="24577910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Рисунок 3" descr="Изображение выглядит как вода, внешний, человек&#10;&#10;Автоматически созданное описание">
            <a:extLst>
              <a:ext uri="{FF2B5EF4-FFF2-40B4-BE49-F238E27FC236}">
                <a16:creationId xmlns:a16="http://schemas.microsoft.com/office/drawing/2014/main" id="{C518F679-0CBD-45AB-AFDC-C5E91A6B91DB}"/>
              </a:ext>
            </a:extLst>
          </p:cNvPr>
          <p:cNvPicPr>
            <a:picLocks noChangeAspect="1"/>
          </p:cNvPicPr>
          <p:nvPr/>
        </p:nvPicPr>
        <p:blipFill rotWithShape="1">
          <a:blip r:embed="rId3"/>
          <a:srcRect t="17550" r="9091" b="5842"/>
          <a:stretch/>
        </p:blipFill>
        <p:spPr>
          <a:xfrm>
            <a:off x="20" y="10"/>
            <a:ext cx="12191980" cy="6857990"/>
          </a:xfrm>
          <a:prstGeom prst="rect">
            <a:avLst/>
          </a:prstGeom>
        </p:spPr>
      </p:pic>
      <p:sp>
        <p:nvSpPr>
          <p:cNvPr id="13" name="Rectangle 8">
            <a:extLst>
              <a:ext uri="{FF2B5EF4-FFF2-40B4-BE49-F238E27FC236}">
                <a16:creationId xmlns:a16="http://schemas.microsoft.com/office/drawing/2014/main" id="{724CD679-7405-4CD3-A92A-9469F279A5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5735590"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DD7D39FA-F55C-4C9B-989B-12A5A7DBCEAC}"/>
              </a:ext>
            </a:extLst>
          </p:cNvPr>
          <p:cNvSpPr>
            <a:spLocks noGrp="1"/>
          </p:cNvSpPr>
          <p:nvPr>
            <p:ph type="title"/>
          </p:nvPr>
        </p:nvSpPr>
        <p:spPr>
          <a:xfrm>
            <a:off x="594805" y="640263"/>
            <a:ext cx="5221266" cy="1344975"/>
          </a:xfrm>
        </p:spPr>
        <p:txBody>
          <a:bodyPr>
            <a:normAutofit/>
          </a:bodyPr>
          <a:lstStyle/>
          <a:p>
            <a:r>
              <a:rPr lang="en-US" sz="3400" b="1" i="0">
                <a:effectLst/>
                <a:latin typeface="adobe-caslon-pro"/>
              </a:rPr>
              <a:t>Food and Water Insecurity</a:t>
            </a:r>
            <a:br>
              <a:rPr lang="en-US" sz="3400" b="1" i="0">
                <a:effectLst/>
                <a:latin typeface="adobe-caslon-pro"/>
              </a:rPr>
            </a:br>
            <a:endParaRPr lang="ru-RU" sz="3400"/>
          </a:p>
        </p:txBody>
      </p:sp>
      <p:sp>
        <p:nvSpPr>
          <p:cNvPr id="3" name="Объект 2">
            <a:extLst>
              <a:ext uri="{FF2B5EF4-FFF2-40B4-BE49-F238E27FC236}">
                <a16:creationId xmlns:a16="http://schemas.microsoft.com/office/drawing/2014/main" id="{165FE0F0-C974-4C7E-A95A-E7956DF2BADA}"/>
              </a:ext>
            </a:extLst>
          </p:cNvPr>
          <p:cNvSpPr>
            <a:spLocks noGrp="1"/>
          </p:cNvSpPr>
          <p:nvPr>
            <p:ph idx="1"/>
          </p:nvPr>
        </p:nvSpPr>
        <p:spPr>
          <a:xfrm>
            <a:off x="594110" y="2121763"/>
            <a:ext cx="5235490" cy="3773010"/>
          </a:xfrm>
        </p:spPr>
        <p:txBody>
          <a:bodyPr>
            <a:normAutofit/>
          </a:bodyPr>
          <a:lstStyle/>
          <a:p>
            <a:r>
              <a:rPr lang="en-US" sz="1500" b="0" i="0">
                <a:effectLst/>
                <a:latin typeface="adobe-caslon-pro"/>
              </a:rPr>
              <a:t>Rising temperatures and unsustainable </a:t>
            </a:r>
            <a:r>
              <a:rPr lang="en-US" sz="1500" b="0" i="1">
                <a:effectLst/>
                <a:latin typeface="adobe-caslon-pro"/>
              </a:rPr>
              <a:t>(</a:t>
            </a:r>
            <a:r>
              <a:rPr lang="ru-RU" sz="1500" b="0" i="1">
                <a:effectLst/>
                <a:latin typeface="adobe-caslon-pro"/>
              </a:rPr>
              <a:t>неприемлемые)</a:t>
            </a:r>
            <a:r>
              <a:rPr lang="en-US" sz="1500" b="0" i="1">
                <a:effectLst/>
                <a:latin typeface="adobe-caslon-pro"/>
              </a:rPr>
              <a:t> </a:t>
            </a:r>
            <a:r>
              <a:rPr lang="en-US" sz="1500" b="0" i="0">
                <a:effectLst/>
                <a:latin typeface="adobe-caslon-pro"/>
              </a:rPr>
              <a:t>farming practices has resulted in the increasing threat of water and food insecurity. </a:t>
            </a:r>
            <a:endParaRPr lang="ru-RU" sz="1500" b="0" i="0">
              <a:effectLst/>
              <a:latin typeface="adobe-caslon-pro"/>
            </a:endParaRPr>
          </a:p>
          <a:p>
            <a:r>
              <a:rPr lang="en-US" sz="1500" b="0" i="0">
                <a:effectLst/>
                <a:latin typeface="adobe-caslon-pro"/>
              </a:rPr>
              <a:t>With the global population expected to reach 9 billion people by mid-century, the Food and Agriculture Organization of the United Nations (FAO) projects that global food demand may increase by </a:t>
            </a:r>
            <a:r>
              <a:rPr lang="en-US" sz="1500" b="0" i="0" u="sng">
                <a:effectLst/>
                <a:latin typeface="adobe-caslon-pro"/>
                <a:hlinkClick r:id="rId4"/>
              </a:rPr>
              <a:t>70% by 2050</a:t>
            </a:r>
            <a:r>
              <a:rPr lang="en-US" sz="1500" b="0" i="0">
                <a:effectLst/>
                <a:latin typeface="adobe-caslon-pro"/>
              </a:rPr>
              <a:t>. Around the world, more than 820 million people do not get enough to eat. </a:t>
            </a:r>
            <a:endParaRPr lang="ru-RU" sz="1500" b="0" i="0">
              <a:effectLst/>
              <a:latin typeface="adobe-caslon-pro"/>
            </a:endParaRPr>
          </a:p>
          <a:p>
            <a:r>
              <a:rPr lang="en-US" sz="1500" b="0" i="0">
                <a:effectLst/>
                <a:latin typeface="adobe-caslon-pro"/>
              </a:rPr>
              <a:t>In terms of water security, only </a:t>
            </a:r>
            <a:r>
              <a:rPr lang="en-US" sz="1500" b="0" i="0" u="sng">
                <a:effectLst/>
                <a:latin typeface="adobe-caslon-pro"/>
                <a:hlinkClick r:id="rId5"/>
              </a:rPr>
              <a:t>3% of the world’s water is fresh water</a:t>
            </a:r>
            <a:r>
              <a:rPr lang="en-US" sz="1500" b="0" i="0">
                <a:effectLst/>
                <a:latin typeface="adobe-caslon-pro"/>
              </a:rPr>
              <a:t>, and two-thirds of that is tucked away in frozen glaciers or otherwise unavailable for our use.</a:t>
            </a:r>
            <a:r>
              <a:rPr lang="ru-RU" sz="1500" b="0" i="0">
                <a:effectLst/>
                <a:latin typeface="adobe-caslon-pro"/>
              </a:rPr>
              <a:t> </a:t>
            </a:r>
            <a:r>
              <a:rPr lang="en-US" sz="1500" b="0" i="0">
                <a:effectLst/>
                <a:latin typeface="adobe-caslon-pro"/>
              </a:rPr>
              <a:t>As a result, some 1.1 billion people worldwide lack access to water, and a total of 2.7 billion find water scarce for at least one month of the year. By 2025, two-thirds of the world’s population may face water shortages. </a:t>
            </a:r>
          </a:p>
          <a:p>
            <a:endParaRPr lang="ru-RU" sz="1500"/>
          </a:p>
        </p:txBody>
      </p:sp>
    </p:spTree>
    <p:extLst>
      <p:ext uri="{BB962C8B-B14F-4D97-AF65-F5344CB8AC3E}">
        <p14:creationId xmlns:p14="http://schemas.microsoft.com/office/powerpoint/2010/main" val="37697002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descr="Изображение выглядит как облака&#10;&#10;Автоматически созданное описание">
            <a:extLst>
              <a:ext uri="{FF2B5EF4-FFF2-40B4-BE49-F238E27FC236}">
                <a16:creationId xmlns:a16="http://schemas.microsoft.com/office/drawing/2014/main" id="{E08FA5EA-B5D6-49DA-B346-1154AB7A405B}"/>
              </a:ext>
            </a:extLst>
          </p:cNvPr>
          <p:cNvPicPr>
            <a:picLocks noChangeAspect="1"/>
          </p:cNvPicPr>
          <p:nvPr/>
        </p:nvPicPr>
        <p:blipFill rotWithShape="1">
          <a:blip r:embed="rId2"/>
          <a:srcRect l="11384" r="15213"/>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28" name="Freeform: Shape 27">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3" name="Freeform: Shape 29">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Заголовок 1">
            <a:extLst>
              <a:ext uri="{FF2B5EF4-FFF2-40B4-BE49-F238E27FC236}">
                <a16:creationId xmlns:a16="http://schemas.microsoft.com/office/drawing/2014/main" id="{2005CADD-CD6C-4625-9C49-F90E99BFE124}"/>
              </a:ext>
            </a:extLst>
          </p:cNvPr>
          <p:cNvSpPr>
            <a:spLocks noGrp="1"/>
          </p:cNvSpPr>
          <p:nvPr>
            <p:ph type="title"/>
          </p:nvPr>
        </p:nvSpPr>
        <p:spPr>
          <a:xfrm>
            <a:off x="371094" y="1161288"/>
            <a:ext cx="3438144" cy="1125728"/>
          </a:xfrm>
        </p:spPr>
        <p:txBody>
          <a:bodyPr anchor="b">
            <a:normAutofit/>
          </a:bodyPr>
          <a:lstStyle/>
          <a:p>
            <a:r>
              <a:rPr lang="en-US" sz="2800" b="1" dirty="0">
                <a:solidFill>
                  <a:srgbClr val="C00000"/>
                </a:solidFill>
              </a:rPr>
              <a:t>Earth Is In Danger</a:t>
            </a:r>
            <a:endParaRPr lang="ru-RU" sz="2800" b="1" dirty="0">
              <a:solidFill>
                <a:srgbClr val="C00000"/>
              </a:solidFill>
            </a:endParaRPr>
          </a:p>
        </p:txBody>
      </p:sp>
      <p:sp>
        <p:nvSpPr>
          <p:cNvPr id="32" name="Rectangle 31">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4" name="Rectangle 33">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Объект 2">
            <a:extLst>
              <a:ext uri="{FF2B5EF4-FFF2-40B4-BE49-F238E27FC236}">
                <a16:creationId xmlns:a16="http://schemas.microsoft.com/office/drawing/2014/main" id="{DA449DE7-0EB9-40AA-B29C-9BE71C983B7C}"/>
              </a:ext>
            </a:extLst>
          </p:cNvPr>
          <p:cNvSpPr>
            <a:spLocks noGrp="1"/>
          </p:cNvSpPr>
          <p:nvPr>
            <p:ph idx="1"/>
          </p:nvPr>
        </p:nvSpPr>
        <p:spPr>
          <a:xfrm>
            <a:off x="371094" y="2718054"/>
            <a:ext cx="3438906" cy="3207258"/>
          </a:xfrm>
        </p:spPr>
        <p:txBody>
          <a:bodyPr anchor="t">
            <a:normAutofit/>
          </a:bodyPr>
          <a:lstStyle/>
          <a:p>
            <a:r>
              <a:rPr lang="en-US" sz="1700" b="0" i="0" dirty="0">
                <a:effectLst/>
                <a:latin typeface="Open sans" panose="020B0606030504020204" pitchFamily="34" charset="0"/>
              </a:rPr>
              <a:t>The </a:t>
            </a:r>
            <a:r>
              <a:rPr lang="en-US" sz="1700" b="1" i="0" dirty="0">
                <a:effectLst/>
                <a:latin typeface="Open sans" panose="020B0606030504020204" pitchFamily="34" charset="0"/>
              </a:rPr>
              <a:t>global environmental problems </a:t>
            </a:r>
            <a:r>
              <a:rPr lang="en-US" sz="1700" b="0" i="0" dirty="0">
                <a:effectLst/>
                <a:latin typeface="Open sans" panose="020B0606030504020204" pitchFamily="34" charset="0"/>
              </a:rPr>
              <a:t>represent a danger to the Earth if it wants to remain a habitable place for humans and other species.</a:t>
            </a:r>
          </a:p>
          <a:p>
            <a:r>
              <a:rPr lang="en-US" sz="1700" b="0" i="0" dirty="0">
                <a:effectLst/>
                <a:latin typeface="Open sans" panose="020B0606030504020204" pitchFamily="34" charset="0"/>
              </a:rPr>
              <a:t>With so many natural disasters, global warming, cooling periods and changing weather patterns, people should be more aware of the kind of environmental problems the planet is facing.</a:t>
            </a:r>
          </a:p>
          <a:p>
            <a:endParaRPr lang="ru-RU" sz="1700" dirty="0"/>
          </a:p>
        </p:txBody>
      </p:sp>
    </p:spTree>
    <p:extLst>
      <p:ext uri="{BB962C8B-B14F-4D97-AF65-F5344CB8AC3E}">
        <p14:creationId xmlns:p14="http://schemas.microsoft.com/office/powerpoint/2010/main" val="1908978783"/>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2B0D1CF7-BCDD-4B1D-AD16-8346F645E4DA}"/>
              </a:ext>
            </a:extLst>
          </p:cNvPr>
          <p:cNvPicPr>
            <a:picLocks noChangeAspect="1"/>
          </p:cNvPicPr>
          <p:nvPr/>
        </p:nvPicPr>
        <p:blipFill rotWithShape="1">
          <a:blip r:embed="rId2"/>
          <a:srcRect t="10534" r="9091" b="12570"/>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86C7B4A1-154A-4DF0-AC46-F88D75A2E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719777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66D73B2D-5720-4812-A7FE-5665A197F362}"/>
              </a:ext>
            </a:extLst>
          </p:cNvPr>
          <p:cNvSpPr>
            <a:spLocks noGrp="1"/>
          </p:cNvSpPr>
          <p:nvPr>
            <p:ph type="title"/>
          </p:nvPr>
        </p:nvSpPr>
        <p:spPr>
          <a:xfrm>
            <a:off x="594804" y="640263"/>
            <a:ext cx="6619811" cy="1344975"/>
          </a:xfrm>
        </p:spPr>
        <p:txBody>
          <a:bodyPr>
            <a:normAutofit/>
          </a:bodyPr>
          <a:lstStyle/>
          <a:p>
            <a:r>
              <a:rPr lang="en-US" sz="4000"/>
              <a:t>FOOD WASTE</a:t>
            </a:r>
            <a:endParaRPr lang="ru-RU" sz="4000"/>
          </a:p>
        </p:txBody>
      </p:sp>
      <p:sp>
        <p:nvSpPr>
          <p:cNvPr id="3" name="Объект 2">
            <a:extLst>
              <a:ext uri="{FF2B5EF4-FFF2-40B4-BE49-F238E27FC236}">
                <a16:creationId xmlns:a16="http://schemas.microsoft.com/office/drawing/2014/main" id="{0F79B8CA-CB0B-4EE2-B7FB-B4B8964B0903}"/>
              </a:ext>
            </a:extLst>
          </p:cNvPr>
          <p:cNvSpPr>
            <a:spLocks noGrp="1"/>
          </p:cNvSpPr>
          <p:nvPr>
            <p:ph idx="1"/>
          </p:nvPr>
        </p:nvSpPr>
        <p:spPr>
          <a:xfrm>
            <a:off x="594109" y="2121763"/>
            <a:ext cx="6620505" cy="3773010"/>
          </a:xfrm>
        </p:spPr>
        <p:txBody>
          <a:bodyPr>
            <a:normAutofit/>
          </a:bodyPr>
          <a:lstStyle/>
          <a:p>
            <a:r>
              <a:rPr lang="en-US" sz="1900" b="0" i="0">
                <a:effectLst/>
                <a:latin typeface="adobe-caslon-pro"/>
              </a:rPr>
              <a:t>A third of the food intended for human consumption- around 1.3 billion tons- is wasted or lost. This is enough to feed 3 billion people. </a:t>
            </a:r>
          </a:p>
          <a:p>
            <a:r>
              <a:rPr lang="en-US" sz="1900" b="0" i="0">
                <a:effectLst/>
                <a:latin typeface="adobe-caslon-pro"/>
              </a:rPr>
              <a:t>Food waste and loss occurs at different stages in developing and developed countries; in developing countries, 40% of food waste occurs at the post-harvest and processing levels, while in developed countries, 40% of food waste occurs at the retail and consumer levels. </a:t>
            </a:r>
          </a:p>
          <a:p>
            <a:r>
              <a:rPr lang="en-US" sz="1900" b="0" i="0">
                <a:effectLst/>
                <a:latin typeface="adobe-caslon-pro"/>
              </a:rPr>
              <a:t>At the retail level, a shocking amount of food is wasted because of aesthetic reasons; in fact, in the US, more than 50% of all produce thrown away in the US is done so because it is deemed to be “too ugly” to be sold to consumers- this amounts to about 60 million tons of fruits and vegetables.</a:t>
            </a:r>
            <a:endParaRPr lang="ru-RU" sz="1900"/>
          </a:p>
        </p:txBody>
      </p:sp>
    </p:spTree>
    <p:extLst>
      <p:ext uri="{BB962C8B-B14F-4D97-AF65-F5344CB8AC3E}">
        <p14:creationId xmlns:p14="http://schemas.microsoft.com/office/powerpoint/2010/main" val="136591525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C50C6C95-006E-4D44-99C5-7D927A9430B8}"/>
              </a:ext>
            </a:extLst>
          </p:cNvPr>
          <p:cNvPicPr>
            <a:picLocks noChangeAspect="1"/>
          </p:cNvPicPr>
          <p:nvPr/>
        </p:nvPicPr>
        <p:blipFill rotWithShape="1">
          <a:blip r:embed="rId2"/>
          <a:srcRect t="16115" r="9091" b="6988"/>
          <a:stretch/>
        </p:blipFill>
        <p:spPr>
          <a:xfrm>
            <a:off x="20" y="10"/>
            <a:ext cx="12191980" cy="6857990"/>
          </a:xfrm>
          <a:prstGeom prst="rect">
            <a:avLst/>
          </a:prstGeom>
        </p:spPr>
      </p:pic>
      <p:sp>
        <p:nvSpPr>
          <p:cNvPr id="11" name="Rectangle 8">
            <a:extLst>
              <a:ext uri="{FF2B5EF4-FFF2-40B4-BE49-F238E27FC236}">
                <a16:creationId xmlns:a16="http://schemas.microsoft.com/office/drawing/2014/main" id="{86C7B4A1-154A-4DF0-AC46-F88D75A2E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719777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1AA663A8-C874-4939-A921-A3D2004FF08F}"/>
              </a:ext>
            </a:extLst>
          </p:cNvPr>
          <p:cNvSpPr>
            <a:spLocks noGrp="1"/>
          </p:cNvSpPr>
          <p:nvPr>
            <p:ph type="title"/>
          </p:nvPr>
        </p:nvSpPr>
        <p:spPr>
          <a:xfrm>
            <a:off x="594804" y="640263"/>
            <a:ext cx="6619811" cy="1344975"/>
          </a:xfrm>
        </p:spPr>
        <p:txBody>
          <a:bodyPr>
            <a:normAutofit/>
          </a:bodyPr>
          <a:lstStyle/>
          <a:p>
            <a:r>
              <a:rPr lang="en-US" sz="4000"/>
              <a:t>BIODIVERSITY LOSS</a:t>
            </a:r>
            <a:endParaRPr lang="ru-RU" sz="4000"/>
          </a:p>
        </p:txBody>
      </p:sp>
      <p:sp>
        <p:nvSpPr>
          <p:cNvPr id="3" name="Объект 2">
            <a:extLst>
              <a:ext uri="{FF2B5EF4-FFF2-40B4-BE49-F238E27FC236}">
                <a16:creationId xmlns:a16="http://schemas.microsoft.com/office/drawing/2014/main" id="{4CDAFF4F-068F-49A8-B06E-C85A480D771F}"/>
              </a:ext>
            </a:extLst>
          </p:cNvPr>
          <p:cNvSpPr>
            <a:spLocks noGrp="1"/>
          </p:cNvSpPr>
          <p:nvPr>
            <p:ph idx="1"/>
          </p:nvPr>
        </p:nvSpPr>
        <p:spPr>
          <a:xfrm>
            <a:off x="594109" y="1673157"/>
            <a:ext cx="6620505" cy="4221616"/>
          </a:xfrm>
        </p:spPr>
        <p:txBody>
          <a:bodyPr>
            <a:normAutofit/>
          </a:bodyPr>
          <a:lstStyle/>
          <a:p>
            <a:r>
              <a:rPr lang="en-US" sz="1800" b="1" i="0" dirty="0">
                <a:effectLst/>
                <a:latin typeface="Arial Narrow" panose="020B0606020202030204" pitchFamily="34" charset="0"/>
              </a:rPr>
              <a:t>Biodiversity</a:t>
            </a:r>
            <a:r>
              <a:rPr lang="en-US" sz="1800" b="0" i="0" dirty="0">
                <a:effectLst/>
                <a:latin typeface="Arial Narrow" panose="020B0606020202030204" pitchFamily="34" charset="0"/>
              </a:rPr>
              <a:t> </a:t>
            </a:r>
            <a:r>
              <a:rPr lang="en-US" sz="1800" b="1" i="0" dirty="0">
                <a:effectLst/>
                <a:latin typeface="Arial Narrow" panose="020B0606020202030204" pitchFamily="34" charset="0"/>
              </a:rPr>
              <a:t>loss</a:t>
            </a:r>
            <a:r>
              <a:rPr lang="en-US" sz="1800" b="0" i="0" dirty="0">
                <a:effectLst/>
                <a:latin typeface="Arial Narrow" panose="020B0606020202030204" pitchFamily="34" charset="0"/>
              </a:rPr>
              <a:t> includes the extinction of species worldwide, as well as the local reduction or </a:t>
            </a:r>
            <a:r>
              <a:rPr lang="en-US" sz="1800" b="1" i="0" dirty="0">
                <a:effectLst/>
                <a:latin typeface="Arial Narrow" panose="020B0606020202030204" pitchFamily="34" charset="0"/>
              </a:rPr>
              <a:t>loss</a:t>
            </a:r>
            <a:r>
              <a:rPr lang="en-US" sz="1800" b="0" i="0" dirty="0">
                <a:effectLst/>
                <a:latin typeface="Arial Narrow" panose="020B0606020202030204" pitchFamily="34" charset="0"/>
              </a:rPr>
              <a:t> of species in a certain habitat, resulting in a </a:t>
            </a:r>
            <a:r>
              <a:rPr lang="en-US" sz="1800" b="1" i="0" dirty="0">
                <a:effectLst/>
                <a:latin typeface="Arial Narrow" panose="020B0606020202030204" pitchFamily="34" charset="0"/>
              </a:rPr>
              <a:t>loss</a:t>
            </a:r>
            <a:r>
              <a:rPr lang="en-US" sz="1800" b="0" i="0" dirty="0">
                <a:effectLst/>
                <a:latin typeface="Arial Narrow" panose="020B0606020202030204" pitchFamily="34" charset="0"/>
              </a:rPr>
              <a:t> of biological diversity.</a:t>
            </a:r>
          </a:p>
          <a:p>
            <a:r>
              <a:rPr lang="en-US" sz="1800" b="0" i="0" dirty="0">
                <a:effectLst/>
                <a:latin typeface="Arial Narrow" panose="020B0606020202030204" pitchFamily="34" charset="0"/>
              </a:rPr>
              <a:t>The past 50 years have seen a rapid growth of human consumption, population, global trade and urbanization, resulting in humanity using more of the Earth’s resources than it can replenish </a:t>
            </a:r>
            <a:r>
              <a:rPr lang="en-US" sz="1800" b="0" i="1" dirty="0">
                <a:effectLst/>
                <a:latin typeface="Arial Narrow" panose="020B0606020202030204" pitchFamily="34" charset="0"/>
              </a:rPr>
              <a:t>(</a:t>
            </a:r>
            <a:r>
              <a:rPr lang="ru-RU" sz="1800" i="1" dirty="0">
                <a:latin typeface="Arial Narrow" panose="020B0606020202030204" pitchFamily="34" charset="0"/>
              </a:rPr>
              <a:t>восполнить)</a:t>
            </a:r>
            <a:r>
              <a:rPr lang="en-US" sz="1800" b="0" i="1" dirty="0">
                <a:effectLst/>
                <a:latin typeface="Arial Narrow" panose="020B0606020202030204" pitchFamily="34" charset="0"/>
              </a:rPr>
              <a:t> </a:t>
            </a:r>
            <a:r>
              <a:rPr lang="en-US" sz="1800" b="0" i="0" dirty="0">
                <a:effectLst/>
                <a:latin typeface="Arial Narrow" panose="020B0606020202030204" pitchFamily="34" charset="0"/>
              </a:rPr>
              <a:t>naturally. </a:t>
            </a:r>
            <a:r>
              <a:rPr lang="en-US" sz="1800" b="0" i="0" dirty="0">
                <a:solidFill>
                  <a:srgbClr val="111111"/>
                </a:solidFill>
                <a:effectLst/>
                <a:latin typeface="Arial Narrow" panose="020B0606020202030204" pitchFamily="34" charset="0"/>
              </a:rPr>
              <a:t>The scientists say that without the human destruction of nature, this rate of loss would have taken thousands of years. </a:t>
            </a:r>
            <a:endParaRPr lang="ru-RU" sz="1800" b="0" i="0" dirty="0">
              <a:effectLst/>
              <a:latin typeface="Arial Narrow" panose="020B0606020202030204" pitchFamily="34" charset="0"/>
            </a:endParaRPr>
          </a:p>
          <a:p>
            <a:r>
              <a:rPr lang="en-US" sz="1800" b="0" i="0" u="sng" dirty="0">
                <a:effectLst/>
                <a:latin typeface="Arial Narrow" panose="020B0606020202030204" pitchFamily="34" charset="0"/>
                <a:hlinkClick r:id="rId3"/>
              </a:rPr>
              <a:t>A recent WWF report</a:t>
            </a:r>
            <a:r>
              <a:rPr lang="en-US" sz="1800" b="0" i="0" dirty="0">
                <a:effectLst/>
                <a:latin typeface="Arial Narrow" panose="020B0606020202030204" pitchFamily="34" charset="0"/>
              </a:rPr>
              <a:t> found that the population sizes of mammals, fish, birds, reptiles and amphibians have experienced a decline of an average of 68% between 1970 and 2016. The report attributes this biodiversity loss to a variety of factors, but mainly land-use change, particularly the conversion of habitats, like forests, grasslands and mangroves, into agricultural systems</a:t>
            </a:r>
            <a:r>
              <a:rPr lang="en-US" sz="1800" b="0" i="0" dirty="0">
                <a:effectLst/>
                <a:latin typeface="Californian FB" panose="0207040306080B030204" pitchFamily="18" charset="0"/>
              </a:rPr>
              <a:t>. </a:t>
            </a:r>
            <a:endParaRPr lang="ru-RU" sz="1800" dirty="0"/>
          </a:p>
        </p:txBody>
      </p:sp>
    </p:spTree>
    <p:extLst>
      <p:ext uri="{BB962C8B-B14F-4D97-AF65-F5344CB8AC3E}">
        <p14:creationId xmlns:p14="http://schemas.microsoft.com/office/powerpoint/2010/main" val="306005833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70">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2D425FD3-A859-4186-9039-B695ECB737EE}"/>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t="15730"/>
          <a:stretch/>
        </p:blipFill>
        <p:spPr bwMode="auto">
          <a:xfrm>
            <a:off x="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id="{A804EA60-C381-42EC-8816-491037798B74}"/>
              </a:ext>
            </a:extLst>
          </p:cNvPr>
          <p:cNvSpPr>
            <a:spLocks noGrp="1"/>
          </p:cNvSpPr>
          <p:nvPr>
            <p:ph type="title"/>
          </p:nvPr>
        </p:nvSpPr>
        <p:spPr>
          <a:xfrm>
            <a:off x="838201" y="1065862"/>
            <a:ext cx="3313164" cy="4726276"/>
          </a:xfrm>
        </p:spPr>
        <p:txBody>
          <a:bodyPr>
            <a:normAutofit/>
          </a:bodyPr>
          <a:lstStyle/>
          <a:p>
            <a:pPr algn="r"/>
            <a:r>
              <a:rPr lang="en-US" sz="4000">
                <a:solidFill>
                  <a:srgbClr val="FFFFFF"/>
                </a:solidFill>
              </a:rPr>
              <a:t>PLASTIC POLLUTION</a:t>
            </a:r>
            <a:endParaRPr lang="ru-RU" sz="4000">
              <a:solidFill>
                <a:srgbClr val="FFFFFF"/>
              </a:solidFill>
            </a:endParaRPr>
          </a:p>
        </p:txBody>
      </p:sp>
      <p:cxnSp>
        <p:nvCxnSpPr>
          <p:cNvPr id="1029" name="Straight Connector 72">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Объект 2">
            <a:extLst>
              <a:ext uri="{FF2B5EF4-FFF2-40B4-BE49-F238E27FC236}">
                <a16:creationId xmlns:a16="http://schemas.microsoft.com/office/drawing/2014/main" id="{4CE13357-C86B-4456-958F-56EEC0F1EC9E}"/>
              </a:ext>
            </a:extLst>
          </p:cNvPr>
          <p:cNvSpPr>
            <a:spLocks noGrp="1"/>
          </p:cNvSpPr>
          <p:nvPr>
            <p:ph idx="1"/>
          </p:nvPr>
        </p:nvSpPr>
        <p:spPr>
          <a:xfrm>
            <a:off x="4766554" y="758757"/>
            <a:ext cx="6838543" cy="5457217"/>
          </a:xfrm>
        </p:spPr>
        <p:txBody>
          <a:bodyPr anchor="ctr">
            <a:normAutofit/>
          </a:bodyPr>
          <a:lstStyle/>
          <a:p>
            <a:r>
              <a:rPr lang="en-US" sz="2000" b="0" i="0" dirty="0">
                <a:solidFill>
                  <a:srgbClr val="FFFFFF"/>
                </a:solidFill>
                <a:effectLst/>
                <a:latin typeface="adobe-caslon-pro"/>
              </a:rPr>
              <a:t>A report by a science journal shows that currently, roughly </a:t>
            </a:r>
          </a:p>
          <a:p>
            <a:pPr marL="0" indent="0">
              <a:buNone/>
            </a:pPr>
            <a:r>
              <a:rPr lang="en-US" sz="2000" b="0" i="0" u="sng" dirty="0">
                <a:effectLst/>
                <a:latin typeface="adobe-caslon-pro"/>
                <a:hlinkClick r:id="rId3">
                  <a:extLst>
                    <a:ext uri="{A12FA001-AC4F-418D-AE19-62706E023703}">
                      <ahyp:hlinkClr xmlns:ahyp="http://schemas.microsoft.com/office/drawing/2018/hyperlinkcolor" val="tx"/>
                    </a:ext>
                  </a:extLst>
                </a:hlinkClick>
              </a:rPr>
              <a:t>11 million tons of plastic</a:t>
            </a:r>
            <a:r>
              <a:rPr lang="en-US" sz="2000" b="0" i="0" dirty="0">
                <a:effectLst/>
                <a:latin typeface="adobe-caslon-pro"/>
              </a:rPr>
              <a:t> </a:t>
            </a:r>
            <a:r>
              <a:rPr lang="en-US" sz="2000" b="0" i="0" dirty="0">
                <a:solidFill>
                  <a:srgbClr val="FFFFFF"/>
                </a:solidFill>
                <a:effectLst/>
                <a:latin typeface="adobe-caslon-pro"/>
              </a:rPr>
              <a:t>make its way into the oceans every year, harming wildlife habitats and the animals that live in them.</a:t>
            </a:r>
          </a:p>
          <a:p>
            <a:r>
              <a:rPr lang="en-US" sz="2000" b="0" i="0" dirty="0">
                <a:solidFill>
                  <a:srgbClr val="FFFFFF"/>
                </a:solidFill>
                <a:effectLst/>
                <a:latin typeface="adobe-caslon-pro"/>
              </a:rPr>
              <a:t>Shockingly, National Geographic found that 91% of all plastic that has ever been made is not recycled, representing not only one of the biggest environmental problems of our lifetime, but another massive market failure. Considering that plastic takes 400 years to decompose, it will be many generations until it ceases to exist.</a:t>
            </a:r>
            <a:endParaRPr lang="ru-RU" sz="2000" dirty="0">
              <a:solidFill>
                <a:srgbClr val="FFFFFF"/>
              </a:solidFill>
            </a:endParaRPr>
          </a:p>
        </p:txBody>
      </p:sp>
    </p:spTree>
    <p:extLst>
      <p:ext uri="{BB962C8B-B14F-4D97-AF65-F5344CB8AC3E}">
        <p14:creationId xmlns:p14="http://schemas.microsoft.com/office/powerpoint/2010/main" val="33201473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2" name="Rectangle 70">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id="{3C39208D-7761-46A5-AA0E-8B9C45197F1E}"/>
              </a:ext>
            </a:extLst>
          </p:cNvPr>
          <p:cNvPicPr>
            <a:picLocks noChangeAspect="1" noChangeArrowheads="1"/>
          </p:cNvPicPr>
          <p:nvPr/>
        </p:nvPicPr>
        <p:blipFill rotWithShape="1">
          <a:blip r:embed="rId2">
            <a:alphaModFix amt="35000"/>
            <a:extLst>
              <a:ext uri="{28A0092B-C50C-407E-A947-70E740481C1C}">
                <a14:useLocalDpi xmlns:a14="http://schemas.microsoft.com/office/drawing/2010/main" val="0"/>
              </a:ext>
            </a:extLst>
          </a:blip>
          <a:srcRect t="21875"/>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id="{978C5C61-AD2A-42D2-8A8F-DBF41E7A745E}"/>
              </a:ext>
            </a:extLst>
          </p:cNvPr>
          <p:cNvSpPr>
            <a:spLocks noGrp="1"/>
          </p:cNvSpPr>
          <p:nvPr>
            <p:ph type="title"/>
          </p:nvPr>
        </p:nvSpPr>
        <p:spPr>
          <a:xfrm>
            <a:off x="838201" y="1065862"/>
            <a:ext cx="3313164" cy="4726276"/>
          </a:xfrm>
        </p:spPr>
        <p:txBody>
          <a:bodyPr>
            <a:normAutofit/>
          </a:bodyPr>
          <a:lstStyle/>
          <a:p>
            <a:pPr algn="r"/>
            <a:r>
              <a:rPr lang="en-US" sz="3700">
                <a:solidFill>
                  <a:srgbClr val="FFFFFF"/>
                </a:solidFill>
              </a:rPr>
              <a:t>DEFORESTATION</a:t>
            </a:r>
            <a:endParaRPr lang="ru-RU" sz="3700">
              <a:solidFill>
                <a:srgbClr val="FFFFFF"/>
              </a:solidFill>
            </a:endParaRPr>
          </a:p>
        </p:txBody>
      </p:sp>
      <p:cxnSp>
        <p:nvCxnSpPr>
          <p:cNvPr id="2053" name="Straight Connector 72">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Объект 2">
            <a:extLst>
              <a:ext uri="{FF2B5EF4-FFF2-40B4-BE49-F238E27FC236}">
                <a16:creationId xmlns:a16="http://schemas.microsoft.com/office/drawing/2014/main" id="{CA034516-FB85-4342-A716-399F2B8CCCA7}"/>
              </a:ext>
            </a:extLst>
          </p:cNvPr>
          <p:cNvSpPr>
            <a:spLocks noGrp="1"/>
          </p:cNvSpPr>
          <p:nvPr>
            <p:ph idx="1"/>
          </p:nvPr>
        </p:nvSpPr>
        <p:spPr>
          <a:xfrm>
            <a:off x="5155379" y="1065862"/>
            <a:ext cx="5744685" cy="4726276"/>
          </a:xfrm>
        </p:spPr>
        <p:txBody>
          <a:bodyPr anchor="ctr">
            <a:normAutofit/>
          </a:bodyPr>
          <a:lstStyle/>
          <a:p>
            <a:r>
              <a:rPr lang="en-US" sz="2000" b="0" i="0">
                <a:solidFill>
                  <a:srgbClr val="FFFFFF"/>
                </a:solidFill>
                <a:effectLst/>
                <a:latin typeface="adobe-caslon-pro"/>
              </a:rPr>
              <a:t>Every minute, forests the size of </a:t>
            </a:r>
            <a:r>
              <a:rPr lang="en-US" sz="2000" b="0" i="0" u="sng">
                <a:solidFill>
                  <a:srgbClr val="FFFFFF"/>
                </a:solidFill>
                <a:effectLst/>
                <a:latin typeface="adobe-caslon-pro"/>
                <a:hlinkClick r:id="rId3">
                  <a:extLst>
                    <a:ext uri="{A12FA001-AC4F-418D-AE19-62706E023703}">
                      <ahyp:hlinkClr xmlns:ahyp="http://schemas.microsoft.com/office/drawing/2018/hyperlinkcolor" val="tx"/>
                    </a:ext>
                  </a:extLst>
                </a:hlinkClick>
              </a:rPr>
              <a:t>20 football fields</a:t>
            </a:r>
            <a:r>
              <a:rPr lang="en-US" sz="2000" b="0" i="0">
                <a:solidFill>
                  <a:srgbClr val="FFFFFF"/>
                </a:solidFill>
                <a:effectLst/>
                <a:latin typeface="adobe-caslon-pro"/>
              </a:rPr>
              <a:t> are cut down. By the year 2030, the planet might have only 10% of its forests; if deforestation isn’t stopped, they could all be gone in less than 100 years. </a:t>
            </a:r>
          </a:p>
          <a:p>
            <a:r>
              <a:rPr lang="en-US" sz="2000" b="0" i="0">
                <a:solidFill>
                  <a:srgbClr val="FFFFFF"/>
                </a:solidFill>
                <a:effectLst/>
                <a:latin typeface="adobe-caslon-pro"/>
              </a:rPr>
              <a:t>Agriculture is the leading cause of deforestation, another one of the biggest environmental problems appearing on this list. Land is cleared to raise livestock or to plant other crops that are sold, such as sugar cane and palm oil.</a:t>
            </a:r>
          </a:p>
          <a:p>
            <a:r>
              <a:rPr lang="en-US" sz="2000" b="0" i="0">
                <a:solidFill>
                  <a:srgbClr val="FFFFFF"/>
                </a:solidFill>
                <a:effectLst/>
                <a:latin typeface="adobe-caslon-pro"/>
              </a:rPr>
              <a:t>The three countries experiencing the highest levels of deforestation are Brazil, the Democratic Republic of Congo and Indonesia.</a:t>
            </a:r>
            <a:endParaRPr lang="ru-RU" sz="2000">
              <a:solidFill>
                <a:srgbClr val="FFFFFF"/>
              </a:solidFill>
            </a:endParaRPr>
          </a:p>
        </p:txBody>
      </p:sp>
    </p:spTree>
    <p:extLst>
      <p:ext uri="{BB962C8B-B14F-4D97-AF65-F5344CB8AC3E}">
        <p14:creationId xmlns:p14="http://schemas.microsoft.com/office/powerpoint/2010/main" val="17865048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6479EF9D-7CA1-44B5-BCA8-471B85E9AACF}"/>
              </a:ext>
            </a:extLst>
          </p:cNvPr>
          <p:cNvPicPr>
            <a:picLocks noChangeAspect="1"/>
          </p:cNvPicPr>
          <p:nvPr/>
        </p:nvPicPr>
        <p:blipFill rotWithShape="1">
          <a:blip r:embed="rId2"/>
          <a:srcRect l="12307" r="9101" b="-1"/>
          <a:stretch/>
        </p:blipFill>
        <p:spPr>
          <a:xfrm>
            <a:off x="4117521" y="10"/>
            <a:ext cx="8074479" cy="6857990"/>
          </a:xfrm>
          <a:prstGeom prst="rect">
            <a:avLst/>
          </a:prstGeom>
        </p:spPr>
      </p:pic>
      <p:sp>
        <p:nvSpPr>
          <p:cNvPr id="9" name="Freeform: Shape 8">
            <a:extLst>
              <a:ext uri="{FF2B5EF4-FFF2-40B4-BE49-F238E27FC236}">
                <a16:creationId xmlns:a16="http://schemas.microsoft.com/office/drawing/2014/main" id="{8F23F8A3-8FD7-4779-8323-FDC26BE99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85980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Freeform: Shape 10">
            <a:extLst>
              <a:ext uri="{FF2B5EF4-FFF2-40B4-BE49-F238E27FC236}">
                <a16:creationId xmlns:a16="http://schemas.microsoft.com/office/drawing/2014/main" id="{F605C4CC-A25C-416F-8333-7CB7DC97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431174"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Заголовок 1">
            <a:extLst>
              <a:ext uri="{FF2B5EF4-FFF2-40B4-BE49-F238E27FC236}">
                <a16:creationId xmlns:a16="http://schemas.microsoft.com/office/drawing/2014/main" id="{9AAB4E3D-25C4-4D80-9F8F-708491EB6B03}"/>
              </a:ext>
            </a:extLst>
          </p:cNvPr>
          <p:cNvSpPr>
            <a:spLocks noGrp="1"/>
          </p:cNvSpPr>
          <p:nvPr>
            <p:ph type="title"/>
          </p:nvPr>
        </p:nvSpPr>
        <p:spPr>
          <a:xfrm>
            <a:off x="804672" y="365125"/>
            <a:ext cx="5266155" cy="1325563"/>
          </a:xfrm>
        </p:spPr>
        <p:txBody>
          <a:bodyPr>
            <a:normAutofit/>
          </a:bodyPr>
          <a:lstStyle/>
          <a:p>
            <a:r>
              <a:rPr lang="en-US" dirty="0"/>
              <a:t>AIR POLLUTION</a:t>
            </a:r>
            <a:endParaRPr lang="ru-RU" dirty="0"/>
          </a:p>
        </p:txBody>
      </p:sp>
      <p:sp>
        <p:nvSpPr>
          <p:cNvPr id="3" name="Объект 2">
            <a:extLst>
              <a:ext uri="{FF2B5EF4-FFF2-40B4-BE49-F238E27FC236}">
                <a16:creationId xmlns:a16="http://schemas.microsoft.com/office/drawing/2014/main" id="{AE361BA6-2295-4E65-B7A1-11AAFE5103EC}"/>
              </a:ext>
            </a:extLst>
          </p:cNvPr>
          <p:cNvSpPr>
            <a:spLocks noGrp="1"/>
          </p:cNvSpPr>
          <p:nvPr>
            <p:ph idx="1"/>
          </p:nvPr>
        </p:nvSpPr>
        <p:spPr>
          <a:xfrm>
            <a:off x="804672" y="2022601"/>
            <a:ext cx="3941499" cy="4154361"/>
          </a:xfrm>
        </p:spPr>
        <p:txBody>
          <a:bodyPr>
            <a:normAutofit/>
          </a:bodyPr>
          <a:lstStyle/>
          <a:p>
            <a:r>
              <a:rPr lang="en-US" sz="2000" b="0" i="0">
                <a:effectLst/>
                <a:latin typeface="adobe-caslon-pro"/>
              </a:rPr>
              <a:t>Research from the </a:t>
            </a:r>
            <a:r>
              <a:rPr lang="en-US" sz="2000" b="0" i="0" u="sng">
                <a:effectLst/>
                <a:latin typeface="adobe-caslon-pro"/>
                <a:hlinkClick r:id="rId3"/>
              </a:rPr>
              <a:t>World Health Organization</a:t>
            </a:r>
            <a:r>
              <a:rPr lang="en-US" sz="2000" b="0" i="0">
                <a:effectLst/>
                <a:latin typeface="adobe-caslon-pro"/>
              </a:rPr>
              <a:t> (WHO) shows that an estimated 4.2 to 7 million people die from air pollution  worldwide every year and that nine out of 10 people breathe air that contains high levels of pollutants.</a:t>
            </a:r>
          </a:p>
          <a:p>
            <a:r>
              <a:rPr lang="en-US" sz="2000" b="0" i="0">
                <a:effectLst/>
                <a:latin typeface="adobe-caslon-pro"/>
              </a:rPr>
              <a:t>Causes of air pollution mostly comes from industrial sources and motor vehicles, as well as emissions from burning biomass and poor air quality due to dust storms. </a:t>
            </a:r>
            <a:endParaRPr lang="ru-RU" sz="2000"/>
          </a:p>
        </p:txBody>
      </p:sp>
    </p:spTree>
    <p:extLst>
      <p:ext uri="{BB962C8B-B14F-4D97-AF65-F5344CB8AC3E}">
        <p14:creationId xmlns:p14="http://schemas.microsoft.com/office/powerpoint/2010/main" val="7006518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45132EBD-D8A7-4777-8423-BD17902B4434}"/>
              </a:ext>
            </a:extLst>
          </p:cNvPr>
          <p:cNvSpPr>
            <a:spLocks noGrp="1"/>
          </p:cNvSpPr>
          <p:nvPr>
            <p:ph type="title"/>
          </p:nvPr>
        </p:nvSpPr>
        <p:spPr>
          <a:xfrm>
            <a:off x="572493" y="238539"/>
            <a:ext cx="11018520" cy="1434415"/>
          </a:xfrm>
        </p:spPr>
        <p:txBody>
          <a:bodyPr anchor="b">
            <a:normAutofit/>
          </a:bodyPr>
          <a:lstStyle/>
          <a:p>
            <a:r>
              <a:rPr lang="en-US" sz="4600" b="1" i="0">
                <a:effectLst/>
                <a:latin typeface="adobe-caslon-pro"/>
              </a:rPr>
              <a:t>Global Warming From Fossil Fuels</a:t>
            </a:r>
            <a:br>
              <a:rPr lang="en-US" sz="4600" b="1" i="0">
                <a:effectLst/>
                <a:latin typeface="adobe-caslon-pro"/>
              </a:rPr>
            </a:br>
            <a:endParaRPr lang="ru-RU" sz="4600"/>
          </a:p>
        </p:txBody>
      </p:sp>
      <p:sp>
        <p:nvSpPr>
          <p:cNvPr id="11"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Объект 2">
            <a:extLst>
              <a:ext uri="{FF2B5EF4-FFF2-40B4-BE49-F238E27FC236}">
                <a16:creationId xmlns:a16="http://schemas.microsoft.com/office/drawing/2014/main" id="{20A2FB28-DF14-436B-992A-73B78E19B3A0}"/>
              </a:ext>
            </a:extLst>
          </p:cNvPr>
          <p:cNvSpPr>
            <a:spLocks noGrp="1"/>
          </p:cNvSpPr>
          <p:nvPr>
            <p:ph idx="1"/>
          </p:nvPr>
        </p:nvSpPr>
        <p:spPr>
          <a:xfrm>
            <a:off x="572493" y="2071316"/>
            <a:ext cx="6713552" cy="4119172"/>
          </a:xfrm>
        </p:spPr>
        <p:txBody>
          <a:bodyPr anchor="t">
            <a:normAutofit/>
          </a:bodyPr>
          <a:lstStyle/>
          <a:p>
            <a:r>
              <a:rPr lang="en-US" sz="1500" b="0" i="0">
                <a:effectLst/>
                <a:latin typeface="adobe-caslon-pro"/>
              </a:rPr>
              <a:t>Increased emissions of greenhouse gases have caused temperatures to rise, which are causing catastrophic events all over the world- just this year has seen</a:t>
            </a:r>
          </a:p>
          <a:p>
            <a:r>
              <a:rPr lang="en-US" sz="1500" b="0" i="0">
                <a:effectLst/>
                <a:latin typeface="adobe-caslon-pro"/>
              </a:rPr>
              <a:t>Australia experience one of the most devastating </a:t>
            </a:r>
            <a:r>
              <a:rPr lang="en-US" sz="1500" b="0" i="0" u="sng">
                <a:effectLst/>
                <a:latin typeface="adobe-caslon-pro"/>
                <a:hlinkClick r:id="rId2"/>
              </a:rPr>
              <a:t>bushfire seasons</a:t>
            </a:r>
            <a:r>
              <a:rPr lang="en-US" sz="1500" b="0" i="0">
                <a:effectLst/>
                <a:latin typeface="adobe-caslon-pro"/>
              </a:rPr>
              <a:t> ever recorded,</a:t>
            </a:r>
          </a:p>
          <a:p>
            <a:r>
              <a:rPr lang="en-US" sz="1500" b="0" i="0" u="sng">
                <a:effectLst/>
                <a:latin typeface="adobe-caslon-pro"/>
                <a:hlinkClick r:id="rId3"/>
              </a:rPr>
              <a:t>locusts swarming</a:t>
            </a:r>
            <a:r>
              <a:rPr lang="en-US" sz="1500" b="0" i="0" u="sng">
                <a:effectLst/>
                <a:latin typeface="adobe-caslon-pro"/>
              </a:rPr>
              <a:t> </a:t>
            </a:r>
            <a:r>
              <a:rPr lang="en-US" sz="1500" b="0" i="1" u="sng">
                <a:effectLst/>
                <a:latin typeface="adobe-caslon-pro"/>
              </a:rPr>
              <a:t>(</a:t>
            </a:r>
            <a:r>
              <a:rPr lang="ru-RU" sz="1500" b="0" i="1" u="sng">
                <a:effectLst/>
                <a:latin typeface="adobe-caslon-pro"/>
              </a:rPr>
              <a:t>роящаяся саранча)</a:t>
            </a:r>
            <a:r>
              <a:rPr lang="en-US" sz="1500" b="0" i="1">
                <a:effectLst/>
                <a:latin typeface="adobe-caslon-pro"/>
              </a:rPr>
              <a:t> </a:t>
            </a:r>
            <a:r>
              <a:rPr lang="en-US" sz="1500" b="0" i="0">
                <a:effectLst/>
                <a:latin typeface="adobe-caslon-pro"/>
              </a:rPr>
              <a:t>across parts of Africa, the Middle East and Asia,</a:t>
            </a:r>
            <a:r>
              <a:rPr lang="ru-RU" sz="1500" b="0" i="0">
                <a:effectLst/>
                <a:latin typeface="adobe-caslon-pro"/>
              </a:rPr>
              <a:t> </a:t>
            </a:r>
            <a:r>
              <a:rPr lang="en-US" sz="1500" b="0" i="0">
                <a:effectLst/>
                <a:latin typeface="adobe-caslon-pro"/>
              </a:rPr>
              <a:t>decimating crops;</a:t>
            </a:r>
          </a:p>
          <a:p>
            <a:r>
              <a:rPr lang="en-US" sz="1500" b="0" i="0">
                <a:effectLst/>
                <a:latin typeface="adobe-caslon-pro"/>
              </a:rPr>
              <a:t>a </a:t>
            </a:r>
            <a:r>
              <a:rPr lang="en-US" sz="1500" b="0" i="0" u="sng">
                <a:effectLst/>
                <a:latin typeface="adobe-caslon-pro"/>
                <a:hlinkClick r:id="rId4"/>
              </a:rPr>
              <a:t>heatwave in Antarctica</a:t>
            </a:r>
            <a:r>
              <a:rPr lang="en-US" sz="1500" b="0" i="0">
                <a:effectLst/>
                <a:latin typeface="adobe-caslon-pro"/>
              </a:rPr>
              <a:t> that saw temperatures rise above 20 degrees for the first time,</a:t>
            </a:r>
          </a:p>
          <a:p>
            <a:r>
              <a:rPr lang="en-US" sz="1500" b="0" i="0">
                <a:effectLst/>
                <a:latin typeface="adobe-caslon-pro"/>
              </a:rPr>
              <a:t>warnings of advancing </a:t>
            </a:r>
            <a:r>
              <a:rPr lang="en-US" sz="1500" b="0" i="0" u="sng">
                <a:effectLst/>
                <a:latin typeface="adobe-caslon-pro"/>
                <a:hlinkClick r:id="rId5"/>
              </a:rPr>
              <a:t>permafrost melt in Arctic</a:t>
            </a:r>
            <a:r>
              <a:rPr lang="en-US" sz="1500" b="0" i="0">
                <a:effectLst/>
                <a:latin typeface="adobe-caslon-pro"/>
              </a:rPr>
              <a:t> regions, the Greenland ice sheet melting at an unprecedented rate,</a:t>
            </a:r>
          </a:p>
          <a:p>
            <a:r>
              <a:rPr lang="en-US" sz="1500" b="0" i="0" u="sng">
                <a:effectLst/>
                <a:latin typeface="adobe-caslon-pro"/>
                <a:hlinkClick r:id="rId6"/>
              </a:rPr>
              <a:t>China experiencing its worst floods</a:t>
            </a:r>
            <a:r>
              <a:rPr lang="en-US" sz="1500" b="0" i="0">
                <a:effectLst/>
                <a:latin typeface="adobe-caslon-pro"/>
              </a:rPr>
              <a:t> in decades,</a:t>
            </a:r>
          </a:p>
          <a:p>
            <a:r>
              <a:rPr lang="en-US" sz="1500" b="0" i="0">
                <a:effectLst/>
                <a:latin typeface="adobe-caslon-pro"/>
              </a:rPr>
              <a:t>methane levels rising to their </a:t>
            </a:r>
            <a:r>
              <a:rPr lang="en-US" sz="1500" b="0" i="0" u="sng">
                <a:effectLst/>
                <a:latin typeface="adobe-caslon-pro"/>
                <a:hlinkClick r:id="rId7"/>
              </a:rPr>
              <a:t>highest on record</a:t>
            </a:r>
            <a:r>
              <a:rPr lang="en-US" sz="1500" b="0" i="0">
                <a:effectLst/>
                <a:latin typeface="adobe-caslon-pro"/>
              </a:rPr>
              <a:t>, etc</a:t>
            </a:r>
            <a:r>
              <a:rPr lang="en-US" sz="1500">
                <a:latin typeface="adobe-caslon-pro"/>
              </a:rPr>
              <a:t>.</a:t>
            </a:r>
          </a:p>
          <a:p>
            <a:r>
              <a:rPr lang="en-US" sz="1500" b="0" i="0">
                <a:effectLst/>
                <a:latin typeface="adobe-caslon-pro"/>
              </a:rPr>
              <a:t>The climate crisis is causing tropical storms and other weather events such as hurricanes, heat waves and flooding to be more intense and frequent than seen before.</a:t>
            </a:r>
            <a:endParaRPr lang="ru-RU" sz="1500"/>
          </a:p>
        </p:txBody>
      </p:sp>
      <p:pic>
        <p:nvPicPr>
          <p:cNvPr id="4" name="Рисунок 3">
            <a:extLst>
              <a:ext uri="{FF2B5EF4-FFF2-40B4-BE49-F238E27FC236}">
                <a16:creationId xmlns:a16="http://schemas.microsoft.com/office/drawing/2014/main" id="{7A5A1A6C-AD65-436F-9E51-7A095E29CED2}"/>
              </a:ext>
            </a:extLst>
          </p:cNvPr>
          <p:cNvPicPr>
            <a:picLocks noChangeAspect="1"/>
          </p:cNvPicPr>
          <p:nvPr/>
        </p:nvPicPr>
        <p:blipFill rotWithShape="1">
          <a:blip r:embed="rId8"/>
          <a:srcRect r="4278" b="2"/>
          <a:stretch/>
        </p:blipFill>
        <p:spPr>
          <a:xfrm>
            <a:off x="7675658" y="2093976"/>
            <a:ext cx="3941064" cy="40965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9232620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F7CB9CB2-17F8-4859-AB57-BBD93BF06740}"/>
              </a:ext>
            </a:extLst>
          </p:cNvPr>
          <p:cNvSpPr>
            <a:spLocks noGrp="1"/>
          </p:cNvSpPr>
          <p:nvPr>
            <p:ph type="title"/>
          </p:nvPr>
        </p:nvSpPr>
        <p:spPr>
          <a:xfrm>
            <a:off x="572493" y="238539"/>
            <a:ext cx="11018520" cy="1434415"/>
          </a:xfrm>
        </p:spPr>
        <p:txBody>
          <a:bodyPr anchor="b">
            <a:normAutofit/>
          </a:bodyPr>
          <a:lstStyle/>
          <a:p>
            <a:r>
              <a:rPr lang="en-US" sz="4600" b="1" i="0">
                <a:effectLst/>
                <a:latin typeface="adobe-caslon-pro"/>
              </a:rPr>
              <a:t>Melting Ice Caps and Sea Level Rise</a:t>
            </a:r>
            <a:br>
              <a:rPr lang="en-US" sz="4600" b="1" i="0">
                <a:effectLst/>
                <a:latin typeface="adobe-caslon-pro"/>
              </a:rPr>
            </a:br>
            <a:endParaRPr lang="ru-RU" sz="4600"/>
          </a:p>
        </p:txBody>
      </p:sp>
      <p:sp>
        <p:nvSpPr>
          <p:cNvPr id="11"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Объект 2">
            <a:extLst>
              <a:ext uri="{FF2B5EF4-FFF2-40B4-BE49-F238E27FC236}">
                <a16:creationId xmlns:a16="http://schemas.microsoft.com/office/drawing/2014/main" id="{9235EE03-79FB-4B83-9F17-099CEB2BB52F}"/>
              </a:ext>
            </a:extLst>
          </p:cNvPr>
          <p:cNvSpPr>
            <a:spLocks noGrp="1"/>
          </p:cNvSpPr>
          <p:nvPr>
            <p:ph idx="1"/>
          </p:nvPr>
        </p:nvSpPr>
        <p:spPr>
          <a:xfrm>
            <a:off x="572493" y="2071316"/>
            <a:ext cx="6713552" cy="4119172"/>
          </a:xfrm>
        </p:spPr>
        <p:txBody>
          <a:bodyPr anchor="t">
            <a:normAutofit/>
          </a:bodyPr>
          <a:lstStyle/>
          <a:p>
            <a:r>
              <a:rPr lang="en-US" sz="1700" b="0" i="0">
                <a:effectLst/>
                <a:latin typeface="adobe-caslon-pro"/>
              </a:rPr>
              <a:t>The climate crisis is warming the Arctic </a:t>
            </a:r>
            <a:r>
              <a:rPr lang="en-US" sz="1700" b="0" i="0" u="sng">
                <a:effectLst/>
                <a:latin typeface="adobe-caslon-pro"/>
                <a:hlinkClick r:id="rId2">
                  <a:extLst>
                    <a:ext uri="{A12FA001-AC4F-418D-AE19-62706E023703}">
                      <ahyp:hlinkClr xmlns:ahyp="http://schemas.microsoft.com/office/drawing/2018/hyperlinkcolor" val="tx"/>
                    </a:ext>
                  </a:extLst>
                </a:hlinkClick>
              </a:rPr>
              <a:t>more than twice as fast as anywhere else</a:t>
            </a:r>
            <a:r>
              <a:rPr lang="en-US" sz="1700" b="0" i="0">
                <a:effectLst/>
                <a:latin typeface="adobe-caslon-pro"/>
              </a:rPr>
              <a:t> on the planet. Seas are now rising an average of 3.2 mm per year globally and are predicted to climb to a total of 0.2 to 2m by 2100. In the Arctic, the </a:t>
            </a:r>
            <a:r>
              <a:rPr lang="en-US" sz="1700" b="0" i="0" u="sng">
                <a:effectLst/>
                <a:latin typeface="adobe-caslon-pro"/>
                <a:hlinkClick r:id="rId3">
                  <a:extLst>
                    <a:ext uri="{A12FA001-AC4F-418D-AE19-62706E023703}">
                      <ahyp:hlinkClr xmlns:ahyp="http://schemas.microsoft.com/office/drawing/2018/hyperlinkcolor" val="tx"/>
                    </a:ext>
                  </a:extLst>
                </a:hlinkClick>
              </a:rPr>
              <a:t>Greenland Ice Sheet </a:t>
            </a:r>
            <a:r>
              <a:rPr lang="en-US" sz="1700" b="0" i="0">
                <a:effectLst/>
                <a:latin typeface="adobe-caslon-pro"/>
                <a:hlinkClick r:id="rId3">
                  <a:extLst>
                    <a:ext uri="{A12FA001-AC4F-418D-AE19-62706E023703}">
                      <ahyp:hlinkClr xmlns:ahyp="http://schemas.microsoft.com/office/drawing/2018/hyperlinkcolor" val="tx"/>
                    </a:ext>
                  </a:extLst>
                </a:hlinkClick>
              </a:rPr>
              <a:t>poses the greatest risk</a:t>
            </a:r>
            <a:r>
              <a:rPr lang="en-US" sz="1700" b="0" i="0">
                <a:effectLst/>
                <a:latin typeface="adobe-caslon-pro"/>
              </a:rPr>
              <a:t> for sea levels because melting land ice is the main cause of rising sea levels. If the entire Greenland ice sheet melts, sea level would rise by </a:t>
            </a:r>
            <a:r>
              <a:rPr lang="en-US" sz="1700" b="0" i="0" u="sng">
                <a:effectLst/>
                <a:latin typeface="adobe-caslon-pro"/>
                <a:hlinkClick r:id="rId4"/>
              </a:rPr>
              <a:t>six metres</a:t>
            </a:r>
            <a:r>
              <a:rPr lang="en-US" sz="1700" b="0" i="0">
                <a:effectLst/>
                <a:latin typeface="adobe-caslon-pro"/>
              </a:rPr>
              <a:t>.</a:t>
            </a:r>
          </a:p>
          <a:p>
            <a:r>
              <a:rPr lang="en-US" sz="1700" b="0" i="0">
                <a:effectLst/>
                <a:latin typeface="adobe-caslon-pro"/>
              </a:rPr>
              <a:t>The sea level rise will have a devastating impact on those living in coastal regions: sea level rise this century could flood coastal areas that are now home to </a:t>
            </a:r>
            <a:r>
              <a:rPr lang="en-US" sz="1700" b="0" i="0" u="sng">
                <a:effectLst/>
                <a:latin typeface="adobe-caslon-pro"/>
                <a:hlinkClick r:id="rId5"/>
              </a:rPr>
              <a:t>340 million to 480 million people</a:t>
            </a:r>
            <a:r>
              <a:rPr lang="en-US" sz="1700" b="0" i="0">
                <a:effectLst/>
                <a:latin typeface="adobe-caslon-pro"/>
              </a:rPr>
              <a:t>, forcing them to migrate to safer areas and contributing to overpopulation and strain of resources in the areas they migrate to. (</a:t>
            </a:r>
            <a:r>
              <a:rPr lang="en-US" sz="1700" b="0" i="1">
                <a:effectLst/>
                <a:latin typeface="adobe-caslon-pro"/>
              </a:rPr>
              <a:t>Take Shanghai’s megalopolis for example, which is built around the low-lying Yangtze river delta. As the fourth most populous city in the world, the flood risk in the area is high due to its geographical position</a:t>
            </a:r>
            <a:r>
              <a:rPr lang="en-US" sz="1700" b="0" i="0">
                <a:effectLst/>
                <a:latin typeface="adobe-caslon-pro"/>
              </a:rPr>
              <a:t>. )</a:t>
            </a:r>
            <a:endParaRPr lang="ru-RU" sz="1700"/>
          </a:p>
        </p:txBody>
      </p:sp>
      <p:pic>
        <p:nvPicPr>
          <p:cNvPr id="4" name="Рисунок 3">
            <a:extLst>
              <a:ext uri="{FF2B5EF4-FFF2-40B4-BE49-F238E27FC236}">
                <a16:creationId xmlns:a16="http://schemas.microsoft.com/office/drawing/2014/main" id="{19186937-10FA-4FBB-8F54-A742B6D7BEDC}"/>
              </a:ext>
            </a:extLst>
          </p:cNvPr>
          <p:cNvPicPr>
            <a:picLocks noChangeAspect="1"/>
          </p:cNvPicPr>
          <p:nvPr/>
        </p:nvPicPr>
        <p:blipFill rotWithShape="1">
          <a:blip r:embed="rId6"/>
          <a:srcRect r="3792" b="-3"/>
          <a:stretch/>
        </p:blipFill>
        <p:spPr>
          <a:xfrm>
            <a:off x="7675658" y="2093976"/>
            <a:ext cx="3941064" cy="4096512"/>
          </a:xfrm>
          <a:prstGeom prst="rect">
            <a:avLst/>
          </a:prstGeom>
          <a:ln>
            <a:noFill/>
          </a:ln>
          <a:effectLst>
            <a:softEdge rad="112500"/>
          </a:effectLst>
        </p:spPr>
      </p:pic>
    </p:spTree>
    <p:extLst>
      <p:ext uri="{BB962C8B-B14F-4D97-AF65-F5344CB8AC3E}">
        <p14:creationId xmlns:p14="http://schemas.microsoft.com/office/powerpoint/2010/main" val="388399922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Рисунок 3" descr="Изображение выглядит как внешний&#10;&#10;Автоматически созданное описание">
            <a:extLst>
              <a:ext uri="{FF2B5EF4-FFF2-40B4-BE49-F238E27FC236}">
                <a16:creationId xmlns:a16="http://schemas.microsoft.com/office/drawing/2014/main" id="{422E419C-885A-4E36-B44B-0EFD5D055C38}"/>
              </a:ext>
            </a:extLst>
          </p:cNvPr>
          <p:cNvPicPr>
            <a:picLocks noChangeAspect="1"/>
          </p:cNvPicPr>
          <p:nvPr/>
        </p:nvPicPr>
        <p:blipFill rotWithShape="1">
          <a:blip r:embed="rId2"/>
          <a:srcRect t="33155" r="9091"/>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86C7B4A1-154A-4DF0-AC46-F88D75A2E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719777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AB3AEC07-A806-46D5-BB51-D095A67C588B}"/>
              </a:ext>
            </a:extLst>
          </p:cNvPr>
          <p:cNvSpPr>
            <a:spLocks noGrp="1"/>
          </p:cNvSpPr>
          <p:nvPr>
            <p:ph type="title"/>
          </p:nvPr>
        </p:nvSpPr>
        <p:spPr>
          <a:xfrm>
            <a:off x="594804" y="640263"/>
            <a:ext cx="6619811" cy="1344975"/>
          </a:xfrm>
        </p:spPr>
        <p:txBody>
          <a:bodyPr>
            <a:normAutofit/>
          </a:bodyPr>
          <a:lstStyle/>
          <a:p>
            <a:r>
              <a:rPr lang="en-US" sz="4000"/>
              <a:t>OCEAN ACIDIFICATION</a:t>
            </a:r>
            <a:endParaRPr lang="ru-RU" sz="4000"/>
          </a:p>
        </p:txBody>
      </p:sp>
      <p:sp>
        <p:nvSpPr>
          <p:cNvPr id="3" name="Объект 2">
            <a:extLst>
              <a:ext uri="{FF2B5EF4-FFF2-40B4-BE49-F238E27FC236}">
                <a16:creationId xmlns:a16="http://schemas.microsoft.com/office/drawing/2014/main" id="{F355CEA9-C27F-4A93-879D-8423F7261EE4}"/>
              </a:ext>
            </a:extLst>
          </p:cNvPr>
          <p:cNvSpPr>
            <a:spLocks noGrp="1"/>
          </p:cNvSpPr>
          <p:nvPr>
            <p:ph idx="1"/>
          </p:nvPr>
        </p:nvSpPr>
        <p:spPr>
          <a:xfrm>
            <a:off x="594109" y="2121763"/>
            <a:ext cx="6620505" cy="3773010"/>
          </a:xfrm>
        </p:spPr>
        <p:txBody>
          <a:bodyPr>
            <a:normAutofit/>
          </a:bodyPr>
          <a:lstStyle/>
          <a:p>
            <a:r>
              <a:rPr lang="en-US" sz="1700" b="0" i="0" dirty="0">
                <a:effectLst/>
                <a:latin typeface="adobe-caslon-pro"/>
              </a:rPr>
              <a:t>Global temperature rise has not only affected the surface, but it is the main cause of ocean acidification. Our</a:t>
            </a:r>
            <a:r>
              <a:rPr lang="en-US" sz="1700" b="0" i="0" u="sng" dirty="0">
                <a:effectLst/>
                <a:latin typeface="adobe-caslon-pro"/>
                <a:hlinkClick r:id="rId3"/>
              </a:rPr>
              <a:t> oceans absorb about 30% of carbon dioxide</a:t>
            </a:r>
            <a:r>
              <a:rPr lang="en-US" sz="1700" b="0" i="0" dirty="0">
                <a:effectLst/>
                <a:latin typeface="adobe-caslon-pro"/>
              </a:rPr>
              <a:t> that is released into the Earth’s atmosphere. As higher concentrations of carbon emissions are released thanks to human activities such as burning fossil fuels as well as effects of global climate change such as increased rates of wildfires, so do the amount of carbon dioxide that is absorbed back into the sea. </a:t>
            </a:r>
          </a:p>
          <a:p>
            <a:r>
              <a:rPr lang="en-US" sz="1700" b="0" i="0" dirty="0">
                <a:effectLst/>
                <a:latin typeface="adobe-caslon-pro"/>
              </a:rPr>
              <a:t>Ocean acidification can have a ripple effect across </a:t>
            </a:r>
            <a:r>
              <a:rPr lang="en-US" sz="1700" b="0" i="0" u="sng" dirty="0">
                <a:effectLst/>
                <a:latin typeface="adobe-caslon-pro"/>
                <a:hlinkClick r:id="rId4">
                  <a:extLst>
                    <a:ext uri="{A12FA001-AC4F-418D-AE19-62706E023703}">
                      <ahyp:hlinkClr xmlns:ahyp="http://schemas.microsoft.com/office/drawing/2018/hyperlinkcolor" val="tx"/>
                    </a:ext>
                  </a:extLst>
                </a:hlinkClick>
              </a:rPr>
              <a:t>marine ecosystems and species, its food webs, and provoked changes in habitat quality</a:t>
            </a:r>
            <a:r>
              <a:rPr lang="en-US" sz="1700" b="0" i="0" dirty="0">
                <a:effectLst/>
                <a:latin typeface="adobe-caslon-pro"/>
              </a:rPr>
              <a:t>. Once pH levels reach too low, marine organisms such as oysters, their shells and skeleton could even start to dissolve. </a:t>
            </a:r>
          </a:p>
          <a:p>
            <a:r>
              <a:rPr lang="en-US" sz="1700" b="0" i="0" dirty="0">
                <a:effectLst/>
                <a:latin typeface="adobe-caslon-pro"/>
              </a:rPr>
              <a:t>However, one of the biggest ocean acidification effects can be seen with coral bleaching and subsequent </a:t>
            </a:r>
            <a:r>
              <a:rPr lang="en-US" sz="1700" b="0" i="0" u="sng" dirty="0">
                <a:effectLst/>
                <a:latin typeface="adobe-caslon-pro"/>
                <a:hlinkClick r:id="rId5"/>
              </a:rPr>
              <a:t>coral reef loss</a:t>
            </a:r>
            <a:r>
              <a:rPr lang="en-US" sz="1700" b="0" i="0" dirty="0">
                <a:effectLst/>
                <a:latin typeface="adobe-caslon-pro"/>
              </a:rPr>
              <a:t>. </a:t>
            </a:r>
          </a:p>
          <a:p>
            <a:endParaRPr lang="ru-RU" sz="1700" dirty="0"/>
          </a:p>
        </p:txBody>
      </p:sp>
    </p:spTree>
    <p:extLst>
      <p:ext uri="{BB962C8B-B14F-4D97-AF65-F5344CB8AC3E}">
        <p14:creationId xmlns:p14="http://schemas.microsoft.com/office/powerpoint/2010/main" val="280312463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1425</Words>
  <Application>Microsoft Office PowerPoint</Application>
  <PresentationFormat>Широкоэкранный</PresentationFormat>
  <Paragraphs>50</Paragraphs>
  <Slides>12</Slides>
  <Notes>1</Notes>
  <HiddenSlides>0</HiddenSlides>
  <MMClips>1</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12</vt:i4>
      </vt:variant>
    </vt:vector>
  </HeadingPairs>
  <TitlesOfParts>
    <vt:vector size="20" baseType="lpstr">
      <vt:lpstr>adobe-caslon-pro</vt:lpstr>
      <vt:lpstr>Arial</vt:lpstr>
      <vt:lpstr>Arial Narrow</vt:lpstr>
      <vt:lpstr>Calibri</vt:lpstr>
      <vt:lpstr>Calibri Light</vt:lpstr>
      <vt:lpstr>Californian FB</vt:lpstr>
      <vt:lpstr>Open sans</vt:lpstr>
      <vt:lpstr>Тема Office</vt:lpstr>
      <vt:lpstr>THE BIGGEST ENVIRONMENTAL PROBLEMS</vt:lpstr>
      <vt:lpstr>FOOD WASTE</vt:lpstr>
      <vt:lpstr>BIODIVERSITY LOSS</vt:lpstr>
      <vt:lpstr>PLASTIC POLLUTION</vt:lpstr>
      <vt:lpstr>DEFORESTATION</vt:lpstr>
      <vt:lpstr>AIR POLLUTION</vt:lpstr>
      <vt:lpstr>Global Warming From Fossil Fuels </vt:lpstr>
      <vt:lpstr>Melting Ice Caps and Sea Level Rise </vt:lpstr>
      <vt:lpstr>OCEAN ACIDIFICATION</vt:lpstr>
      <vt:lpstr>SOIL DEGRADATION</vt:lpstr>
      <vt:lpstr>Food and Water Insecurity </vt:lpstr>
      <vt:lpstr>Earth Is In Danger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BIGGEST ENVIRONMENTAL PROBLEMS</dc:title>
  <dc:creator>Наталия Аксенова</dc:creator>
  <cp:lastModifiedBy>Наталия Аксенова</cp:lastModifiedBy>
  <cp:revision>1</cp:revision>
  <dcterms:created xsi:type="dcterms:W3CDTF">2022-01-09T14:39:19Z</dcterms:created>
  <dcterms:modified xsi:type="dcterms:W3CDTF">2022-01-09T15:57:25Z</dcterms:modified>
</cp:coreProperties>
</file>