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9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6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54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6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33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9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37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2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20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82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7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44203-9DAC-4E07-8A59-6E96DCCEEF1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CED7E-87F4-4DC1-9727-7C2B6198FC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6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Задачи на движение по воде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934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Лодка прошла 10 км по течению, а затем 5 км против течения. На весь путь лодка затратила 3 часа. Найдите среднюю скорость лодки на описанном участке пути, если скорость течения равна 2 км/ч.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031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№5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Лодка прошла 10 км по течению, а затем 5 км против течения. На весь путь лодка затратила 3 часа. Найдите среднюю скорость лодки на описанном участке пути, если скорость течения равна 2 км/ч. 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347864" y="3789039"/>
                <a:ext cx="2802755" cy="14545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ru-RU" sz="4000" b="0" i="1" smtClean="0">
                              <a:latin typeface="Cambria Math"/>
                            </a:rPr>
                            <m:t>ср</m:t>
                          </m:r>
                        </m:sub>
                      </m:sSub>
                      <m:r>
                        <a:rPr lang="ru-RU" sz="40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ru-RU" sz="40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ru-RU" sz="40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4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0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ru-RU" sz="4000" b="0" i="1" smtClean="0">
                                  <a:latin typeface="Cambria Math"/>
                                </a:rPr>
                                <m:t>сумм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789039"/>
                <a:ext cx="2802755" cy="14545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2081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Моторная лодка прошла против течения реки 154 км и вернулась в пункт отправления, затратив на обратный путь на 4 часа меньше, чем на путь против течения. Найдите скорость лодки в неподвижной воде, если скорость течения реки равна 4 км/ч.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0950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№1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82032033"/>
                  </p:ext>
                </p:extLst>
              </p:nvPr>
            </p:nvGraphicFramePr>
            <p:xfrm>
              <a:off x="457200" y="1600200"/>
              <a:ext cx="6707088" cy="21519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6772"/>
                    <a:gridCol w="1676772"/>
                    <a:gridCol w="1676772"/>
                    <a:gridCol w="1676772"/>
                  </a:tblGrid>
                  <a:tr h="506026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6613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По</a:t>
                          </a:r>
                          <a:r>
                            <a:rPr lang="ru-RU" sz="2400" baseline="0" dirty="0" smtClean="0"/>
                            <a:t> течению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154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x+4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154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+4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400" dirty="0" smtClean="0"/>
                            <a:t> ч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6613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Против течения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154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x-4</a:t>
                          </a:r>
                          <a:r>
                            <a:rPr lang="ru-RU" sz="2400" dirty="0" smtClean="0"/>
                            <a:t> 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4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154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/>
                                    </a:rPr>
                                    <m:t>−4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400" dirty="0" smtClean="0"/>
                            <a:t> +4 ч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682032033"/>
                  </p:ext>
                </p:extLst>
              </p:nvPr>
            </p:nvGraphicFramePr>
            <p:xfrm>
              <a:off x="457200" y="1600200"/>
              <a:ext cx="6707088" cy="21519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76772"/>
                    <a:gridCol w="1676772"/>
                    <a:gridCol w="1676772"/>
                    <a:gridCol w="1676772"/>
                  </a:tblGrid>
                  <a:tr h="506026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По</a:t>
                          </a:r>
                          <a:r>
                            <a:rPr lang="ru-RU" sz="2400" baseline="0" dirty="0" smtClean="0"/>
                            <a:t> течению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154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x+4 </a:t>
                          </a:r>
                          <a:r>
                            <a:rPr lang="ru-RU" sz="2400" dirty="0" smtClean="0"/>
                            <a:t>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67407" r="-364" b="-117037"/>
                          </a:stretch>
                        </a:blipFill>
                      </a:tcPr>
                    </a:tc>
                  </a:tr>
                  <a:tr h="8229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Против течения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/>
                            <a:t>154 км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x-4</a:t>
                          </a:r>
                          <a:r>
                            <a:rPr lang="ru-RU" sz="2400" dirty="0" smtClean="0"/>
                            <a:t> км/ч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167407" r="-364" b="-1703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73240" y="4581128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Моторная лодка прошла против течения реки 154 км и вернулась в пункт отправления, затратив на обратный путь на 4 часа меньше, чем на путь против течения. Найдите скорость лодки в неподвижной воде, если скорость течения реки равна 4 км/ч.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596336" y="2132856"/>
                <a:ext cx="12082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336" y="2132856"/>
                <a:ext cx="120827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0929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Теплоход проходит по течению реки до пункта назначения 70 км и после стоянки возвращается в пункт отправления. Найдите скорость течения реки, если скорость теплохода в неподвижной воде равна 18 км/ч, стоянка длится 4 часа, а в пункт отправления теплоход возвращается через 12 часов после </a:t>
            </a:r>
            <a:r>
              <a:rPr lang="ru-RU" dirty="0" err="1" smtClean="0"/>
              <a:t>отплвтия</a:t>
            </a:r>
            <a:r>
              <a:rPr lang="ru-RU" dirty="0" smtClean="0"/>
              <a:t> из него.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58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№2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4842092"/>
                  </p:ext>
                </p:extLst>
              </p:nvPr>
            </p:nvGraphicFramePr>
            <p:xfrm>
              <a:off x="457200" y="1600200"/>
              <a:ext cx="6347048" cy="18618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6762"/>
                    <a:gridCol w="1586762"/>
                    <a:gridCol w="1586762"/>
                    <a:gridCol w="1586762"/>
                  </a:tblGrid>
                  <a:tr h="426798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703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По</a:t>
                          </a:r>
                          <a:r>
                            <a:rPr lang="ru-RU" sz="2000" baseline="0" dirty="0" smtClean="0"/>
                            <a:t> течению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70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18+</a:t>
                          </a:r>
                          <a:r>
                            <a:rPr lang="en-US" sz="2000" dirty="0" smtClean="0"/>
                            <a:t>x</a:t>
                          </a:r>
                          <a:r>
                            <a:rPr lang="en-US" sz="2000" baseline="0" dirty="0" smtClean="0"/>
                            <a:t> </a:t>
                          </a:r>
                          <a:r>
                            <a:rPr lang="ru-RU" sz="2000" baseline="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70</m:t>
                                    </m:r>
                                  </m:num>
                                  <m:den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18+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  <a:tr h="6983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Против течения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70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18-x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70</m:t>
                                    </m:r>
                                  </m:num>
                                  <m:den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18−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284842092"/>
                  </p:ext>
                </p:extLst>
              </p:nvPr>
            </p:nvGraphicFramePr>
            <p:xfrm>
              <a:off x="457200" y="1600200"/>
              <a:ext cx="6347048" cy="18618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86762"/>
                    <a:gridCol w="1586762"/>
                    <a:gridCol w="1586762"/>
                    <a:gridCol w="1586762"/>
                  </a:tblGrid>
                  <a:tr h="45720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S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V</a:t>
                          </a:r>
                          <a:endParaRPr lang="ru-RU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 smtClean="0"/>
                            <a:t>t</a:t>
                          </a:r>
                          <a:endParaRPr lang="ru-RU" sz="2400" dirty="0"/>
                        </a:p>
                      </a:txBody>
                      <a:tcPr/>
                    </a:tc>
                  </a:tr>
                  <a:tr h="7036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По</a:t>
                          </a:r>
                          <a:r>
                            <a:rPr lang="ru-RU" sz="2000" baseline="0" dirty="0" smtClean="0"/>
                            <a:t> течению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70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18+</a:t>
                          </a:r>
                          <a:r>
                            <a:rPr lang="en-US" sz="2000" dirty="0" smtClean="0"/>
                            <a:t>x</a:t>
                          </a:r>
                          <a:r>
                            <a:rPr lang="en-US" sz="2000" baseline="0" dirty="0" smtClean="0"/>
                            <a:t> </a:t>
                          </a:r>
                          <a:r>
                            <a:rPr lang="ru-RU" sz="2000" baseline="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85" t="-72174" r="-385" b="-115652"/>
                          </a:stretch>
                        </a:blipFill>
                      </a:tcPr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Против течения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70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18-x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385" t="-172174" r="-385" b="-1565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22928" y="4293096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Теплоход проходит по течению реки до пункта назначения 70 км и после стоянки возвращается в пункт отправления. Найдите скорость течения реки, если скорость теплохода в неподвижной воде равна 18 км/ч, стоянка длится 4 часа, а в пункт отправления теплоход возвращается через 12 часов после отплытия из него.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7263192" y="2843800"/>
                <a:ext cx="168603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ru-RU" sz="2400" b="1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ru-RU" sz="2400" b="1" i="1" smtClean="0">
                          <a:latin typeface="Cambria Math"/>
                        </a:rPr>
                        <m:t>= ?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192" y="2843800"/>
                <a:ext cx="1686039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2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164288" y="2132856"/>
            <a:ext cx="18165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:r>
              <a:rPr lang="ru-RU" sz="2400" b="1" dirty="0" smtClean="0"/>
              <a:t>12 ч – 4 ч = 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9455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Расстояние между пристанями </a:t>
            </a:r>
            <a:r>
              <a:rPr lang="en-US" dirty="0" smtClean="0"/>
              <a:t>A </a:t>
            </a:r>
            <a:r>
              <a:rPr lang="ru-RU" dirty="0" smtClean="0"/>
              <a:t>и </a:t>
            </a:r>
            <a:r>
              <a:rPr lang="en-US" dirty="0" smtClean="0"/>
              <a:t>B </a:t>
            </a:r>
            <a:r>
              <a:rPr lang="ru-RU" dirty="0" smtClean="0"/>
              <a:t>равно 24 км. Из </a:t>
            </a:r>
            <a:r>
              <a:rPr lang="en-US" dirty="0" smtClean="0"/>
              <a:t>A </a:t>
            </a:r>
            <a:r>
              <a:rPr lang="ru-RU" dirty="0" smtClean="0"/>
              <a:t>в </a:t>
            </a:r>
            <a:r>
              <a:rPr lang="en-US" dirty="0" smtClean="0"/>
              <a:t>B </a:t>
            </a:r>
            <a:r>
              <a:rPr lang="ru-RU" dirty="0" smtClean="0"/>
              <a:t>по течению реки отправился плот, а через полчаса вслед за ним отправилась моторная лодка, которая, прибыв в пункт </a:t>
            </a:r>
            <a:r>
              <a:rPr lang="en-US" dirty="0" smtClean="0"/>
              <a:t>B</a:t>
            </a:r>
            <a:r>
              <a:rPr lang="ru-RU" dirty="0" smtClean="0"/>
              <a:t>, поворачивает обратно и возвращается в пункт </a:t>
            </a:r>
            <a:r>
              <a:rPr lang="en-US" dirty="0" smtClean="0"/>
              <a:t>A</a:t>
            </a:r>
            <a:r>
              <a:rPr lang="ru-RU" dirty="0" smtClean="0"/>
              <a:t>, к этому времени плот проплывает 8 км. Найдите скорость лодки в неподвижной воде, если скорость течения реки равна 2 км/ч.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189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/>
          <a:lstStyle/>
          <a:p>
            <a:r>
              <a:rPr lang="ru-RU" dirty="0" smtClean="0"/>
              <a:t>Задача №3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30385771"/>
                  </p:ext>
                </p:extLst>
              </p:nvPr>
            </p:nvGraphicFramePr>
            <p:xfrm>
              <a:off x="467544" y="1136918"/>
              <a:ext cx="8208912" cy="17640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2228"/>
                    <a:gridCol w="2052228"/>
                    <a:gridCol w="2052228"/>
                    <a:gridCol w="2052228"/>
                  </a:tblGrid>
                  <a:tr h="425165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425165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Плот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8</a:t>
                          </a:r>
                          <a:r>
                            <a:rPr lang="en-US" dirty="0" smtClean="0"/>
                            <a:t> </a:t>
                          </a:r>
                          <a:r>
                            <a:rPr lang="ru-RU" dirty="0" smtClean="0"/>
                            <a:t>км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 smtClean="0"/>
                            <a:t>2</a:t>
                          </a:r>
                          <a:r>
                            <a:rPr lang="ru-RU" baseline="0" dirty="0" smtClean="0"/>
                            <a:t> км/ч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</a:tr>
                  <a:tr h="733846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Моторная</a:t>
                          </a:r>
                          <a:r>
                            <a:rPr lang="ru-RU" baseline="0" dirty="0" smtClean="0"/>
                            <a:t> лодка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24 км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24</a:t>
                          </a:r>
                          <a:r>
                            <a:rPr lang="ru-RU" dirty="0" smtClean="0"/>
                            <a:t> км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0" dirty="0" smtClean="0"/>
                            <a:t>x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+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2 </a:t>
                          </a:r>
                          <a:r>
                            <a:rPr lang="ru-RU" baseline="0" dirty="0" smtClean="0"/>
                            <a:t>км/ч</a:t>
                          </a:r>
                          <a:endParaRPr lang="ru-RU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0" dirty="0" smtClean="0"/>
                            <a:t>x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-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2 </a:t>
                          </a:r>
                          <a:r>
                            <a:rPr lang="ru-RU" baseline="0" dirty="0" smtClean="0"/>
                            <a:t>км/ч</a:t>
                          </a:r>
                          <a:endParaRPr lang="ru-RU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smtClean="0">
                                      <a:latin typeface="Cambria Math"/>
                                    </a:rPr>
                                    <m:t>24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+2</m:t>
                                  </m:r>
                                </m:den>
                              </m:f>
                              <m:r>
                                <a:rPr lang="ru-RU" b="0" i="1" smtClean="0">
                                  <a:latin typeface="Cambria Math"/>
                                </a:rPr>
                                <m:t> ч ;</m:t>
                              </m:r>
                            </m:oMath>
                          </a14:m>
                          <a:r>
                            <a:rPr lang="ru-RU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i="1" dirty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b="0" i="1" dirty="0" smtClean="0">
                                      <a:latin typeface="Cambria Math"/>
                                    </a:rPr>
                                    <m:t>24</m:t>
                                  </m:r>
                                </m:num>
                                <m:den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b="0" i="1" dirty="0" smtClean="0">
                                      <a:latin typeface="Cambria Math"/>
                                    </a:rPr>
                                    <m:t>−2</m:t>
                                  </m:r>
                                </m:den>
                              </m:f>
                              <m:r>
                                <a:rPr lang="en-US" b="0" i="1" dirty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ru-RU" b="0" i="1" dirty="0" smtClean="0">
                                  <a:latin typeface="Cambria Math"/>
                                </a:rPr>
                                <m:t>ч</m:t>
                              </m:r>
                            </m:oMath>
                          </a14:m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30385771"/>
                  </p:ext>
                </p:extLst>
              </p:nvPr>
            </p:nvGraphicFramePr>
            <p:xfrm>
              <a:off x="467544" y="1136918"/>
              <a:ext cx="8208912" cy="17640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52228"/>
                    <a:gridCol w="2052228"/>
                    <a:gridCol w="2052228"/>
                    <a:gridCol w="2052228"/>
                  </a:tblGrid>
                  <a:tr h="425165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605028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Плот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8</a:t>
                          </a:r>
                          <a:r>
                            <a:rPr lang="en-US" dirty="0" smtClean="0"/>
                            <a:t> </a:t>
                          </a:r>
                          <a:r>
                            <a:rPr lang="ru-RU" dirty="0" smtClean="0"/>
                            <a:t>км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0" dirty="0" smtClean="0"/>
                            <a:t>2</a:t>
                          </a:r>
                          <a:r>
                            <a:rPr lang="ru-RU" baseline="0" dirty="0" smtClean="0"/>
                            <a:t> км/ч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893" t="-75758" r="-298" b="-121212"/>
                          </a:stretch>
                        </a:blipFill>
                      </a:tcPr>
                    </a:tc>
                  </a:tr>
                  <a:tr h="733846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Моторная</a:t>
                          </a:r>
                          <a:r>
                            <a:rPr lang="ru-RU" baseline="0" dirty="0" smtClean="0"/>
                            <a:t> лодка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24 км </a:t>
                          </a:r>
                        </a:p>
                        <a:p>
                          <a:pPr algn="ctr"/>
                          <a:r>
                            <a:rPr lang="en-US" dirty="0" smtClean="0"/>
                            <a:t>24</a:t>
                          </a:r>
                          <a:r>
                            <a:rPr lang="ru-RU" dirty="0" smtClean="0"/>
                            <a:t> км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0" dirty="0" smtClean="0"/>
                            <a:t>x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+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2 </a:t>
                          </a:r>
                          <a:r>
                            <a:rPr lang="ru-RU" baseline="0" dirty="0" smtClean="0"/>
                            <a:t>км/ч</a:t>
                          </a:r>
                          <a:endParaRPr lang="ru-RU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0" dirty="0" smtClean="0"/>
                            <a:t>x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-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en-US" baseline="0" dirty="0" smtClean="0"/>
                            <a:t>2 </a:t>
                          </a:r>
                          <a:r>
                            <a:rPr lang="ru-RU" baseline="0" dirty="0" smtClean="0"/>
                            <a:t>км/ч</a:t>
                          </a:r>
                          <a:endParaRPr lang="ru-RU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893" t="-145000" r="-29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67544" y="4581128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Расстояние между пристанями </a:t>
            </a:r>
            <a:r>
              <a:rPr lang="en-US" sz="2000" b="1" dirty="0" smtClean="0"/>
              <a:t>A </a:t>
            </a:r>
            <a:r>
              <a:rPr lang="ru-RU" sz="2000" b="1" dirty="0" smtClean="0"/>
              <a:t>и </a:t>
            </a:r>
            <a:r>
              <a:rPr lang="en-US" sz="2000" b="1" dirty="0" smtClean="0"/>
              <a:t>B </a:t>
            </a:r>
            <a:r>
              <a:rPr lang="ru-RU" sz="2000" b="1" dirty="0" smtClean="0"/>
              <a:t>равно 24 км. Из </a:t>
            </a:r>
            <a:r>
              <a:rPr lang="en-US" sz="2000" b="1" dirty="0" smtClean="0"/>
              <a:t>A </a:t>
            </a:r>
            <a:r>
              <a:rPr lang="ru-RU" sz="2000" b="1" dirty="0" smtClean="0"/>
              <a:t>в </a:t>
            </a:r>
            <a:r>
              <a:rPr lang="en-US" sz="2000" b="1" dirty="0" smtClean="0"/>
              <a:t>B </a:t>
            </a:r>
            <a:r>
              <a:rPr lang="ru-RU" sz="2000" b="1" dirty="0" smtClean="0"/>
              <a:t>по течению реки отправился плот, а через полчаса вслед за ним отправилась моторная лодка, которая, прибыв в пункт </a:t>
            </a:r>
            <a:r>
              <a:rPr lang="en-US" sz="2000" b="1" dirty="0" smtClean="0"/>
              <a:t>B</a:t>
            </a:r>
            <a:r>
              <a:rPr lang="ru-RU" sz="2000" b="1" dirty="0" smtClean="0"/>
              <a:t>, поворачивает обратно и возвращается в пункт </a:t>
            </a:r>
            <a:r>
              <a:rPr lang="en-US" sz="2000" b="1" dirty="0" smtClean="0"/>
              <a:t>A</a:t>
            </a:r>
            <a:r>
              <a:rPr lang="ru-RU" sz="2000" b="1" dirty="0" smtClean="0"/>
              <a:t>, к этому времени плот проплывает 8 км. Найдите скорость лодки в неподвижной воде, если скорость течения реки равна 2 км/ч.</a:t>
            </a:r>
            <a:endParaRPr lang="ru-RU" sz="20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177688" y="3737464"/>
            <a:ext cx="4248472" cy="0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65024" y="369304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96247" y="369304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ru-RU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851920" y="2900957"/>
            <a:ext cx="0" cy="7920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ятиугольник 11"/>
          <p:cNvSpPr/>
          <p:nvPr/>
        </p:nvSpPr>
        <p:spPr>
          <a:xfrm>
            <a:off x="3881076" y="2900957"/>
            <a:ext cx="601208" cy="2880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 rot="16200000">
            <a:off x="4115616" y="1777314"/>
            <a:ext cx="372616" cy="42484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926661" y="4125711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 </a:t>
            </a:r>
            <a:r>
              <a:rPr lang="ru-RU" b="1" dirty="0" smtClean="0"/>
              <a:t>км</a:t>
            </a:r>
            <a:endParaRPr lang="ru-RU" b="1" dirty="0"/>
          </a:p>
        </p:txBody>
      </p:sp>
      <p:sp>
        <p:nvSpPr>
          <p:cNvPr id="16" name="Левая фигурная скобка 15"/>
          <p:cNvSpPr/>
          <p:nvPr/>
        </p:nvSpPr>
        <p:spPr>
          <a:xfrm rot="5400000">
            <a:off x="2798780" y="2639904"/>
            <a:ext cx="432048" cy="16742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698050" y="283717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8 км</a:t>
            </a:r>
            <a:endParaRPr lang="ru-RU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653502" y="3014999"/>
                <a:ext cx="23721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</a:rPr>
                        <m:t>𝟑𝟎</m:t>
                      </m:r>
                      <m:r>
                        <a:rPr lang="ru-RU" sz="2400" b="1" i="1" smtClean="0">
                          <a:latin typeface="Cambria Math"/>
                        </a:rPr>
                        <m:t> мин=</m:t>
                      </m:r>
                      <m:r>
                        <a:rPr lang="ru-RU" sz="2400" b="1" i="1" smtClean="0">
                          <a:latin typeface="Cambria Math"/>
                        </a:rPr>
                        <m:t>𝟎</m:t>
                      </m:r>
                      <m:r>
                        <a:rPr lang="ru-RU" sz="2400" b="1" i="1" smtClean="0">
                          <a:latin typeface="Cambria Math"/>
                        </a:rPr>
                        <m:t>,</m:t>
                      </m:r>
                      <m:r>
                        <a:rPr lang="ru-RU" sz="2400" b="1" i="1" smtClean="0">
                          <a:latin typeface="Cambria Math"/>
                        </a:rPr>
                        <m:t>𝟓</m:t>
                      </m:r>
                      <m:r>
                        <a:rPr lang="ru-RU" sz="2400" b="1" i="1" smtClean="0">
                          <a:latin typeface="Cambria Math"/>
                        </a:rPr>
                        <m:t> ч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3502" y="3014999"/>
                <a:ext cx="2372188" cy="46166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732240" y="3573080"/>
                <a:ext cx="2539413" cy="418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ru-RU" sz="2000" b="1" i="1" smtClean="0">
                              <a:latin typeface="Cambria Math"/>
                            </a:rPr>
                            <m:t>плота</m:t>
                          </m:r>
                        </m:sub>
                      </m:sSub>
                      <m:r>
                        <a:rPr lang="ru-RU" sz="20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𝒕</m:t>
                          </m:r>
                        </m:e>
                        <m:sub>
                          <m:r>
                            <a:rPr lang="ru-RU" sz="2000" b="1" i="1" smtClean="0">
                              <a:latin typeface="Cambria Math"/>
                            </a:rPr>
                            <m:t>лодки</m:t>
                          </m:r>
                        </m:sub>
                      </m:sSub>
                      <m:r>
                        <a:rPr lang="ru-RU" sz="2000" b="1" i="1" smtClean="0">
                          <a:latin typeface="Cambria Math"/>
                        </a:rPr>
                        <m:t>+</m:t>
                      </m:r>
                      <m:r>
                        <a:rPr lang="ru-RU" sz="2000" b="1" i="1" smtClean="0">
                          <a:latin typeface="Cambria Math"/>
                        </a:rPr>
                        <m:t>𝟎</m:t>
                      </m:r>
                      <m:r>
                        <a:rPr lang="ru-RU" sz="2000" b="1" i="1" smtClean="0">
                          <a:latin typeface="Cambria Math"/>
                        </a:rPr>
                        <m:t>,</m:t>
                      </m:r>
                      <m:r>
                        <a:rPr lang="ru-RU" sz="2000" b="1" i="1" smtClean="0">
                          <a:latin typeface="Cambria Math"/>
                        </a:rPr>
                        <m:t>𝟓</m:t>
                      </m:r>
                    </m:oMath>
                  </m:oMathPara>
                </a14:m>
                <a:endParaRPr lang="ru-RU" sz="2000" b="1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573080"/>
                <a:ext cx="2539413" cy="418000"/>
              </a:xfrm>
              <a:prstGeom prst="rect">
                <a:avLst/>
              </a:prstGeom>
              <a:blipFill rotWithShape="1"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68404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Баржа прошла по течению реки 18 км, повернув обратно, прошла еще 6 км, затратив на весь путь 2 часа 15 минут. Найдите собственную скорость баржи, если скорость течения реки равна 2 км/ч.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78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№4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78626272"/>
                  </p:ext>
                </p:extLst>
              </p:nvPr>
            </p:nvGraphicFramePr>
            <p:xfrm>
              <a:off x="457200" y="1600200"/>
              <a:ext cx="7067128" cy="2188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66782"/>
                    <a:gridCol w="1766782"/>
                    <a:gridCol w="1766782"/>
                    <a:gridCol w="1766782"/>
                  </a:tblGrid>
                  <a:tr h="476332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595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По течению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18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 + 2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18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+2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  <a:tr h="8529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Против</a:t>
                          </a:r>
                          <a:r>
                            <a:rPr lang="ru-RU" sz="2000" baseline="0" dirty="0" smtClean="0"/>
                            <a:t> течения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6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x </a:t>
                          </a:r>
                          <a:r>
                            <a:rPr lang="ru-RU" sz="2000" dirty="0" smtClean="0"/>
                            <a:t>-</a:t>
                          </a:r>
                          <a:r>
                            <a:rPr lang="en-US" sz="2000" dirty="0" smtClean="0"/>
                            <a:t> 2 </a:t>
                          </a:r>
                          <a:r>
                            <a:rPr lang="ru-RU" sz="2000" dirty="0" smtClean="0"/>
                            <a:t>км/ч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 b="0" i="1" smtClean="0">
                                        <a:latin typeface="Cambria Math"/>
                                      </a:rPr>
                                      <m:t>6</m:t>
                                    </m:r>
                                  </m:num>
                                  <m:den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den>
                                </m:f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ru-RU" sz="2000" b="0" i="1" smtClean="0">
                                    <a:latin typeface="Cambria Math"/>
                                  </a:rPr>
                                  <m:t>ч</m:t>
                                </m:r>
                              </m:oMath>
                            </m:oMathPara>
                          </a14:m>
                          <a:endParaRPr lang="ru-RU" sz="20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78626272"/>
                  </p:ext>
                </p:extLst>
              </p:nvPr>
            </p:nvGraphicFramePr>
            <p:xfrm>
              <a:off x="457200" y="1600200"/>
              <a:ext cx="7067128" cy="21888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66782"/>
                    <a:gridCol w="1766782"/>
                    <a:gridCol w="1766782"/>
                    <a:gridCol w="1766782"/>
                  </a:tblGrid>
                  <a:tr h="476332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V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t</a:t>
                          </a:r>
                          <a:endParaRPr lang="ru-RU" dirty="0"/>
                        </a:p>
                      </a:txBody>
                      <a:tcPr/>
                    </a:tc>
                  </a:tr>
                  <a:tr h="8595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По течению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18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/>
                            <a:t>x + 2 </a:t>
                          </a:r>
                          <a:r>
                            <a:rPr lang="ru-RU" sz="2000" dirty="0" smtClean="0"/>
                            <a:t>км/ч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5" t="-58865" r="-345" b="-99291"/>
                          </a:stretch>
                        </a:blipFill>
                      </a:tcPr>
                    </a:tc>
                  </a:tr>
                  <a:tr h="85299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Против</a:t>
                          </a:r>
                          <a:r>
                            <a:rPr lang="ru-RU" sz="2000" baseline="0" dirty="0" smtClean="0"/>
                            <a:t> течения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000" dirty="0" smtClean="0"/>
                            <a:t>6 км</a:t>
                          </a:r>
                          <a:endParaRPr lang="ru-RU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000" dirty="0" smtClean="0"/>
                            <a:t>x </a:t>
                          </a:r>
                          <a:r>
                            <a:rPr lang="ru-RU" sz="2000" dirty="0" smtClean="0"/>
                            <a:t>-</a:t>
                          </a:r>
                          <a:r>
                            <a:rPr lang="en-US" sz="2000" dirty="0" smtClean="0"/>
                            <a:t> 2 </a:t>
                          </a:r>
                          <a:r>
                            <a:rPr lang="ru-RU" sz="2000" dirty="0" smtClean="0"/>
                            <a:t>км/ч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655" t="-160000" r="-34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Прямоугольник 4"/>
          <p:cNvSpPr/>
          <p:nvPr/>
        </p:nvSpPr>
        <p:spPr>
          <a:xfrm>
            <a:off x="460648" y="4149080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Баржа прошла по течению реки 18 км, повернув обратно, прошла еще 6 км, затратив на весь путь 2 часа 15 минут. Найдите собственную скорость баржи, если скорость течения реки равна 2 км/ч.</a:t>
            </a:r>
            <a:endParaRPr lang="ru-RU" sz="2400" b="1" dirty="0"/>
          </a:p>
        </p:txBody>
      </p:sp>
      <p:sp>
        <p:nvSpPr>
          <p:cNvPr id="6" name="Левая фигурная скобка 5"/>
          <p:cNvSpPr/>
          <p:nvPr/>
        </p:nvSpPr>
        <p:spPr>
          <a:xfrm rot="10800000">
            <a:off x="7524328" y="2044856"/>
            <a:ext cx="425152" cy="180020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736903" y="2621790"/>
                <a:ext cx="15888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 smtClean="0">
                          <a:latin typeface="Cambria Math"/>
                        </a:rPr>
                        <m:t>𝟐</m:t>
                      </m:r>
                      <m:r>
                        <a:rPr lang="ru-RU" b="1" i="1" smtClean="0">
                          <a:latin typeface="Cambria Math"/>
                        </a:rPr>
                        <m:t> ч </m:t>
                      </m:r>
                      <m:r>
                        <a:rPr lang="ru-RU" b="1" i="1" smtClean="0">
                          <a:latin typeface="Cambria Math"/>
                        </a:rPr>
                        <m:t>𝟏𝟓</m:t>
                      </m:r>
                      <m:r>
                        <a:rPr lang="ru-RU" b="1" i="1" smtClean="0">
                          <a:latin typeface="Cambria Math"/>
                        </a:rPr>
                        <m:t> мин=</m:t>
                      </m:r>
                    </m:oMath>
                  </m:oMathPara>
                </a14:m>
                <a:endParaRPr lang="ru-RU" b="1" i="1" dirty="0" smtClean="0">
                  <a:latin typeface="Cambria Math"/>
                </a:endParaRPr>
              </a:p>
              <a:p>
                <a:pPr/>
                <a:r>
                  <a:rPr lang="ru-RU" b="1" dirty="0" smtClean="0"/>
                  <a:t>  = </a:t>
                </a:r>
                <a14:m>
                  <m:oMath xmlns:m="http://schemas.openxmlformats.org/officeDocument/2006/math">
                    <m:r>
                      <a:rPr lang="ru-RU" b="1" i="1" smtClean="0">
                        <a:latin typeface="Cambria Math"/>
                      </a:rPr>
                      <m:t>𝟐</m:t>
                    </m:r>
                    <m:r>
                      <a:rPr lang="ru-RU" b="1" i="1" smtClean="0">
                        <a:latin typeface="Cambria Math"/>
                      </a:rPr>
                      <m:t>,</m:t>
                    </m:r>
                    <m:r>
                      <a:rPr lang="ru-RU" b="1" i="1" smtClean="0">
                        <a:latin typeface="Cambria Math"/>
                      </a:rPr>
                      <m:t>𝟐𝟓</m:t>
                    </m:r>
                    <m:r>
                      <a:rPr lang="ru-RU" b="1" i="1" smtClean="0">
                        <a:latin typeface="Cambria Math"/>
                      </a:rPr>
                      <m:t> ч</m:t>
                    </m:r>
                  </m:oMath>
                </a14:m>
                <a:endParaRPr lang="ru-RU" b="1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6903" y="2621790"/>
                <a:ext cx="1588897" cy="646331"/>
              </a:xfrm>
              <a:prstGeom prst="rect">
                <a:avLst/>
              </a:prstGeom>
              <a:blipFill rotWithShape="1">
                <a:blip r:embed="rId3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39669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742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Задачи на движение по воде</vt:lpstr>
      <vt:lpstr>Задача №1</vt:lpstr>
      <vt:lpstr>Задача №1</vt:lpstr>
      <vt:lpstr>Задача №2</vt:lpstr>
      <vt:lpstr>Задача №2</vt:lpstr>
      <vt:lpstr>Задача №3</vt:lpstr>
      <vt:lpstr>Задача №3</vt:lpstr>
      <vt:lpstr>Задача №4</vt:lpstr>
      <vt:lpstr>Задача №4</vt:lpstr>
      <vt:lpstr>Задача №5</vt:lpstr>
      <vt:lpstr>Задача №5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на движение по воде</dc:title>
  <dc:creator>Ylyok</dc:creator>
  <cp:lastModifiedBy>Ylyok</cp:lastModifiedBy>
  <cp:revision>9</cp:revision>
  <dcterms:created xsi:type="dcterms:W3CDTF">2024-02-11T13:35:25Z</dcterms:created>
  <dcterms:modified xsi:type="dcterms:W3CDTF">2024-02-11T16:11:09Z</dcterms:modified>
</cp:coreProperties>
</file>