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 algn="ctr">
              <a:buNone/>
              <a:defRPr sz="1600"/>
            </a:lvl2pPr>
            <a:lvl3pPr marL="914377" indent="0" algn="ctr">
              <a:buNone/>
              <a:defRPr sz="16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8171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850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6954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731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5871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16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marL="0" lv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529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275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861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273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1639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B4C71EC6-210F-42DE-9C53-41977AD35B3D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1734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377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57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705902"/>
            <a:ext cx="6624736" cy="1463040"/>
          </a:xfrm>
        </p:spPr>
        <p:txBody>
          <a:bodyPr>
            <a:normAutofit fontScale="90000"/>
          </a:bodyPr>
          <a:lstStyle/>
          <a:p>
            <a:r>
              <a:rPr lang="ru-RU" sz="6600" i="1" dirty="0" smtClean="0"/>
              <a:t> Музей «Ясная Поляна»</a:t>
            </a:r>
            <a:endParaRPr lang="ru-RU" sz="66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62964" y="4725144"/>
            <a:ext cx="2771800" cy="1656184"/>
          </a:xfrm>
        </p:spPr>
        <p:txBody>
          <a:bodyPr>
            <a:normAutofit fontScale="92500" lnSpcReduction="20000"/>
          </a:bodyPr>
          <a:lstStyle/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Презентацию </a:t>
            </a:r>
            <a:r>
              <a:rPr lang="ru-RU" dirty="0" smtClean="0"/>
              <a:t>подготовила </a:t>
            </a:r>
            <a:endParaRPr lang="ru-RU" dirty="0" smtClean="0"/>
          </a:p>
          <a:p>
            <a:pPr algn="r"/>
            <a:r>
              <a:rPr lang="ru-RU" dirty="0" smtClean="0"/>
              <a:t>студентка </a:t>
            </a:r>
            <a:r>
              <a:rPr lang="ru-RU" dirty="0" smtClean="0"/>
              <a:t>12 группы </a:t>
            </a:r>
            <a:r>
              <a:rPr lang="ru-RU" dirty="0" smtClean="0"/>
              <a:t>Чунакова Ангелина</a:t>
            </a:r>
          </a:p>
          <a:p>
            <a:pPr algn="r"/>
            <a:r>
              <a:rPr lang="ru-RU" dirty="0" smtClean="0"/>
              <a:t>Руководитель: Бирюкова В.П.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1916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58816" cy="2506290"/>
          </a:xfrm>
        </p:spPr>
        <p:txBody>
          <a:bodyPr>
            <a:normAutofit/>
          </a:bodyPr>
          <a:lstStyle/>
          <a:p>
            <a:r>
              <a:rPr lang="ru-RU" sz="2000" dirty="0" err="1"/>
              <a:t>Я́сная</a:t>
            </a:r>
            <a:r>
              <a:rPr lang="ru-RU" sz="2000" dirty="0"/>
              <a:t> </a:t>
            </a:r>
            <a:r>
              <a:rPr lang="ru-RU" sz="2000" dirty="0" err="1"/>
              <a:t>Поля́на</a:t>
            </a:r>
            <a:r>
              <a:rPr lang="ru-RU" sz="2000" dirty="0"/>
              <a:t> — усадьба в </a:t>
            </a:r>
            <a:r>
              <a:rPr lang="ru-RU" sz="2000" dirty="0" err="1"/>
              <a:t>Щёкинском</a:t>
            </a:r>
            <a:r>
              <a:rPr lang="ru-RU" sz="2000" dirty="0"/>
              <a:t> районе Тульской области (в 14 км к юго-западу от Тулы), основанная в XVII веке и принадлежавшая сначала роду Карцевых, затем роду Волконских и Толстых.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60648"/>
            <a:ext cx="3912096" cy="24450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5004048" y="3602732"/>
            <a:ext cx="36724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В ней 28 августа (9 сентября) 1828 родился Лев Николаевич Толстой, здесь он жил[1], творил (в Ясной Поляне были написаны «Война и мир», «Анна Каренина» и др.), здесь же находится его могила. Главную роль в создании облика усадьбы сыграл дед писателя Н. С. Волконский.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387" y="2852936"/>
            <a:ext cx="3433564" cy="30306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586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92696"/>
            <a:ext cx="3888432" cy="58655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В 1921 году постановлением ВЦИК усадьбе вместе с окружающими её лесами, полями, садами и другими мемориальными объектами был присвоен статус музея. В 1986 году музей-усадьба получил статус Государственного мемориального и природного заповедника, а с 1993 года — статус объекта культуры особо важного значения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76672"/>
            <a:ext cx="3196981" cy="48245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7322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 Музей в период Великой  Отечественной войны и послевоенный период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При приближении немецких войск директор музея А. И. </a:t>
            </a:r>
            <a:r>
              <a:rPr lang="ru-RU" dirty="0" err="1"/>
              <a:t>Корзников</a:t>
            </a:r>
            <a:r>
              <a:rPr lang="ru-RU" dirty="0"/>
              <a:t> и его заместитель Н. Ф. Мурашов эвакуировали большую часть коллекции музея в Томск. Музей сильно пострадал в годы Великой Отечественной войны. Ясная Поляна была оккупирована 47 </a:t>
            </a:r>
            <a:r>
              <a:rPr lang="ru-RU" dirty="0" smtClean="0"/>
              <a:t>дней. </a:t>
            </a:r>
            <a:r>
              <a:rPr lang="ru-RU" dirty="0"/>
              <a:t>При отступлении немецко-фашистских войск дом Толстого был подожжён, но пожар удалось потушить. К маю 1942 усадьба была вновь открыта для посетителей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С 1941 г. Ясная Поляна находилась в составе Объединённых толстовских музеев, подчинённых музею Толстого в Москве, которым руководила С. А. Есенина-Толстая. В конце 1940-х объединённые музеи были разделены, и Ясная Поляна вновь стала самостоятельным музеем.</a:t>
            </a:r>
          </a:p>
        </p:txBody>
      </p:sp>
    </p:spTree>
    <p:extLst>
      <p:ext uri="{BB962C8B-B14F-4D97-AF65-F5344CB8AC3E}">
        <p14:creationId xmlns:p14="http://schemas.microsoft.com/office/powerpoint/2010/main" val="243386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Внутренние проблемы музея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Границы охранной зоны музея-усадьбы «Ясная поляна» были утверждены ещё в 1988 году. Однако администрация </a:t>
            </a:r>
            <a:r>
              <a:rPr lang="ru-RU" dirty="0" err="1"/>
              <a:t>Щёкинского</a:t>
            </a:r>
            <a:r>
              <a:rPr lang="ru-RU" dirty="0"/>
              <a:t> района Тульской области без какого-либо согласования с руководством музея-усадьбы передала под коттеджную застройку три больших земельных участка на территории охранной зоны заповедника. На этой территории планировалось возведение около 500 </a:t>
            </a:r>
            <a:r>
              <a:rPr lang="ru-RU" dirty="0" smtClean="0"/>
              <a:t>коттеджей, </a:t>
            </a:r>
            <a:r>
              <a:rPr lang="ru-RU" dirty="0"/>
              <a:t>однако затем прокуратура признала планы </a:t>
            </a:r>
            <a:r>
              <a:rPr lang="ru-RU" dirty="0" smtClean="0"/>
              <a:t>незаконными. </a:t>
            </a:r>
            <a:r>
              <a:rPr lang="ru-RU" dirty="0"/>
              <a:t>6 апреля 2013 года распоряжением премьер-министра Дмитрия Медведева окрестности Ясной Поляны были признаны объектом культурного наследия федерального </a:t>
            </a:r>
            <a:r>
              <a:rPr lang="ru-RU" dirty="0" smtClean="0"/>
              <a:t>значения.</a:t>
            </a:r>
            <a:endParaRPr lang="ru-RU" dirty="0"/>
          </a:p>
          <a:p>
            <a:r>
              <a:rPr lang="ru-RU" dirty="0"/>
              <a:t>В 2011 году высокопоставленный сотрудник музея-усадьбы «Ясная поляна» был уличён в хищении в особо крупном размере посредством закрытия фиктивных нарядов на работы. По приговору суда — возмещение убытков и </a:t>
            </a:r>
            <a:r>
              <a:rPr lang="ru-RU" dirty="0" smtClean="0"/>
              <a:t>штраф.</a:t>
            </a:r>
            <a:endParaRPr lang="ru-RU" dirty="0"/>
          </a:p>
          <a:p>
            <a:r>
              <a:rPr lang="ru-RU" dirty="0"/>
              <a:t>Несмотря на Яснополянское соглашение 2004 </a:t>
            </a:r>
            <a:r>
              <a:rPr lang="ru-RU" dirty="0" smtClean="0"/>
              <a:t>года, </a:t>
            </a:r>
            <a:r>
              <a:rPr lang="ru-RU" dirty="0"/>
              <a:t>Ясная Поляна 21 раз попадала в грязный список Минприроды РФ. Графские развалины, остов т. н. бассейна на территории </a:t>
            </a:r>
            <a:r>
              <a:rPr lang="ru-RU" dirty="0" err="1"/>
              <a:t>гостинично</a:t>
            </a:r>
            <a:r>
              <a:rPr lang="ru-RU" dirty="0"/>
              <a:t>-туристского комплекса, </a:t>
            </a:r>
            <a:r>
              <a:rPr lang="ru-RU" dirty="0" err="1"/>
              <a:t>гиперсвалка</a:t>
            </a:r>
            <a:r>
              <a:rPr lang="ru-RU" dirty="0"/>
              <a:t> на территории деревни, школа имени великого писателя в её удручающем состоянии, </a:t>
            </a:r>
            <a:r>
              <a:rPr lang="ru-RU" dirty="0" err="1"/>
              <a:t>новоделы</a:t>
            </a:r>
            <a:r>
              <a:rPr lang="ru-RU" dirty="0"/>
              <a:t> охранной зоны — всё это существует на фоне непростой экологической и социальной обстановки в Ясной </a:t>
            </a:r>
            <a:r>
              <a:rPr lang="ru-RU" dirty="0" smtClean="0"/>
              <a:t>Поляне.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628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16632"/>
            <a:ext cx="4968552" cy="3024336"/>
          </a:xfrm>
        </p:spPr>
      </p:pic>
      <p:sp>
        <p:nvSpPr>
          <p:cNvPr id="5" name="TextBox 4"/>
          <p:cNvSpPr txBox="1"/>
          <p:nvPr/>
        </p:nvSpPr>
        <p:spPr>
          <a:xfrm>
            <a:off x="899592" y="620688"/>
            <a:ext cx="2592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/>
              <a:t>Интерьер дома-музея Л. Н. Толстого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381375"/>
            <a:ext cx="4762500" cy="26797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00192" y="4149080"/>
            <a:ext cx="24482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Въездные</a:t>
            </a:r>
            <a:r>
              <a:rPr lang="ru-RU" sz="4400" dirty="0" smtClean="0"/>
              <a:t> </a:t>
            </a:r>
            <a:r>
              <a:rPr lang="ru-RU" sz="4400" dirty="0"/>
              <a:t>ворота</a:t>
            </a:r>
          </a:p>
        </p:txBody>
      </p:sp>
    </p:spTree>
    <p:extLst>
      <p:ext uri="{BB962C8B-B14F-4D97-AF65-F5344CB8AC3E}">
        <p14:creationId xmlns:p14="http://schemas.microsoft.com/office/powerpoint/2010/main" val="221030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4762500" cy="29718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717032"/>
            <a:ext cx="4762500" cy="26797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11960" y="980728"/>
            <a:ext cx="57606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/>
              <a:t>Кучерская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4218176"/>
            <a:ext cx="30243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Могила Льва Толстого</a:t>
            </a:r>
          </a:p>
        </p:txBody>
      </p:sp>
    </p:spTree>
    <p:extLst>
      <p:ext uri="{BB962C8B-B14F-4D97-AF65-F5344CB8AC3E}">
        <p14:creationId xmlns:p14="http://schemas.microsoft.com/office/powerpoint/2010/main" val="104146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4762500" cy="26797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212976"/>
            <a:ext cx="4119440" cy="30868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92080" y="908720"/>
            <a:ext cx="34563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Средний пруд с купальней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7544" y="3725341"/>
            <a:ext cx="38884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Мельничный камень у моста — бывшая мельница Ясной Поляны</a:t>
            </a:r>
          </a:p>
        </p:txBody>
      </p:sp>
    </p:spTree>
    <p:extLst>
      <p:ext uri="{BB962C8B-B14F-4D97-AF65-F5344CB8AC3E}">
        <p14:creationId xmlns:p14="http://schemas.microsoft.com/office/powerpoint/2010/main" val="326093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15</TotalTime>
  <Words>480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Calibri</vt:lpstr>
      <vt:lpstr>Tw Cen MT</vt:lpstr>
      <vt:lpstr>Tw Cen MT Condensed</vt:lpstr>
      <vt:lpstr>Wingdings 3</vt:lpstr>
      <vt:lpstr>Интеграл</vt:lpstr>
      <vt:lpstr> Музей «Ясная Поляна»</vt:lpstr>
      <vt:lpstr>Я́сная Поля́на — усадьба в Щёкинском районе Тульской области (в 14 км к юго-западу от Тулы), основанная в XVII веке и принадлежавшая сначала роду Карцевых, затем роду Волконских и Толстых.</vt:lpstr>
      <vt:lpstr>Презентация PowerPoint</vt:lpstr>
      <vt:lpstr> Музей в период Великой  Отечественной войны и послевоенный период </vt:lpstr>
      <vt:lpstr>Внутренние проблемы музея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Музей «Ясная Поляна»</dc:title>
  <dc:creator>user</dc:creator>
  <cp:lastModifiedBy>Привет</cp:lastModifiedBy>
  <cp:revision>4</cp:revision>
  <dcterms:created xsi:type="dcterms:W3CDTF">2024-01-24T19:28:29Z</dcterms:created>
  <dcterms:modified xsi:type="dcterms:W3CDTF">2024-02-11T16:26:14Z</dcterms:modified>
</cp:coreProperties>
</file>