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9"/>
  </p:notesMasterIdLst>
  <p:sldIdLst>
    <p:sldId id="257" r:id="rId2"/>
    <p:sldId id="285" r:id="rId3"/>
    <p:sldId id="286" r:id="rId4"/>
    <p:sldId id="261" r:id="rId5"/>
    <p:sldId id="262" r:id="rId6"/>
    <p:sldId id="256" r:id="rId7"/>
    <p:sldId id="290" r:id="rId8"/>
    <p:sldId id="291" r:id="rId9"/>
    <p:sldId id="263" r:id="rId10"/>
    <p:sldId id="292" r:id="rId11"/>
    <p:sldId id="264" r:id="rId12"/>
    <p:sldId id="289" r:id="rId13"/>
    <p:sldId id="293" r:id="rId14"/>
    <p:sldId id="265" r:id="rId15"/>
    <p:sldId id="266" r:id="rId16"/>
    <p:sldId id="258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820000"/>
    <a:srgbClr val="CC0000"/>
    <a:srgbClr val="F6F8B6"/>
    <a:srgbClr val="8EF8F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99" autoAdjust="0"/>
  </p:normalViewPr>
  <p:slideViewPr>
    <p:cSldViewPr>
      <p:cViewPr>
        <p:scale>
          <a:sx n="78" d="100"/>
          <a:sy n="78" d="100"/>
        </p:scale>
        <p:origin x="-1230" y="-6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9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0D0469-CE35-47E8-8855-92336C555A7D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CAF71-3A5D-44E4-8A29-688ED8B36B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CAF71-3A5D-44E4-8A29-688ED8B36B9D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74638"/>
            <a:ext cx="8424936" cy="142617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Урок музыки</a:t>
            </a:r>
            <a:br>
              <a:rPr lang="ru-RU" sz="3200" dirty="0" smtClean="0"/>
            </a:br>
            <a:r>
              <a:rPr lang="ru-RU" sz="3200" dirty="0" smtClean="0"/>
              <a:t>Тема: «Что роднит музыку с литературой?» 5 класс</a:t>
            </a:r>
            <a:endParaRPr lang="ru-RU" sz="3200" dirty="0"/>
          </a:p>
        </p:txBody>
      </p:sp>
      <p:pic>
        <p:nvPicPr>
          <p:cNvPr id="2050" name="Picture 2" descr="D:\ПЕДАГОГ\ПРЕЗЕНТАЦИИ\Картинки для презентаций\КАРТИНКИ из сайтов музыки\%D0%BC%D0%BE%D1%86%D0%B0%D1%80%D1%82%20%D0%BA%D0%B0%D0%BA%20%D1%81%D1%87%D0%B0%D1%81%D1%82%D0%BB%D0%B8%D0%B2%20%D1%82%D0%BE%D1%8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766561" y="1646238"/>
            <a:ext cx="5610878" cy="4525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971600" y="5733256"/>
            <a:ext cx="77724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Выполнила учитель музыки Лицея № 41 города Костромы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Владимирова  Елена Львовна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88639"/>
            <a:ext cx="7772400" cy="72008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Песня Леля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6408712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0133303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7224" y="0"/>
            <a:ext cx="7772400" cy="26003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 многих литературных произведениях упоминается о звучащей музыке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5229200"/>
            <a:ext cx="8358246" cy="1512168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Сказка, рассказ, повесть, роман…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Древние мифы, народные сказки, легенды, предания…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4" name="Picture 4" descr="D:\ПЕДАГОГ\ПРЕЗЕНТАЦИИ\Картинки для презентаций\ФОТО - МУЗЫКАЛЬНЫЕ\3335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36912"/>
            <a:ext cx="771530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0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17575" y="639673"/>
            <a:ext cx="4572000" cy="39857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Романс «Жаворонок»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М. Глинка, Н.Кукольник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Между </a:t>
            </a:r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небом и землей</a:t>
            </a:r>
            <a:b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Песня раздается</a:t>
            </a:r>
            <a:b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Не исходною струей</a:t>
            </a:r>
            <a:b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Громче, громче льется</a:t>
            </a:r>
            <a:b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Не видать певца полей</a:t>
            </a:r>
            <a:b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Где поет так громко</a:t>
            </a:r>
            <a:b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Над подруженькой своей</a:t>
            </a:r>
            <a:b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Жаворонок звонкий</a:t>
            </a:r>
            <a:b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Над подруженькой своей</a:t>
            </a:r>
            <a:b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</a:br>
            <a:r>
              <a:rPr lang="ru-RU" dirty="0">
                <a:solidFill>
                  <a:srgbClr val="002060"/>
                </a:solidFill>
                <a:latin typeface="Segoe Script" panose="020B0504020000000003" pitchFamily="34" charset="0"/>
                <a:ea typeface="Calibri"/>
                <a:cs typeface="Times New Roman"/>
              </a:rPr>
              <a:t>Жаворонок звонкий</a:t>
            </a:r>
            <a:endParaRPr lang="ru-RU" sz="1400" dirty="0">
              <a:solidFill>
                <a:srgbClr val="002060"/>
              </a:solidFill>
              <a:effectLst/>
              <a:latin typeface="Segoe Script" panose="020B0504020000000003" pitchFamily="34" charset="0"/>
              <a:ea typeface="Calibri"/>
              <a:cs typeface="Times New Roman"/>
            </a:endParaRPr>
          </a:p>
        </p:txBody>
      </p:sp>
      <p:sp>
        <p:nvSpPr>
          <p:cNvPr id="5" name="AutoShape 4" descr="https://im0-tub-ru.yandex.net/i?id=3c37465fd7aacaccf9ec0c66653230e1&amp;n=13&amp;exp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6" descr="http://kultprivet.ru/pictures/1753/%D0%93%D0%BB%D0%B8%D0%BD%D0%BA%D0%B0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AutoShape 8" descr="http://image2.thematicnews.com/uploads/images/45/16/83/02017/08/22/7a2dfd2b88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AutoShape 10" descr="https://100-faktov.ru/wp-content/uploads/2018/07/50f280c19544d13c98f6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" name="AutoShape 12" descr="https://c8.alamy.com/comp/FF97P9/mikhail-glinka-1804-1857-nmikhail-ivanovich-glinka-russian-composer-FF97P9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" name="AutoShape 14" descr="https://c8.alamy.com/comp/FF97P9/mikhail-glinka-1804-1857-nmikhail-ivanovich-glinka-russian-composer-FF97P9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" name="AutoShape 16" descr="https://c8.alamy.com/comp/FF97P9/mikhail-glinka-1804-1857-nmikhail-ivanovich-glinka-russian-composer-FF97P9.jp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12233"/>
            <a:ext cx="2070019" cy="3844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2262666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Кострома глазами художников </a:t>
            </a:r>
            <a:endParaRPr lang="ru-RU" dirty="0"/>
          </a:p>
        </p:txBody>
      </p:sp>
      <p:pic>
        <p:nvPicPr>
          <p:cNvPr id="1026" name="Picture 2" descr="C:\Users\Admin\Desktop\картины к уроку\Белых Алексе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3816424" cy="33055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картины к уроку\кострома художественна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394" y="1895054"/>
            <a:ext cx="4341152" cy="33491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474539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:\ПЕДАГОГ\ПРЕЗЕНТАЦИИ\Картинки для презентаций\ФОТО - МУЗЫКАЛЬНЫЕ\3335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285992"/>
            <a:ext cx="771530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772400" cy="61436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Жизнь и творчество знаменитых композиторов, музыкантов исполнителей, незабываемые образы различных музыкальных сочинений</a:t>
            </a:r>
            <a:b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вдохновляют писателей и поэтов на создание литературных произведений, со страниц которых «звучит» музыка.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7224" y="0"/>
            <a:ext cx="7772400" cy="2600342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музыку, и литературу объединяет общность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жанров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44" y="4643446"/>
            <a:ext cx="4286280" cy="107157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литературе:</a:t>
            </a:r>
          </a:p>
          <a:p>
            <a:r>
              <a:rPr lang="ru-RU" sz="36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песня, романс, запевка…</a:t>
            </a:r>
            <a:endParaRPr lang="ru-RU" sz="36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4" name="Picture 4" descr="D:\ПЕДАГОГ\ПРЕЗЕНТАЦИИ\Картинки для презентаций\ФОТО - МУЗЫКАЛЬНЫЕ\3335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928802"/>
            <a:ext cx="771530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одзаголовок 4"/>
          <p:cNvSpPr txBox="1">
            <a:spLocks/>
          </p:cNvSpPr>
          <p:nvPr/>
        </p:nvSpPr>
        <p:spPr>
          <a:xfrm>
            <a:off x="4531965" y="4653136"/>
            <a:ext cx="4612035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 музыке:</a:t>
            </a:r>
            <a:r>
              <a:rPr kumimoji="0" lang="ru-RU" sz="3600" b="1" i="0" u="none" strike="noStrike" kern="1200" normalizeH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   </a:t>
            </a:r>
            <a:r>
              <a:rPr kumimoji="0" lang="ru-RU" sz="3600" b="1" i="0" u="sng" strike="noStrike" kern="120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сказка, поэма, баллада…</a:t>
            </a:r>
            <a:endParaRPr kumimoji="0" lang="ru-RU" sz="3600" b="1" i="0" u="sng" strike="noStrike" kern="120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273630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 каких двух великих началах, двух стихиях искусства мы говорили?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 rot="748246">
            <a:off x="204350" y="3987166"/>
            <a:ext cx="3286148" cy="92869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 rot="239298">
            <a:off x="3099888" y="3763114"/>
            <a:ext cx="3477235" cy="92869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Архитектура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00100" y="2780928"/>
            <a:ext cx="3286148" cy="86409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Музыка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 rot="21024705">
            <a:off x="335289" y="5210353"/>
            <a:ext cx="3976320" cy="92869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Археология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071802" y="5786454"/>
            <a:ext cx="3929090" cy="92869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Скульптура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 rot="21134202">
            <a:off x="4043631" y="4594687"/>
            <a:ext cx="4968388" cy="115129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 rot="565811">
            <a:off x="5210691" y="2815414"/>
            <a:ext cx="3741914" cy="92869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Каллиграфия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 descr="О711102"/>
          <p:cNvPicPr>
            <a:picLocks noChangeAspect="1" noChangeArrowheads="1"/>
          </p:cNvPicPr>
          <p:nvPr/>
        </p:nvPicPr>
        <p:blipFill>
          <a:blip r:embed="rId2" cstate="print">
            <a:lum bright="-30000" contrast="-4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04800" y="2286000"/>
            <a:ext cx="8534400" cy="923330"/>
          </a:xfrm>
          <a:prstGeom prst="rect">
            <a:avLst/>
          </a:prstGeom>
          <a:solidFill>
            <a:schemeClr val="accent1">
              <a:lumMod val="75000"/>
              <a:alpha val="25000"/>
            </a:schemeClr>
          </a:solidFill>
          <a:ln w="9525">
            <a:noFill/>
            <a:miter lim="800000"/>
            <a:headEnd/>
            <a:tailEnd/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Спасибо за внимание!</a:t>
            </a:r>
            <a:endParaRPr lang="ru-RU" sz="5400" b="1" dirty="0">
              <a:effectLst>
                <a:outerShdw blurRad="38100" dist="38100" dir="2700000" algn="tl">
                  <a:srgbClr val="000000"/>
                </a:outerShdw>
              </a:effectLst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141763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prstClr val="white"/>
                </a:solidFill>
              </a:rPr>
              <a:t>Тема: «Что роднит музыку с литературой?»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12776"/>
            <a:ext cx="8075240" cy="4713387"/>
          </a:xfrm>
        </p:spPr>
        <p:txBody>
          <a:bodyPr>
            <a:noAutofit/>
          </a:bodyPr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Цель: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 выявление общности жизненных истоков и многосторонних связей музыки и литературы.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b="1" dirty="0">
                <a:latin typeface="Times New Roman"/>
                <a:ea typeface="Calibri"/>
                <a:cs typeface="Times New Roman"/>
              </a:rPr>
              <a:t>Задачи урока:</a:t>
            </a:r>
            <a:endParaRPr lang="ru-RU" sz="1400" b="1" dirty="0">
              <a:latin typeface="Calibri"/>
              <a:ea typeface="Calibri"/>
              <a:cs typeface="Times New Roman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i="1" dirty="0">
                <a:latin typeface="Times New Roman"/>
                <a:ea typeface="Calibri"/>
                <a:cs typeface="Times New Roman"/>
              </a:rPr>
              <a:t>Образовательные: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создать проблемную ситуацию через поиск ответов на вопросы, раскрывающие взаимодействие музыки и литературы: что стало бы с музыкой, если бы не было литературы? Что стало бы с литературой, если бы не было музыки? Что роднит их между собой?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выявить опорные направления взаимосвязи данных видов искусства: интонация, жанры, развитие и восприятие в процессе времени.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i="1" dirty="0">
                <a:latin typeface="Times New Roman"/>
                <a:ea typeface="Calibri"/>
                <a:cs typeface="Times New Roman"/>
              </a:rPr>
              <a:t>Развивающие: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развивать воображение через восприятие музыки и поэзии.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учить умению самостоятельно находить решение проблемы по определению многосторонних связей различных видов искусств.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400" i="1" dirty="0">
                <a:latin typeface="Times New Roman"/>
                <a:ea typeface="Calibri"/>
                <a:cs typeface="Times New Roman"/>
              </a:rPr>
              <a:t>Воспитательные: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учить находить взаимосвязь искусства и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жизни.</a:t>
            </a:r>
            <a:endParaRPr lang="ru-RU" sz="1400" dirty="0" smtClean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учить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сопереживанию и эмоциональной отзывчивости в процессе восприятия музыки и литературы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313515242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411760" y="267552"/>
            <a:ext cx="5124052" cy="31683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i="1" dirty="0"/>
              <a:t>Слово было вначале убого,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b="1" i="1" dirty="0"/>
              <a:t>Узко, словно истоки у рек.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b="1" i="1" dirty="0"/>
              <a:t>Слово было вначале у Бога,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b="1" i="1" dirty="0"/>
              <a:t>Но коснулся его человек!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b="1" i="1" dirty="0"/>
              <a:t>И оно полетело, как птица,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b="1" i="1" dirty="0"/>
              <a:t>И запело над нашим жильем,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b="1" i="1" dirty="0"/>
              <a:t>Чтобы людям – богам поклониться,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b="1" i="1" dirty="0"/>
              <a:t>Песней им послужить и стихом.</a:t>
            </a:r>
            <a:endParaRPr lang="ru-RU" sz="2400" b="1" dirty="0"/>
          </a:p>
          <a:p>
            <a:endParaRPr lang="ru-RU" sz="2400" b="1" dirty="0"/>
          </a:p>
        </p:txBody>
      </p:sp>
      <p:pic>
        <p:nvPicPr>
          <p:cNvPr id="3" name="Picture 4" descr="D:\ПЕДАГОГ\ПРЕЗЕНТАЦИИ\Картинки для презентаций\ФОТО - МУЗЫКАЛЬНЫЕ\3335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873796"/>
            <a:ext cx="6451080" cy="2269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6906406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7224" y="0"/>
            <a:ext cx="7772400" cy="26003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Литература, и прежде всего поэзия, становится основой многих вокальных произведений.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0166" y="5445224"/>
            <a:ext cx="6400800" cy="108012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Песня, романс…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4" name="Picture 4" descr="D:\ПЕДАГОГ\ПРЕЗЕНТАЦИИ\Картинки для презентаций\ФОТО - МУЗЫКАЛЬНЫЕ\3335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36912"/>
            <a:ext cx="771530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каких жанрах  музыка соприкасается с литературой?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3543296" cy="4525963"/>
          </a:xfrm>
        </p:spPr>
        <p:txBody>
          <a:bodyPr>
            <a:noAutofit/>
          </a:bodyPr>
          <a:lstStyle/>
          <a:p>
            <a:r>
              <a:rPr lang="ru-RU" sz="36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Песня</a:t>
            </a:r>
          </a:p>
          <a:p>
            <a:r>
              <a:rPr lang="ru-RU" sz="36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Романс</a:t>
            </a:r>
          </a:p>
          <a:p>
            <a:r>
              <a:rPr lang="ru-RU" sz="36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Кантата</a:t>
            </a:r>
          </a:p>
          <a:p>
            <a:r>
              <a:rPr lang="ru-RU" sz="36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Опера </a:t>
            </a:r>
          </a:p>
          <a:p>
            <a:r>
              <a:rPr lang="ru-RU" sz="36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Балет</a:t>
            </a:r>
          </a:p>
          <a:p>
            <a:r>
              <a:rPr lang="ru-RU" sz="36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Оперетта</a:t>
            </a:r>
          </a:p>
          <a:p>
            <a:r>
              <a:rPr lang="ru-RU" sz="36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Мюзикл</a:t>
            </a:r>
          </a:p>
        </p:txBody>
      </p:sp>
      <p:pic>
        <p:nvPicPr>
          <p:cNvPr id="3074" name="Picture 2" descr="D:\ПЕДАГОГ\ПРЕЗЕНТАЦИИ\Картинки для презентаций\КАРТИНКИ из сайтов музыки\f7862e7e52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857364"/>
            <a:ext cx="5741136" cy="392909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7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2137439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стало бы с </a:t>
            </a:r>
            <a:r>
              <a:rPr lang="ru-RU" sz="5400" b="1" u="sng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музыкой</a:t>
            </a:r>
            <a:r>
              <a:rPr lang="ru-RU" sz="54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если бы не было </a:t>
            </a:r>
            <a:r>
              <a:rPr lang="ru-RU" sz="5400" b="1" u="sng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литературы</a:t>
            </a:r>
            <a:r>
              <a:rPr lang="ru-RU" sz="54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54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3571876"/>
            <a:ext cx="7643866" cy="264320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она потеряла бы, если бы не было ни поэзии, ни прозы?</a:t>
            </a:r>
            <a:endParaRPr lang="ru-RU" sz="54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artlib_gallery-Изотов Михаил Николаевич  Свете тих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272"/>
            <a:ext cx="9144000" cy="6858000"/>
          </a:xfrm>
          <a:prstGeom prst="rect">
            <a:avLst/>
          </a:prstGeom>
          <a:noFill/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40008" y="533400"/>
            <a:ext cx="86868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cs typeface="Levenim MT" panose="02010502060101010101" pitchFamily="2" charset="-79"/>
              </a:rPr>
              <a:t>П</a:t>
            </a:r>
            <a:r>
              <a:rPr lang="ru-RU" sz="2800" b="1" dirty="0" smtClean="0">
                <a:solidFill>
                  <a:srgbClr val="002060"/>
                </a:solidFill>
                <a:cs typeface="Levenim MT" panose="02010502060101010101" pitchFamily="2" charset="-79"/>
              </a:rPr>
              <a:t>есня «Кострома»</a:t>
            </a:r>
          </a:p>
          <a:p>
            <a:r>
              <a:rPr lang="ru-RU" sz="2800" b="1" dirty="0" err="1" smtClean="0">
                <a:solidFill>
                  <a:srgbClr val="002060"/>
                </a:solidFill>
                <a:cs typeface="Levenim MT" panose="02010502060101010101" pitchFamily="2" charset="-79"/>
              </a:rPr>
              <a:t>Г.Кадыкова</a:t>
            </a:r>
            <a:endParaRPr lang="ru-RU" sz="2800" b="1" dirty="0" smtClean="0">
              <a:solidFill>
                <a:srgbClr val="002060"/>
              </a:solidFill>
              <a:cs typeface="Levenim MT" panose="02010502060101010101" pitchFamily="2" charset="-79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cs typeface="Levenim MT" panose="02010502060101010101" pitchFamily="2" charset="-79"/>
              </a:rPr>
              <a:t>Милый </a:t>
            </a:r>
            <a:r>
              <a:rPr lang="ru-RU" sz="2800" b="1" dirty="0">
                <a:solidFill>
                  <a:srgbClr val="002060"/>
                </a:solidFill>
                <a:cs typeface="Levenim MT" panose="02010502060101010101" pitchFamily="2" charset="-79"/>
              </a:rPr>
              <a:t>город Кострома,</a:t>
            </a:r>
          </a:p>
          <a:p>
            <a:r>
              <a:rPr lang="ru-RU" sz="2800" b="1" dirty="0">
                <a:solidFill>
                  <a:srgbClr val="002060"/>
                </a:solidFill>
                <a:cs typeface="Levenim MT" panose="02010502060101010101" pitchFamily="2" charset="-79"/>
              </a:rPr>
              <a:t>Солнцем залиты дома.</a:t>
            </a:r>
          </a:p>
          <a:p>
            <a:r>
              <a:rPr lang="ru-RU" sz="2800" b="1" dirty="0">
                <a:solidFill>
                  <a:srgbClr val="002060"/>
                </a:solidFill>
                <a:cs typeface="Levenim MT" panose="02010502060101010101" pitchFamily="2" charset="-79"/>
              </a:rPr>
              <a:t>Над тобою звон плывет, звон плывет.</a:t>
            </a:r>
          </a:p>
          <a:p>
            <a:r>
              <a:rPr lang="ru-RU" sz="2800" b="1" dirty="0">
                <a:solidFill>
                  <a:srgbClr val="002060"/>
                </a:solidFill>
                <a:cs typeface="Levenim MT" panose="02010502060101010101" pitchFamily="2" charset="-79"/>
              </a:rPr>
              <a:t>Ты прекрасна, молода,</a:t>
            </a:r>
          </a:p>
          <a:p>
            <a:r>
              <a:rPr lang="ru-RU" sz="2800" b="1" dirty="0">
                <a:solidFill>
                  <a:srgbClr val="002060"/>
                </a:solidFill>
                <a:cs typeface="Levenim MT" panose="02010502060101010101" pitchFamily="2" charset="-79"/>
              </a:rPr>
              <a:t>Не стареешь никогда.</a:t>
            </a:r>
          </a:p>
          <a:p>
            <a:r>
              <a:rPr lang="ru-RU" sz="2800" b="1" dirty="0">
                <a:solidFill>
                  <a:srgbClr val="002060"/>
                </a:solidFill>
                <a:cs typeface="Levenim MT" panose="02010502060101010101" pitchFamily="2" charset="-79"/>
              </a:rPr>
              <a:t>Добрый здесь живет народ и поёт.</a:t>
            </a:r>
          </a:p>
          <a:p>
            <a:r>
              <a:rPr lang="ru-RU" sz="3600" dirty="0">
                <a:solidFill>
                  <a:srgbClr val="847B7B"/>
                </a:solidFill>
                <a:latin typeface="Merriweather"/>
              </a:rPr>
              <a:t> </a:t>
            </a:r>
          </a:p>
          <a:p>
            <a:endParaRPr lang="ru-RU" sz="3600" b="0" i="0" dirty="0">
              <a:solidFill>
                <a:srgbClr val="847B7B"/>
              </a:solidFill>
              <a:effectLst/>
              <a:latin typeface="Merriweather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377679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2837090" cy="4117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989" r="21549"/>
          <a:stretch/>
        </p:blipFill>
        <p:spPr bwMode="auto">
          <a:xfrm>
            <a:off x="4211960" y="2115387"/>
            <a:ext cx="4349949" cy="406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3528" y="260648"/>
            <a:ext cx="8568952" cy="1500187"/>
          </a:xfrm>
        </p:spPr>
        <p:txBody>
          <a:bodyPr>
            <a:noAutofit/>
          </a:bodyPr>
          <a:lstStyle/>
          <a:p>
            <a:r>
              <a:rPr lang="ru-RU" sz="3200" dirty="0" smtClean="0"/>
              <a:t>Сказка А.Н. Островского «Снегурочка» легла в основу одноименной оперы  Н.А. Римского-Корсакова 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207253323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7224" y="0"/>
            <a:ext cx="7772400" cy="260034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Литературную (словесную, нередко стихотворную) основу – программу имеют многие музыкальные произведения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75656" y="5733256"/>
            <a:ext cx="6400800" cy="1008112"/>
          </a:xfrm>
        </p:spPr>
        <p:txBody>
          <a:bodyPr>
            <a:normAutofit fontScale="70000" lnSpcReduction="20000"/>
          </a:bodyPr>
          <a:lstStyle/>
          <a:p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Симфония, концерт, опера…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4" name="Picture 4" descr="D:\ПЕДАГОГ\ПРЕЗЕНТАЦИИ\Картинки для презентаций\ФОТО - МУЗЫКАЛЬНЫЕ\3335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068960"/>
            <a:ext cx="771530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622</TotalTime>
  <Words>311</Words>
  <Application>Microsoft Office PowerPoint</Application>
  <PresentationFormat>Экран (4:3)</PresentationFormat>
  <Paragraphs>70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Литейная</vt:lpstr>
      <vt:lpstr>Урок музыки Тема: «Что роднит музыку с литературой?» 5 класс</vt:lpstr>
      <vt:lpstr>Тема: «Что роднит музыку с литературой?»</vt:lpstr>
      <vt:lpstr>Слайд 3</vt:lpstr>
      <vt:lpstr>Литература, и прежде всего поэзия, становится основой многих вокальных произведений.</vt:lpstr>
      <vt:lpstr>В каких жанрах  музыка соприкасается с литературой?</vt:lpstr>
      <vt:lpstr>Что стало бы с музыкой, если бы не было литературы?</vt:lpstr>
      <vt:lpstr>Слайд 7</vt:lpstr>
      <vt:lpstr>Слайд 8</vt:lpstr>
      <vt:lpstr>Литературную (словесную, нередко стихотворную) основу – программу имеют многие музыкальные произведения</vt:lpstr>
      <vt:lpstr>Слайд 10</vt:lpstr>
      <vt:lpstr>Во многих литературных произведениях упоминается о звучащей музыке</vt:lpstr>
      <vt:lpstr>Слайд 12</vt:lpstr>
      <vt:lpstr>Кострома глазами художников </vt:lpstr>
      <vt:lpstr>Жизнь и творчество знаменитых композиторов, музыкантов исполнителей, незабываемые образы различных музыкальных сочинений     вдохновляют писателей и поэтов на создание литературных произведений, со страниц которых «звучит» музыка.</vt:lpstr>
      <vt:lpstr>И музыку, и литературу объединяет общность жанров</vt:lpstr>
      <vt:lpstr>О каких двух великих началах, двух стихиях искусства мы говорили?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Чистова М.В.</cp:lastModifiedBy>
  <cp:revision>66</cp:revision>
  <dcterms:modified xsi:type="dcterms:W3CDTF">2019-02-07T06:10:14Z</dcterms:modified>
</cp:coreProperties>
</file>