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306" r:id="rId2"/>
    <p:sldId id="305" r:id="rId3"/>
    <p:sldId id="257" r:id="rId4"/>
    <p:sldId id="258" r:id="rId5"/>
    <p:sldId id="259" r:id="rId6"/>
    <p:sldId id="297" r:id="rId7"/>
    <p:sldId id="260" r:id="rId8"/>
    <p:sldId id="268" r:id="rId9"/>
    <p:sldId id="269" r:id="rId10"/>
    <p:sldId id="289" r:id="rId11"/>
    <p:sldId id="266" r:id="rId12"/>
    <p:sldId id="267" r:id="rId13"/>
    <p:sldId id="290" r:id="rId14"/>
    <p:sldId id="261" r:id="rId15"/>
    <p:sldId id="263" r:id="rId16"/>
    <p:sldId id="291" r:id="rId17"/>
    <p:sldId id="292" r:id="rId18"/>
    <p:sldId id="293" r:id="rId19"/>
    <p:sldId id="307" r:id="rId20"/>
    <p:sldId id="294" r:id="rId21"/>
    <p:sldId id="295" r:id="rId22"/>
    <p:sldId id="296" r:id="rId23"/>
    <p:sldId id="298" r:id="rId24"/>
    <p:sldId id="299" r:id="rId25"/>
    <p:sldId id="300" r:id="rId26"/>
    <p:sldId id="304" r:id="rId27"/>
    <p:sldId id="301" r:id="rId28"/>
    <p:sldId id="302" r:id="rId29"/>
    <p:sldId id="309" r:id="rId30"/>
    <p:sldId id="310" r:id="rId31"/>
    <p:sldId id="318" r:id="rId32"/>
    <p:sldId id="313" r:id="rId33"/>
    <p:sldId id="314" r:id="rId34"/>
    <p:sldId id="315" r:id="rId35"/>
    <p:sldId id="316" r:id="rId36"/>
    <p:sldId id="317" r:id="rId37"/>
    <p:sldId id="311" r:id="rId38"/>
    <p:sldId id="312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7" d="100"/>
          <a:sy n="67" d="100"/>
        </p:scale>
        <p:origin x="-307" y="3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E094EB-9256-4A52-ADB7-F96B9917AE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33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4C46D9-551A-4DFC-8D4D-62BA3771AD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26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D16EF2-11BE-4C13-9E79-310AC804E2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514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2F963-DB99-4229-8B68-A46F6BE6CC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839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DBC33C-F32F-4AE0-BC48-A0EEC1FBEA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001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784552-6004-48D0-9E20-E00583717B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713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6614B6-7E58-4B99-80A6-74689DFD40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993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8C3AD2-2155-4E4B-A906-C44960C19E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408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2E296-2FF0-47DF-9F17-B859547036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640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57911D-089C-4410-A105-61CED5DEC7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3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577258-E77A-4906-B8CD-D322FA375E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816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5CB86D-4621-4900-BAC6-4E7687909A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809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И ЕГО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905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>
          <a:xfrm>
            <a:off x="473186" y="627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800000"/>
                </a:solidFill>
                <a:effectLst/>
              </a:rPr>
              <a:t>Свойства алгоритмов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5986" y="1114797"/>
            <a:ext cx="9144000" cy="2962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4000" b="1" i="1" dirty="0" smtClean="0"/>
              <a:t>Детерминированность</a:t>
            </a:r>
            <a:r>
              <a:rPr lang="ru-RU" sz="4000" dirty="0" smtClean="0"/>
              <a:t>  </a:t>
            </a:r>
            <a:r>
              <a:rPr lang="ru-RU" sz="4000" dirty="0"/>
              <a:t>– </a:t>
            </a:r>
            <a:r>
              <a:rPr lang="ru-RU" sz="4000" dirty="0" smtClean="0"/>
              <a:t>выполнение </a:t>
            </a:r>
            <a:r>
              <a:rPr lang="ru-RU" sz="4000" dirty="0"/>
              <a:t>команд алгоритма в строго определенной последовательности.</a:t>
            </a:r>
            <a:endParaRPr lang="ru-RU" sz="4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9477" y="3284984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Пример:</a:t>
            </a:r>
            <a:r>
              <a:rPr lang="ru-RU" sz="2400" dirty="0"/>
              <a:t> </a:t>
            </a:r>
            <a:r>
              <a:rPr lang="ru-RU" sz="2400" i="1" dirty="0"/>
              <a:t>При управлении самолетом ис­пользуются сложные алгоритмы, исполнителями которых являются пилот или бортовой компьютер. Последователь­ность выполнения действий, например, при взлете должна быть строго определенной (например, нельзя отрываться от взлетной полосы, пока самолет не набрал необходимую взлетную скорость). Исполнитель алгоритма, выполнив оче­редную команду, должен точно знать, какую команду необхо­димо исполнять следующей.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0746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792162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800000"/>
                </a:solidFill>
                <a:effectLst/>
              </a:rPr>
              <a:t>Свойства алгоритмов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1704" y="1340768"/>
            <a:ext cx="9122296" cy="3609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4000" b="1" i="1" dirty="0" smtClean="0"/>
              <a:t>Выполнимость </a:t>
            </a:r>
            <a:r>
              <a:rPr lang="ru-RU" sz="4000" b="1" i="1" dirty="0"/>
              <a:t>и </a:t>
            </a:r>
            <a:r>
              <a:rPr lang="ru-RU" sz="4000" b="1" i="1" dirty="0" smtClean="0"/>
              <a:t>понятность</a:t>
            </a:r>
            <a:r>
              <a:rPr lang="ru-RU" sz="4000" dirty="0" smtClean="0"/>
              <a:t> – каждая запись в алгоритме должна быть понятна и доступна исполнителю.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704" y="3284984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/>
              <a:t>Пример: После включения компью­тера начинают выполняться алгоритмы тестирования ком­пьютера и загрузки операционной системы. Исполнителем этих алгоритмов является компьютер, поэтому они должны быть записаны на понятном компьютеру машинном языке.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23094" y="2204864"/>
            <a:ext cx="7920037" cy="2530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4000" b="1" i="1" dirty="0" smtClean="0"/>
              <a:t>Точность</a:t>
            </a:r>
            <a:r>
              <a:rPr lang="ru-RU" sz="4000" dirty="0" smtClean="0"/>
              <a:t> – запись </a:t>
            </a:r>
            <a:r>
              <a:rPr lang="ru-RU" sz="4000" dirty="0"/>
              <a:t>алгоритма должна быть такой, чтобы на каждом шаге его выполнения было известно, какую команду нужно выполнять следующей</a:t>
            </a:r>
            <a:r>
              <a:rPr lang="ru-RU" sz="4000" dirty="0" smtClean="0"/>
              <a:t>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68313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>
                <a:solidFill>
                  <a:srgbClr val="800000"/>
                </a:solidFill>
              </a:rPr>
              <a:t>Свойства алгоритмов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700808"/>
            <a:ext cx="7056437" cy="25304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000" b="1" i="1" dirty="0" smtClean="0"/>
              <a:t>Конечность</a:t>
            </a:r>
            <a:r>
              <a:rPr lang="ru-RU" sz="4000" b="1" i="1" dirty="0" smtClean="0">
                <a:solidFill>
                  <a:srgbClr val="CCFF99"/>
                </a:solidFill>
              </a:rPr>
              <a:t> </a:t>
            </a:r>
            <a:r>
              <a:rPr lang="ru-RU" sz="4000" dirty="0" smtClean="0"/>
              <a:t> – завершение </a:t>
            </a:r>
            <a:r>
              <a:rPr lang="ru-RU" sz="4000" dirty="0"/>
              <a:t>работы алгоритма за конечное число шагов. </a:t>
            </a:r>
            <a:endParaRPr lang="ru-RU" sz="4000" dirty="0" smtClean="0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68313" y="4048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 b="1">
                <a:solidFill>
                  <a:srgbClr val="800000"/>
                </a:solidFill>
              </a:rPr>
              <a:t>Свойства алгоритмов</a:t>
            </a:r>
          </a:p>
        </p:txBody>
      </p:sp>
    </p:spTree>
    <p:extLst>
      <p:ext uri="{BB962C8B-B14F-4D97-AF65-F5344CB8AC3E}">
        <p14:creationId xmlns:p14="http://schemas.microsoft.com/office/powerpoint/2010/main" val="222403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200" b="1" dirty="0" smtClean="0">
                <a:solidFill>
                  <a:srgbClr val="800000"/>
                </a:solidFill>
                <a:effectLst/>
              </a:rPr>
              <a:t>Алгоритм открывания двери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827584" y="1700808"/>
            <a:ext cx="7570787" cy="38195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Вставить ключ в замочную скважину</a:t>
            </a:r>
          </a:p>
          <a:p>
            <a:pPr eaLnBrk="1" hangingPunct="1">
              <a:defRPr/>
            </a:pPr>
            <a:r>
              <a:rPr lang="ru-RU" sz="4000" dirty="0" smtClean="0"/>
              <a:t>Повернуть ключ</a:t>
            </a:r>
          </a:p>
          <a:p>
            <a:pPr eaLnBrk="1" hangingPunct="1">
              <a:defRPr/>
            </a:pPr>
            <a:r>
              <a:rPr lang="ru-RU" sz="4000" dirty="0" smtClean="0"/>
              <a:t>Открыть дверь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76338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800000"/>
                </a:solidFill>
              </a:rPr>
              <a:t>Исполнители алгоритмов</a:t>
            </a:r>
          </a:p>
        </p:txBody>
      </p:sp>
      <p:pic>
        <p:nvPicPr>
          <p:cNvPr id="14339" name="Picture 8" descr="собака"/>
          <p:cNvPicPr>
            <a:picLocks noChangeAspect="1" noChangeArrowheads="1"/>
          </p:cNvPicPr>
          <p:nvPr/>
        </p:nvPicPr>
        <p:blipFill>
          <a:blip r:embed="rId2" cstate="print"/>
          <a:srcRect l="7480" r="33937" b="9666"/>
          <a:stretch>
            <a:fillRect/>
          </a:stretch>
        </p:blipFill>
        <p:spPr bwMode="auto">
          <a:xfrm>
            <a:off x="107950" y="981075"/>
            <a:ext cx="28416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0" descr="робот и че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3521075"/>
            <a:ext cx="4895850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ст маш"/>
          <p:cNvPicPr>
            <a:picLocks noChangeAspect="1" noChangeArrowheads="1"/>
          </p:cNvPicPr>
          <p:nvPr/>
        </p:nvPicPr>
        <p:blipFill>
          <a:blip r:embed="rId4" cstate="print"/>
          <a:srcRect l="16515" t="2094" r="17426" b="3003"/>
          <a:stretch>
            <a:fillRect/>
          </a:stretch>
        </p:blipFill>
        <p:spPr bwMode="auto">
          <a:xfrm>
            <a:off x="6588125" y="1125538"/>
            <a:ext cx="2305050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Способы описания алгоритма </a:t>
            </a:r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827584" y="2831588"/>
            <a:ext cx="7634645" cy="2650824"/>
            <a:chOff x="414018" y="2852936"/>
            <a:chExt cx="7634645" cy="2650824"/>
          </a:xfrm>
        </p:grpSpPr>
        <p:pic>
          <p:nvPicPr>
            <p:cNvPr id="5122" name="Picture 2" descr="D:\autorun.inf\Информатика\!9\3Определение и свойства алгоритма\1\0x0ss-85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A1CD2E"/>
                </a:clrFrom>
                <a:clrTo>
                  <a:srgbClr val="A1CD2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58" r="2958" b="52548"/>
            <a:stretch/>
          </p:blipFill>
          <p:spPr bwMode="auto">
            <a:xfrm>
              <a:off x="414018" y="2852936"/>
              <a:ext cx="2499303" cy="2630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3" name="Picture 3" descr="D:\autorun.inf\Информатика\!9\3Определение и свойства алгоритма\1\0x0ss-85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E67817"/>
                </a:clrFrom>
                <a:clrTo>
                  <a:srgbClr val="E6781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126" r="51526"/>
            <a:stretch/>
          </p:blipFill>
          <p:spPr bwMode="auto">
            <a:xfrm>
              <a:off x="5385170" y="2873211"/>
              <a:ext cx="2663493" cy="26305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D:\autorun.inf\Информатика\!9\3Определение и свойства алгоритма\1\plus__orange_5713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1659" y="3375685"/>
              <a:ext cx="1625600" cy="162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3839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	Словесный способ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effectLst/>
              </a:rPr>
              <a:t>Алгоритм представляет собой описание на естественном языке</a:t>
            </a:r>
            <a:r>
              <a:rPr lang="ru-RU" dirty="0">
                <a:effectLst/>
              </a:rPr>
              <a:t> </a:t>
            </a:r>
            <a:r>
              <a:rPr lang="ru-RU" i="1" dirty="0">
                <a:effectLst/>
              </a:rPr>
              <a:t>последовательных этапов обработки данных</a:t>
            </a:r>
            <a:r>
              <a:rPr lang="ru-RU" i="1" dirty="0" smtClean="0">
                <a:effectLst/>
              </a:rPr>
              <a:t>.</a:t>
            </a:r>
          </a:p>
          <a:p>
            <a:pPr marL="0" indent="0">
              <a:buNone/>
            </a:pPr>
            <a:endParaRPr lang="ru-RU" dirty="0">
              <a:effectLst/>
            </a:endParaRPr>
          </a:p>
          <a:p>
            <a:pPr marL="0" indent="0">
              <a:buNone/>
            </a:pPr>
            <a:r>
              <a:rPr lang="ru-RU" dirty="0">
                <a:effectLst/>
              </a:rPr>
              <a:t>К двум прибавляем три получаем пять.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146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71600"/>
          </a:xfrm>
        </p:spPr>
        <p:txBody>
          <a:bodyPr/>
          <a:lstStyle/>
          <a:p>
            <a:r>
              <a:rPr lang="ru-RU" b="1" dirty="0"/>
              <a:t>2.	Графический способ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3615358" cy="4752528"/>
          </a:xfrm>
        </p:spPr>
        <p:txBody>
          <a:bodyPr/>
          <a:lstStyle/>
          <a:p>
            <a:pPr marL="0" indent="0">
              <a:buNone/>
            </a:pPr>
            <a:r>
              <a:rPr lang="ru-RU" i="1" dirty="0">
                <a:effectLst/>
              </a:rPr>
              <a:t>Изображение алгоритма в виде последовательности связанных между собой функциональных блоков</a:t>
            </a:r>
            <a:r>
              <a:rPr lang="ru-RU" i="1" dirty="0" smtClean="0">
                <a:effectLst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1" t="32046" r="32412" b="10412"/>
          <a:stretch/>
        </p:blipFill>
        <p:spPr bwMode="auto">
          <a:xfrm>
            <a:off x="4499992" y="1323323"/>
            <a:ext cx="4104456" cy="5379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970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8318993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3013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4525963"/>
          </a:xfrm>
        </p:spPr>
        <p:txBody>
          <a:bodyPr>
            <a:noAutofit/>
          </a:bodyPr>
          <a:lstStyle/>
          <a:p>
            <a:pPr marL="0" indent="536575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 –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или автомат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способный выполнять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ограниченный набор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действий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536575" algn="ctr">
              <a:buNone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6575" algn="ctr"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характеризуют:</a:t>
            </a:r>
          </a:p>
          <a:p>
            <a:pPr marL="0" indent="536575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«место обитания» исполнителя (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Turbo-Pascal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536575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действия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(Команда – это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предписание исполнителю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совершить элементарное действие, преданное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доступном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языке);</a:t>
            </a:r>
          </a:p>
          <a:p>
            <a:pPr marL="0" indent="536575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команд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набор всех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 исполнителя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536575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ситуация, в которой исполнитель не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выполнить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команду..</a:t>
            </a:r>
          </a:p>
        </p:txBody>
      </p:sp>
    </p:spTree>
    <p:extLst>
      <p:ext uri="{BB962C8B-B14F-4D97-AF65-F5344CB8AC3E}">
        <p14:creationId xmlns:p14="http://schemas.microsoft.com/office/powerpoint/2010/main" val="852441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Элементы алгоритма изображаются на блок-схеме с </a:t>
            </a:r>
            <a:r>
              <a:rPr lang="ru-RU" dirty="0" smtClean="0">
                <a:effectLst/>
              </a:rPr>
              <a:t>помощью </a:t>
            </a:r>
            <a:r>
              <a:rPr lang="ru-RU" dirty="0">
                <a:effectLst/>
              </a:rPr>
              <a:t>различных геометрических фигур, внутри которых записывается программный </a:t>
            </a:r>
            <a:r>
              <a:rPr lang="ru-RU" dirty="0" smtClean="0">
                <a:effectLst/>
              </a:rPr>
              <a:t>код.</a:t>
            </a:r>
            <a:endParaRPr lang="ru-RU" dirty="0"/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87" t="31303" r="17152" b="10651"/>
          <a:stretch/>
        </p:blipFill>
        <p:spPr bwMode="auto">
          <a:xfrm>
            <a:off x="-1404" y="260648"/>
            <a:ext cx="9145404" cy="6340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316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3.	Псевдокод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114800"/>
          </a:xfrm>
        </p:spPr>
        <p:txBody>
          <a:bodyPr/>
          <a:lstStyle/>
          <a:p>
            <a:r>
              <a:rPr lang="ru-RU" i="1" dirty="0">
                <a:effectLst/>
              </a:rPr>
              <a:t>Система обозначений и правил, предназначенная для единообразной записи алгоритмов.</a:t>
            </a:r>
            <a:endParaRPr lang="ru-RU" dirty="0">
              <a:effectLst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6" t="41349" r="59884" b="29326"/>
          <a:stretch/>
        </p:blipFill>
        <p:spPr bwMode="auto">
          <a:xfrm>
            <a:off x="4858756" y="3354885"/>
            <a:ext cx="4286122" cy="351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852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4.	Программный способ (алгоритмический  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effectLst/>
              </a:rPr>
              <a:t>Алгоритм,  предназначенный для записи на компьютере, должен быть записан на понятном ему языке. Такой язык называется </a:t>
            </a:r>
            <a:r>
              <a:rPr lang="ru-RU" b="1" i="1" dirty="0">
                <a:effectLst/>
              </a:rPr>
              <a:t>языком программирования</a:t>
            </a:r>
            <a:r>
              <a:rPr lang="ru-RU" i="1" dirty="0">
                <a:effectLst/>
              </a:rPr>
              <a:t>, а запись алгоритма на этом языке – </a:t>
            </a:r>
            <a:r>
              <a:rPr lang="ru-RU" b="1" i="1" dirty="0">
                <a:effectLst/>
              </a:rPr>
              <a:t>программа</a:t>
            </a:r>
            <a:r>
              <a:rPr lang="ru-RU" i="1" dirty="0">
                <a:effectLst/>
              </a:rPr>
              <a:t>.</a:t>
            </a:r>
            <a:endParaRPr lang="ru-RU" dirty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19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Структуры алгоритмов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Линейная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Разветвляющаяся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Циклическая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098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Линейная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блоки алгоритма (команды, математические действия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выполняются последовательно друг с другом. Алгоритмы линейной структуры не содержат условных и безусловных переходов.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00808"/>
            <a:ext cx="323796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7372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Разветвляющийся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Алгоритм, в котором в зависимости от условия выполняется либо одна, либо другая последовательность действий.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56992"/>
            <a:ext cx="6336704" cy="238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4096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908720"/>
            <a:ext cx="494283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0432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Циклический алгоритм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92500" lnSpcReduction="20000"/>
          </a:bodyPr>
          <a:lstStyle/>
          <a:p>
            <a:r>
              <a:rPr lang="ru-RU" alt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действий, которые должны повторяться указанное число раз или пока не выполнено заданное условие.</a:t>
            </a:r>
          </a:p>
          <a:p>
            <a:r>
              <a:rPr lang="ru-RU" alt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повторяющихся действий называется телом цикла.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340768"/>
            <a:ext cx="3267075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1899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428600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68760"/>
            <a:ext cx="4257675" cy="511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71460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5070738" cy="493986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и величины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424936" cy="3198553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Совокупность величин, с которыми работает компьютер, принято называть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данными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отношению к программе данные делятся на исходные, результаты (окончательные данные) и промежуточные, которые получаются в процессе вычислений.</a:t>
            </a:r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xmlns="" id="{0A4921AF-05A9-40DE-AB2F-A85B854B3A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129"/>
          <a:stretch/>
        </p:blipFill>
        <p:spPr bwMode="auto">
          <a:xfrm>
            <a:off x="1115616" y="5013176"/>
            <a:ext cx="6779423" cy="104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>
            <a:extLst>
              <a:ext uri="{FF2B5EF4-FFF2-40B4-BE49-F238E27FC236}">
                <a16:creationId xmlns:a16="http://schemas.microsoft.com/office/drawing/2014/main" xmlns="" id="{EB3F67B2-83D7-4AFF-8D65-028FA8B984E3}"/>
              </a:ext>
            </a:extLst>
          </p:cNvPr>
          <p:cNvSpPr txBox="1">
            <a:spLocks/>
          </p:cNvSpPr>
          <p:nvPr/>
        </p:nvSpPr>
        <p:spPr>
          <a:xfrm>
            <a:off x="611560" y="1124744"/>
            <a:ext cx="7870788" cy="9059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46088" algn="just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 работает с величинами — различными информационными объектами: числами, символами, кодами и т. п. </a:t>
            </a:r>
          </a:p>
        </p:txBody>
      </p:sp>
    </p:spTree>
    <p:extLst>
      <p:ext uri="{BB962C8B-B14F-4D97-AF65-F5344CB8AC3E}">
        <p14:creationId xmlns:p14="http://schemas.microsoft.com/office/powerpoint/2010/main" val="266640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692150"/>
            <a:ext cx="4464050" cy="4225925"/>
          </a:xfrm>
        </p:spPr>
        <p:txBody>
          <a:bodyPr>
            <a:normAutofit fontScale="92500" lnSpcReduction="10000"/>
          </a:bodyPr>
          <a:lstStyle/>
          <a:p>
            <a:pPr algn="l" eaLnBrk="1" hangingPunct="1"/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«алгоритм» произошёл от имени великого математика Мухаммеда аль-Хорезми  (по-латыни </a:t>
            </a:r>
            <a:r>
              <a:rPr lang="en-US" b="1" u="sng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algorithmus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Мухаммед аль-Хорезми ещё в</a:t>
            </a:r>
            <a:r>
              <a:rPr lang="ru-RU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ru-RU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веке разработал правила выполнения четырёх действий арифметики. </a:t>
            </a:r>
          </a:p>
        </p:txBody>
      </p:sp>
      <p:pic>
        <p:nvPicPr>
          <p:cNvPr id="4099" name="Picture 9" descr="Хорез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052513"/>
            <a:ext cx="3686175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6680" y="785905"/>
            <a:ext cx="6172200" cy="857250"/>
          </a:xfrm>
        </p:spPr>
        <p:txBody>
          <a:bodyPr>
            <a:normAutofit/>
          </a:bodyPr>
          <a:lstStyle/>
          <a:p>
            <a:pPr algn="l"/>
            <a:r>
              <a:rPr lang="ru-RU" sz="2800" i="1" dirty="0">
                <a:latin typeface="Century Schoolbook" panose="02040604050505020304" pitchFamily="18" charset="0"/>
                <a:cs typeface="Arial" panose="020B0604020202020204" pitchFamily="34" charset="0"/>
              </a:rPr>
              <a:t>Пример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3234" y="2170685"/>
            <a:ext cx="8159245" cy="33944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решении квадратного уравнения</a:t>
            </a:r>
          </a:p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ax</a:t>
            </a:r>
            <a:r>
              <a:rPr lang="ru-RU" sz="2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bx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 с = 0 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исходными данными являются коэффициенты а, b, с, 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— корни уравнения х1, х2, </a:t>
            </a:r>
          </a:p>
          <a:p>
            <a:pPr marL="385763" indent="-385763">
              <a:buFont typeface="+mj-lt"/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промежуточным данным — дискриминант уравнения D = b</a:t>
            </a:r>
            <a:r>
              <a:rPr lang="ru-RU" sz="2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4aс.</a:t>
            </a:r>
          </a:p>
        </p:txBody>
      </p:sp>
    </p:spTree>
    <p:extLst>
      <p:ext uri="{BB962C8B-B14F-4D97-AF65-F5344CB8AC3E}">
        <p14:creationId xmlns:p14="http://schemas.microsoft.com/office/powerpoint/2010/main" val="395558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005617" cy="4219591"/>
          </a:xfrm>
        </p:spPr>
        <p:txBody>
          <a:bodyPr>
            <a:noAutofit/>
          </a:bodyPr>
          <a:lstStyle/>
          <a:p>
            <a:pPr marL="0" indent="536575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данных по структуре :</a:t>
            </a:r>
          </a:p>
          <a:p>
            <a:pPr marL="0" lvl="4" indent="536575" algn="just">
              <a:buFont typeface="+mj-lt"/>
              <a:buAutoNum type="arabicPeriod"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простые;</a:t>
            </a:r>
          </a:p>
          <a:p>
            <a:pPr marL="0" lvl="4" indent="536575" algn="just">
              <a:buFont typeface="+mj-lt"/>
              <a:buAutoNum type="arabicPeriod"/>
            </a:pP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структурированные. </a:t>
            </a:r>
          </a:p>
          <a:p>
            <a:pPr marL="0" indent="536575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6575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 (их еще называют скалярными) справедливо утверждение: одна величина — одно значение.</a:t>
            </a:r>
          </a:p>
          <a:p>
            <a:pPr marL="0" indent="536575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36575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структурированных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одна величина — множество значений. К структурированным величинам относятся массивы, строки, множества и т.д.</a:t>
            </a:r>
          </a:p>
        </p:txBody>
      </p:sp>
    </p:spTree>
    <p:extLst>
      <p:ext uri="{BB962C8B-B14F-4D97-AF65-F5344CB8AC3E}">
        <p14:creationId xmlns:p14="http://schemas.microsoft.com/office/powerpoint/2010/main" val="91334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"/>
          <p:cNvSpPr>
            <a:spLocks/>
          </p:cNvSpPr>
          <p:nvPr/>
        </p:nvSpPr>
        <p:spPr bwMode="auto">
          <a:xfrm>
            <a:off x="2771800" y="332656"/>
            <a:ext cx="2603480" cy="37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3000" b="1" dirty="0">
                <a:solidFill>
                  <a:srgbClr val="C00000"/>
                </a:solidFill>
                <a:latin typeface="Century Schoolbook" panose="02040604050505020304" pitchFamily="18" charset="0"/>
              </a:rPr>
              <a:t>Величины</a:t>
            </a: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2712245" y="3087291"/>
            <a:ext cx="1889522" cy="48577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9" name="Line 7"/>
          <p:cNvSpPr>
            <a:spLocks noChangeShapeType="1"/>
          </p:cNvSpPr>
          <p:nvPr/>
        </p:nvSpPr>
        <p:spPr bwMode="auto">
          <a:xfrm flipH="1" flipV="1">
            <a:off x="4763691" y="3087291"/>
            <a:ext cx="1890713" cy="48577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H="1" flipV="1">
            <a:off x="2496742" y="4058841"/>
            <a:ext cx="1458515" cy="48577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 flipH="1" flipV="1">
            <a:off x="4764881" y="3086101"/>
            <a:ext cx="485775" cy="540544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6151" name="Text Box 18"/>
          <p:cNvSpPr txBox="1">
            <a:spLocks noChangeArrowheads="1"/>
          </p:cNvSpPr>
          <p:nvPr/>
        </p:nvSpPr>
        <p:spPr bwMode="auto">
          <a:xfrm>
            <a:off x="467544" y="764704"/>
            <a:ext cx="8064895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 описывают последовательность действий над некоторыми  </a:t>
            </a:r>
            <a:r>
              <a:rPr lang="ru-RU" alt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информационными объектами.</a:t>
            </a:r>
          </a:p>
          <a:p>
            <a:pPr algn="just" eaLnBrk="1" hangingPunct="1">
              <a:spcBef>
                <a:spcPct val="50000"/>
              </a:spcBef>
            </a:pPr>
            <a:r>
              <a:rPr lang="ru-RU" alt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информатике – это отдельный информационный объект.</a:t>
            </a:r>
          </a:p>
          <a:p>
            <a:pPr algn="just" eaLnBrk="1" hangingPunct="1">
              <a:spcBef>
                <a:spcPct val="50000"/>
              </a:spcBef>
            </a:pPr>
            <a:endParaRPr lang="ru-RU" altLang="ru-RU" dirty="0"/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3144442" y="5355433"/>
            <a:ext cx="1620440" cy="4310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Постоянная </a:t>
            </a:r>
          </a:p>
        </p:txBody>
      </p:sp>
      <p:sp>
        <p:nvSpPr>
          <p:cNvPr id="3" name="Line 9"/>
          <p:cNvSpPr>
            <a:spLocks noChangeShapeType="1"/>
          </p:cNvSpPr>
          <p:nvPr/>
        </p:nvSpPr>
        <p:spPr bwMode="auto">
          <a:xfrm flipV="1">
            <a:off x="4170761" y="4868467"/>
            <a:ext cx="540544" cy="48696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5035155" y="5355433"/>
            <a:ext cx="1674019" cy="4310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Переменная  </a:t>
            </a:r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 flipH="1" flipV="1">
            <a:off x="4926807" y="4868467"/>
            <a:ext cx="540544" cy="48696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3955257" y="4544616"/>
            <a:ext cx="1674019" cy="4321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chemeClr val="tx1"/>
                </a:solidFill>
                <a:latin typeface="Arial" charset="0"/>
                <a:cs typeface="Arial" charset="0"/>
              </a:rPr>
              <a:t>Величина </a:t>
            </a:r>
          </a:p>
        </p:txBody>
      </p:sp>
      <p:sp>
        <p:nvSpPr>
          <p:cNvPr id="5" name="Line 9"/>
          <p:cNvSpPr>
            <a:spLocks noChangeShapeType="1"/>
          </p:cNvSpPr>
          <p:nvPr/>
        </p:nvSpPr>
        <p:spPr bwMode="auto">
          <a:xfrm flipH="1" flipV="1">
            <a:off x="3900489" y="4058841"/>
            <a:ext cx="594122" cy="48577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4873230" y="4058841"/>
            <a:ext cx="539353" cy="48577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V="1">
            <a:off x="5629276" y="4058841"/>
            <a:ext cx="1350169" cy="485775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847851" y="3627836"/>
            <a:ext cx="1241822" cy="4310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Число 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359945" y="3627836"/>
            <a:ext cx="1241822" cy="4310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Символ 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72039" y="3627836"/>
            <a:ext cx="1241822" cy="4310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Строка  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6384133" y="3627836"/>
            <a:ext cx="1241822" cy="43100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Таблица  </a:t>
            </a: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 flipV="1">
            <a:off x="4117182" y="3086100"/>
            <a:ext cx="484585" cy="486966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874169" y="2655095"/>
            <a:ext cx="3619500" cy="4321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chemeClr val="tx1"/>
                </a:solidFill>
                <a:latin typeface="Arial" charset="0"/>
                <a:cs typeface="Arial" charset="0"/>
              </a:rPr>
              <a:t>Информационный объект</a:t>
            </a:r>
          </a:p>
        </p:txBody>
      </p:sp>
    </p:spTree>
    <p:extLst>
      <p:ext uri="{BB962C8B-B14F-4D97-AF65-F5344CB8AC3E}">
        <p14:creationId xmlns:p14="http://schemas.microsoft.com/office/powerpoint/2010/main" val="312120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3" grpId="0" animBg="1"/>
      <p:bldP spid="8" grpId="0" animBg="1"/>
      <p:bldP spid="9" grpId="0" animBg="1"/>
      <p:bldP spid="10" grpId="0" animBg="1"/>
      <p:bldP spid="11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6030516" y="2672954"/>
            <a:ext cx="1566863" cy="6477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Логические</a:t>
            </a:r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1709739" y="2672954"/>
            <a:ext cx="1997869" cy="6477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Арифметические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031456" y="2672954"/>
            <a:ext cx="1457325" cy="6477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650" b="1">
                <a:solidFill>
                  <a:schemeClr val="tx1"/>
                </a:solidFill>
                <a:latin typeface="Arial" charset="0"/>
                <a:cs typeface="Arial" charset="0"/>
              </a:rPr>
              <a:t>Отношения</a:t>
            </a:r>
          </a:p>
        </p:txBody>
      </p:sp>
      <p:sp>
        <p:nvSpPr>
          <p:cNvPr id="28" name="Line 28"/>
          <p:cNvSpPr>
            <a:spLocks noChangeShapeType="1"/>
          </p:cNvSpPr>
          <p:nvPr/>
        </p:nvSpPr>
        <p:spPr bwMode="auto">
          <a:xfrm flipV="1">
            <a:off x="2789635" y="2132411"/>
            <a:ext cx="1890713" cy="540544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9" name="Line 7"/>
          <p:cNvSpPr>
            <a:spLocks noChangeShapeType="1"/>
          </p:cNvSpPr>
          <p:nvPr/>
        </p:nvSpPr>
        <p:spPr bwMode="auto">
          <a:xfrm flipH="1" flipV="1">
            <a:off x="4787504" y="2132411"/>
            <a:ext cx="1837134" cy="540544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H="1" flipV="1">
            <a:off x="4733925" y="2132411"/>
            <a:ext cx="1191" cy="540544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897981" y="1700214"/>
            <a:ext cx="3619500" cy="4321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b="1">
                <a:solidFill>
                  <a:schemeClr val="tx1"/>
                </a:solidFill>
                <a:latin typeface="Arial" charset="0"/>
                <a:cs typeface="Arial" charset="0"/>
              </a:rPr>
              <a:t>Операции над величинами</a:t>
            </a:r>
          </a:p>
        </p:txBody>
      </p:sp>
      <p:sp>
        <p:nvSpPr>
          <p:cNvPr id="19477" name="AutoShape 21"/>
          <p:cNvSpPr>
            <a:spLocks noChangeArrowheads="1"/>
          </p:cNvSpPr>
          <p:nvPr/>
        </p:nvSpPr>
        <p:spPr bwMode="auto">
          <a:xfrm>
            <a:off x="1980011" y="3806430"/>
            <a:ext cx="1458515" cy="118824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1500"/>
              <a:t>+ (сложение)</a:t>
            </a:r>
          </a:p>
          <a:p>
            <a:pPr algn="l" eaLnBrk="1" hangingPunct="1">
              <a:buFontTx/>
              <a:buChar char="-"/>
            </a:pPr>
            <a:r>
              <a:rPr lang="ru-RU" altLang="ru-RU" sz="1500"/>
              <a:t> (вычитание)</a:t>
            </a:r>
          </a:p>
          <a:p>
            <a:pPr algn="l" eaLnBrk="1" hangingPunct="1"/>
            <a:r>
              <a:rPr lang="ru-RU" altLang="ru-RU" sz="1500"/>
              <a:t>* (умножение)</a:t>
            </a:r>
          </a:p>
          <a:p>
            <a:pPr algn="l" eaLnBrk="1" hangingPunct="1"/>
            <a:r>
              <a:rPr lang="ru-RU" altLang="ru-RU" sz="1500"/>
              <a:t>/ (деление)</a:t>
            </a:r>
          </a:p>
        </p:txBody>
      </p:sp>
      <p:sp>
        <p:nvSpPr>
          <p:cNvPr id="19478" name="AutoShape 22"/>
          <p:cNvSpPr>
            <a:spLocks noChangeArrowheads="1"/>
          </p:cNvSpPr>
          <p:nvPr/>
        </p:nvSpPr>
        <p:spPr bwMode="auto">
          <a:xfrm>
            <a:off x="3869533" y="3806430"/>
            <a:ext cx="1783556" cy="118824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en-US" altLang="ru-RU" sz="1500"/>
              <a:t>&lt; (</a:t>
            </a:r>
            <a:r>
              <a:rPr lang="ru-RU" altLang="ru-RU" sz="1500"/>
              <a:t>меньше)</a:t>
            </a:r>
            <a:endParaRPr lang="en-US" altLang="ru-RU" sz="1500"/>
          </a:p>
          <a:p>
            <a:pPr algn="l" eaLnBrk="1" hangingPunct="1"/>
            <a:r>
              <a:rPr lang="en-US" altLang="ru-RU" sz="1500"/>
              <a:t>&gt;</a:t>
            </a:r>
            <a:r>
              <a:rPr lang="ru-RU" altLang="ru-RU" sz="1500"/>
              <a:t> (больше)</a:t>
            </a:r>
            <a:endParaRPr lang="en-US" altLang="ru-RU" sz="1500"/>
          </a:p>
          <a:p>
            <a:pPr algn="l" eaLnBrk="1" hangingPunct="1"/>
            <a:r>
              <a:rPr lang="en-US" altLang="ru-RU" sz="1500"/>
              <a:t>&lt;=</a:t>
            </a:r>
            <a:r>
              <a:rPr lang="ru-RU" altLang="ru-RU" sz="1500"/>
              <a:t> (не больше)</a:t>
            </a:r>
          </a:p>
          <a:p>
            <a:pPr algn="l" eaLnBrk="1" hangingPunct="1"/>
            <a:r>
              <a:rPr lang="en-US" altLang="ru-RU" sz="1500"/>
              <a:t>&gt;= </a:t>
            </a:r>
            <a:r>
              <a:rPr lang="ru-RU" altLang="ru-RU" sz="1500"/>
              <a:t>(не меньше)</a:t>
            </a:r>
            <a:endParaRPr lang="en-US" altLang="ru-RU" sz="1500"/>
          </a:p>
          <a:p>
            <a:pPr algn="l" eaLnBrk="1" hangingPunct="1"/>
            <a:r>
              <a:rPr lang="en-US" altLang="ru-RU" sz="1500"/>
              <a:t>=</a:t>
            </a:r>
            <a:r>
              <a:rPr lang="ru-RU" altLang="ru-RU" sz="1500"/>
              <a:t>  (равно)</a:t>
            </a:r>
          </a:p>
        </p:txBody>
      </p:sp>
      <p:sp>
        <p:nvSpPr>
          <p:cNvPr id="19479" name="AutoShape 23"/>
          <p:cNvSpPr>
            <a:spLocks noChangeArrowheads="1"/>
          </p:cNvSpPr>
          <p:nvPr/>
        </p:nvSpPr>
        <p:spPr bwMode="auto">
          <a:xfrm>
            <a:off x="5868591" y="3806430"/>
            <a:ext cx="1889522" cy="118824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1500"/>
              <a:t>И   (конъюнкция)</a:t>
            </a:r>
          </a:p>
          <a:p>
            <a:pPr algn="l" eaLnBrk="1" hangingPunct="1"/>
            <a:r>
              <a:rPr lang="ru-RU" altLang="ru-RU" sz="1500"/>
              <a:t>ИЛИ (дизъюнкция)</a:t>
            </a:r>
          </a:p>
          <a:p>
            <a:pPr algn="l" eaLnBrk="1" hangingPunct="1"/>
            <a:r>
              <a:rPr lang="ru-RU" altLang="ru-RU" sz="1500"/>
              <a:t>НЕ (инверсия)</a:t>
            </a:r>
          </a:p>
        </p:txBody>
      </p:sp>
      <p:sp>
        <p:nvSpPr>
          <p:cNvPr id="19480" name="AutoShape 24"/>
          <p:cNvSpPr>
            <a:spLocks noChangeArrowheads="1"/>
          </p:cNvSpPr>
          <p:nvPr/>
        </p:nvSpPr>
        <p:spPr bwMode="auto">
          <a:xfrm rot="5400000" flipV="1">
            <a:off x="2546748" y="3508772"/>
            <a:ext cx="322660" cy="53579"/>
          </a:xfrm>
          <a:prstGeom prst="rightArrow">
            <a:avLst>
              <a:gd name="adj1" fmla="val 50000"/>
              <a:gd name="adj2" fmla="val 201994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350"/>
          </a:p>
        </p:txBody>
      </p:sp>
      <p:sp>
        <p:nvSpPr>
          <p:cNvPr id="19481" name="AutoShape 25"/>
          <p:cNvSpPr>
            <a:spLocks noChangeArrowheads="1"/>
          </p:cNvSpPr>
          <p:nvPr/>
        </p:nvSpPr>
        <p:spPr bwMode="auto">
          <a:xfrm rot="5400000" flipV="1">
            <a:off x="4599385" y="3508772"/>
            <a:ext cx="322660" cy="53579"/>
          </a:xfrm>
          <a:prstGeom prst="rightArrow">
            <a:avLst>
              <a:gd name="adj1" fmla="val 50000"/>
              <a:gd name="adj2" fmla="val 201994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350"/>
          </a:p>
        </p:txBody>
      </p:sp>
      <p:sp>
        <p:nvSpPr>
          <p:cNvPr id="19482" name="AutoShape 26"/>
          <p:cNvSpPr>
            <a:spLocks noChangeArrowheads="1"/>
          </p:cNvSpPr>
          <p:nvPr/>
        </p:nvSpPr>
        <p:spPr bwMode="auto">
          <a:xfrm rot="5400000" flipV="1">
            <a:off x="6652023" y="3508772"/>
            <a:ext cx="322660" cy="53579"/>
          </a:xfrm>
          <a:prstGeom prst="rightArrow">
            <a:avLst>
              <a:gd name="adj1" fmla="val 50000"/>
              <a:gd name="adj2" fmla="val 201994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 sz="1350"/>
          </a:p>
        </p:txBody>
      </p:sp>
      <p:sp>
        <p:nvSpPr>
          <p:cNvPr id="19483" name="Text Box 27"/>
          <p:cNvSpPr txBox="1">
            <a:spLocks noChangeArrowheads="1"/>
          </p:cNvSpPr>
          <p:nvPr/>
        </p:nvSpPr>
        <p:spPr bwMode="auto">
          <a:xfrm>
            <a:off x="1493045" y="5397105"/>
            <a:ext cx="6507956" cy="346249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ru-RU" altLang="ru-RU" sz="1650" b="1" i="1"/>
              <a:t>Операнды</a:t>
            </a:r>
            <a:r>
              <a:rPr lang="ru-RU" altLang="ru-RU" sz="1650"/>
              <a:t> - объекты, над которыми выполняют операции.</a:t>
            </a:r>
          </a:p>
        </p:txBody>
      </p:sp>
      <p:sp>
        <p:nvSpPr>
          <p:cNvPr id="7184" name="Заголовок 2"/>
          <p:cNvSpPr>
            <a:spLocks/>
          </p:cNvSpPr>
          <p:nvPr/>
        </p:nvSpPr>
        <p:spPr bwMode="auto">
          <a:xfrm>
            <a:off x="2102823" y="1038060"/>
            <a:ext cx="6001940" cy="37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3000" b="1" dirty="0">
                <a:solidFill>
                  <a:srgbClr val="C00000"/>
                </a:solidFill>
                <a:latin typeface="Calibri" panose="020F0502020204030204" pitchFamily="34" charset="0"/>
              </a:rPr>
              <a:t>Операции над величинами</a:t>
            </a:r>
          </a:p>
        </p:txBody>
      </p:sp>
    </p:spTree>
    <p:extLst>
      <p:ext uri="{BB962C8B-B14F-4D97-AF65-F5344CB8AC3E}">
        <p14:creationId xmlns:p14="http://schemas.microsoft.com/office/powerpoint/2010/main" val="17601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9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000"/>
                                        <p:tgtEl>
                                          <p:spTgt spid="1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4" grpId="0" animBg="1"/>
      <p:bldP spid="2" grpId="0" animBg="1"/>
      <p:bldP spid="23" grpId="0" animBg="1"/>
      <p:bldP spid="19477" grpId="0" animBg="1"/>
      <p:bldP spid="19478" grpId="0" animBg="1"/>
      <p:bldP spid="19479" grpId="0" animBg="1"/>
      <p:bldP spid="19480" grpId="0" animBg="1"/>
      <p:bldP spid="19481" grpId="0" animBg="1"/>
      <p:bldP spid="19482" grpId="0" animBg="1"/>
      <p:bldP spid="1948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Line 7"/>
          <p:cNvSpPr>
            <a:spLocks noChangeShapeType="1"/>
          </p:cNvSpPr>
          <p:nvPr/>
        </p:nvSpPr>
        <p:spPr bwMode="auto">
          <a:xfrm flipH="1" flipV="1">
            <a:off x="1745456" y="2906316"/>
            <a:ext cx="325041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31" name="Line 9"/>
          <p:cNvSpPr>
            <a:spLocks noChangeShapeType="1"/>
          </p:cNvSpPr>
          <p:nvPr/>
        </p:nvSpPr>
        <p:spPr bwMode="auto">
          <a:xfrm flipH="1" flipV="1">
            <a:off x="1709739" y="2187179"/>
            <a:ext cx="1188244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2897981" y="1916908"/>
            <a:ext cx="3619500" cy="43219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b="1">
                <a:solidFill>
                  <a:srgbClr val="FFFFFF"/>
                </a:solidFill>
                <a:latin typeface="Arial" charset="0"/>
                <a:cs typeface="Arial" charset="0"/>
              </a:rPr>
              <a:t>Имя величины в алгоритме</a:t>
            </a:r>
          </a:p>
        </p:txBody>
      </p:sp>
      <p:sp>
        <p:nvSpPr>
          <p:cNvPr id="2" name="Line 9"/>
          <p:cNvSpPr>
            <a:spLocks noChangeShapeType="1"/>
          </p:cNvSpPr>
          <p:nvPr/>
        </p:nvSpPr>
        <p:spPr bwMode="auto">
          <a:xfrm rot="5400000" flipV="1">
            <a:off x="314922" y="3581997"/>
            <a:ext cx="2825353" cy="35719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 flipH="1" flipV="1">
            <a:off x="1745456" y="3931444"/>
            <a:ext cx="325041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H="1" flipV="1">
            <a:off x="1745456" y="5012531"/>
            <a:ext cx="323850" cy="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 type="triangle" w="med" len="med"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l"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auto">
          <a:xfrm>
            <a:off x="2069306" y="2636045"/>
            <a:ext cx="2052638" cy="70246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650" b="1">
                <a:solidFill>
                  <a:srgbClr val="FFFFFF"/>
                </a:solidFill>
                <a:latin typeface="Arial" charset="0"/>
                <a:cs typeface="Arial" charset="0"/>
              </a:rPr>
              <a:t>Латинская</a:t>
            </a:r>
          </a:p>
          <a:p>
            <a:pPr>
              <a:defRPr/>
            </a:pPr>
            <a:r>
              <a:rPr lang="ru-RU" sz="1650" b="1">
                <a:solidFill>
                  <a:srgbClr val="FFFFFF"/>
                </a:solidFill>
                <a:latin typeface="Arial" charset="0"/>
                <a:cs typeface="Arial" charset="0"/>
              </a:rPr>
              <a:t>буква </a:t>
            </a:r>
          </a:p>
        </p:txBody>
      </p:sp>
      <p:sp>
        <p:nvSpPr>
          <p:cNvPr id="44051" name="AutoShape 19"/>
          <p:cNvSpPr>
            <a:spLocks noChangeArrowheads="1"/>
          </p:cNvSpPr>
          <p:nvPr/>
        </p:nvSpPr>
        <p:spPr bwMode="auto">
          <a:xfrm>
            <a:off x="4716067" y="2744392"/>
            <a:ext cx="2106215" cy="54054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A, B, M, AP</a:t>
            </a:r>
            <a:endParaRPr lang="ru-RU" altLang="ru-RU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69306" y="3607595"/>
            <a:ext cx="2052638" cy="70246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650" b="1">
                <a:solidFill>
                  <a:srgbClr val="FFFFFF"/>
                </a:solidFill>
                <a:latin typeface="Arial" charset="0"/>
                <a:cs typeface="Arial" charset="0"/>
              </a:rPr>
              <a:t>Латинская</a:t>
            </a:r>
          </a:p>
          <a:p>
            <a:pPr>
              <a:defRPr/>
            </a:pPr>
            <a:r>
              <a:rPr lang="ru-RU" sz="1650" b="1">
                <a:solidFill>
                  <a:srgbClr val="FFFFFF"/>
                </a:solidFill>
                <a:latin typeface="Arial" charset="0"/>
                <a:cs typeface="Arial" charset="0"/>
              </a:rPr>
              <a:t>буква и цифра </a:t>
            </a: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V="1">
            <a:off x="4121945" y="2959894"/>
            <a:ext cx="594122" cy="1191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069306" y="4795839"/>
            <a:ext cx="2052638" cy="70246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r>
              <a:rPr lang="ru-RU" sz="1650" b="1">
                <a:solidFill>
                  <a:srgbClr val="FFFFFF"/>
                </a:solidFill>
                <a:latin typeface="Arial" charset="0"/>
                <a:cs typeface="Arial" charset="0"/>
              </a:rPr>
              <a:t>Мнемоническое</a:t>
            </a:r>
          </a:p>
          <a:p>
            <a:pPr>
              <a:defRPr/>
            </a:pPr>
            <a:r>
              <a:rPr lang="ru-RU" sz="1650" b="1">
                <a:solidFill>
                  <a:srgbClr val="FFFFFF"/>
                </a:solidFill>
                <a:latin typeface="Arial" charset="0"/>
                <a:cs typeface="Arial" charset="0"/>
              </a:rPr>
              <a:t>имя  </a:t>
            </a:r>
          </a:p>
        </p:txBody>
      </p:sp>
      <p:sp>
        <p:nvSpPr>
          <p:cNvPr id="44062" name="AutoShape 30"/>
          <p:cNvSpPr>
            <a:spLocks noChangeArrowheads="1"/>
          </p:cNvSpPr>
          <p:nvPr/>
        </p:nvSpPr>
        <p:spPr bwMode="auto">
          <a:xfrm>
            <a:off x="4716067" y="3769520"/>
            <a:ext cx="2106215" cy="54054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A1, B4, M2</a:t>
            </a:r>
            <a:endParaRPr lang="ru-RU" alt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 flipV="1">
            <a:off x="4121945" y="3985024"/>
            <a:ext cx="594122" cy="119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44064" name="AutoShape 32"/>
          <p:cNvSpPr>
            <a:spLocks noChangeArrowheads="1"/>
          </p:cNvSpPr>
          <p:nvPr/>
        </p:nvSpPr>
        <p:spPr bwMode="auto">
          <a:xfrm>
            <a:off x="4769644" y="4850607"/>
            <a:ext cx="2106216" cy="540544"/>
          </a:xfrm>
          <a:prstGeom prst="roundRect">
            <a:avLst>
              <a:gd name="adj" fmla="val 16667"/>
            </a:avLst>
          </a:prstGeom>
          <a:ln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/>
              <a:t>SUMMA, PLAN</a:t>
            </a:r>
            <a:endParaRPr lang="ru-RU" altLang="ru-RU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 flipV="1">
            <a:off x="4121945" y="5066111"/>
            <a:ext cx="594122" cy="1190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 type="triangle" w="med" len="med"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/>
          <a:lstStyle/>
          <a:p>
            <a:pPr>
              <a:defRPr/>
            </a:pPr>
            <a:endParaRPr lang="ru-RU" sz="1350">
              <a:latin typeface="Arial" charset="0"/>
              <a:cs typeface="Arial" charset="0"/>
            </a:endParaRPr>
          </a:p>
        </p:txBody>
      </p:sp>
      <p:sp>
        <p:nvSpPr>
          <p:cNvPr id="9233" name="Заголовок 2"/>
          <p:cNvSpPr>
            <a:spLocks/>
          </p:cNvSpPr>
          <p:nvPr/>
        </p:nvSpPr>
        <p:spPr bwMode="auto">
          <a:xfrm>
            <a:off x="2348392" y="1143085"/>
            <a:ext cx="6001940" cy="37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sz="3000" b="1" dirty="0">
                <a:solidFill>
                  <a:srgbClr val="C00000"/>
                </a:solidFill>
                <a:latin typeface="Calibri" panose="020F0502020204030204" pitchFamily="34" charset="0"/>
              </a:rPr>
              <a:t>Имя величины</a:t>
            </a:r>
          </a:p>
        </p:txBody>
      </p:sp>
    </p:spTree>
    <p:extLst>
      <p:ext uri="{BB962C8B-B14F-4D97-AF65-F5344CB8AC3E}">
        <p14:creationId xmlns:p14="http://schemas.microsoft.com/office/powerpoint/2010/main" val="101312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44051" grpId="0" animBg="1"/>
      <p:bldP spid="5" grpId="0" animBg="1"/>
      <p:bldP spid="7" grpId="0" animBg="1"/>
      <p:bldP spid="44062" grpId="0" animBg="1"/>
      <p:bldP spid="4406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776864" cy="367550"/>
          </a:xfrm>
        </p:spPr>
        <p:txBody>
          <a:bodyPr>
            <a:noAutofit/>
          </a:bodyPr>
          <a:lstStyle/>
          <a:p>
            <a:pPr>
              <a:tabLst>
                <a:tab pos="446088" algn="l"/>
              </a:tabLs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Типы величин — типы данных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739" y="2789271"/>
            <a:ext cx="8786915" cy="3394472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dirty="0">
                <a:latin typeface="Century Schoolbook" panose="02040604050505020304" pitchFamily="18" charset="0"/>
                <a:cs typeface="Arial" panose="020B0604020202020204" pitchFamily="34" charset="0"/>
              </a:rPr>
              <a:t>В любой язык входит минимально необходимый набор основных типов данных, к которому относятся: </a:t>
            </a: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целый, вещественный, логический и символьный типы. </a:t>
            </a:r>
          </a:p>
          <a:p>
            <a:pPr indent="0">
              <a:buNone/>
            </a:pPr>
            <a:endParaRPr lang="ru-RU" sz="2000" dirty="0">
              <a:solidFill>
                <a:srgbClr val="C000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ru-RU" sz="2000" dirty="0">
                <a:latin typeface="Century Schoolbook" panose="02040604050505020304" pitchFamily="18" charset="0"/>
                <a:cs typeface="Arial" panose="020B0604020202020204" pitchFamily="34" charset="0"/>
              </a:rPr>
              <a:t>С типом величины связаны три ее характеристики: </a:t>
            </a:r>
          </a:p>
          <a:p>
            <a:pPr marL="942975" lvl="1" indent="-385763">
              <a:buFont typeface="+mj-lt"/>
              <a:buAutoNum type="arabicPeriod"/>
            </a:pP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множество допустимых значений, </a:t>
            </a:r>
          </a:p>
          <a:p>
            <a:pPr marL="942975" lvl="1" indent="-385763">
              <a:buFont typeface="+mj-lt"/>
              <a:buAutoNum type="arabicPeriod"/>
            </a:pP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множество допустимых операций, </a:t>
            </a:r>
          </a:p>
          <a:p>
            <a:pPr marL="942975" lvl="1" indent="-385763">
              <a:buFont typeface="+mj-lt"/>
              <a:buAutoNum type="arabicPeriod"/>
            </a:pP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форма внутреннего представления.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7146759-4B9E-4C27-A848-75037177FD1D}"/>
              </a:ext>
            </a:extLst>
          </p:cNvPr>
          <p:cNvSpPr/>
          <p:nvPr/>
        </p:nvSpPr>
        <p:spPr>
          <a:xfrm>
            <a:off x="888261" y="1546303"/>
            <a:ext cx="72521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Тип величины</a:t>
            </a: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</a:rPr>
              <a:t> </a:t>
            </a:r>
            <a:r>
              <a:rPr lang="ru-RU" sz="2000" dirty="0">
                <a:latin typeface="Century Schoolbook" panose="02040604050505020304" pitchFamily="18" charset="0"/>
              </a:rPr>
              <a:t>определяет множество значений, которые может принимать величина, и множество действий, которые можно выполнять с этой величиной. </a:t>
            </a:r>
          </a:p>
        </p:txBody>
      </p:sp>
    </p:spTree>
    <p:extLst>
      <p:ext uri="{BB962C8B-B14F-4D97-AF65-F5344CB8AC3E}">
        <p14:creationId xmlns:p14="http://schemas.microsoft.com/office/powerpoint/2010/main" val="277623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xmlns="" id="{F297A003-C048-4CFA-8409-2D4352D46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0"/>
            <a:ext cx="7128792" cy="6359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995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>
            <a:extLst>
              <a:ext uri="{FF2B5EF4-FFF2-40B4-BE49-F238E27FC236}">
                <a16:creationId xmlns:a16="http://schemas.microsoft.com/office/drawing/2014/main" xmlns="" id="{252268D5-EFDE-4808-A04C-CA796D2BE3EC}"/>
              </a:ext>
            </a:extLst>
          </p:cNvPr>
          <p:cNvSpPr txBox="1">
            <a:spLocks/>
          </p:cNvSpPr>
          <p:nvPr/>
        </p:nvSpPr>
        <p:spPr>
          <a:xfrm>
            <a:off x="683456" y="1557049"/>
            <a:ext cx="7920992" cy="30944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>
                <a:latin typeface="Century Schoolbook" panose="02040604050505020304" pitchFamily="18" charset="0"/>
                <a:cs typeface="Arial" panose="020B0604020202020204" pitchFamily="34" charset="0"/>
              </a:rPr>
              <a:t>Всякая величина занимает свое определенное место в памяти компьютера (иногда говорят — ячейку памяти</a:t>
            </a:r>
            <a:r>
              <a:rPr lang="ru-RU" dirty="0" smtClean="0">
                <a:latin typeface="Century Schoolbook" panose="02040604050505020304" pitchFamily="18" charset="0"/>
                <a:cs typeface="Arial" panose="020B0604020202020204" pitchFamily="34" charset="0"/>
              </a:rPr>
              <a:t>).</a:t>
            </a:r>
            <a:endParaRPr lang="ru-RU" dirty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 smtClean="0"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Century Schoolbook" panose="02040604050505020304" pitchFamily="18" charset="0"/>
                <a:cs typeface="Arial" panose="020B0604020202020204" pitchFamily="34" charset="0"/>
              </a:rPr>
              <a:t>У </a:t>
            </a:r>
            <a:r>
              <a:rPr lang="ru-RU" dirty="0">
                <a:latin typeface="Century Schoolbook" panose="02040604050505020304" pitchFamily="18" charset="0"/>
                <a:cs typeface="Arial" panose="020B0604020202020204" pitchFamily="34" charset="0"/>
              </a:rPr>
              <a:t>всякой величины имеются три основных свойства: </a:t>
            </a:r>
            <a:r>
              <a:rPr lang="ru-RU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имя, значение и </a:t>
            </a:r>
            <a:r>
              <a:rPr lang="ru-RU" dirty="0" smtClean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тип.</a:t>
            </a:r>
            <a:r>
              <a:rPr lang="ru-RU" dirty="0"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latin typeface="Century Schoolbook" panose="02040604050505020304" pitchFamily="18" charset="0"/>
                <a:cs typeface="Arial" panose="020B0604020202020204" pitchFamily="34" charset="0"/>
              </a:rPr>
              <a:t>В алгоритмах и языках программирования величины делятся на </a:t>
            </a:r>
            <a:r>
              <a:rPr lang="ru-RU" dirty="0" smtClean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константы и переменные.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 </a:t>
            </a:r>
          </a:p>
          <a:p>
            <a:pPr>
              <a:buFont typeface="Arial" panose="020B0604020202020204" pitchFamily="34" charset="0"/>
              <a:buNone/>
            </a:pP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926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0553" y="990230"/>
            <a:ext cx="8192186" cy="3394472"/>
          </a:xfrm>
        </p:spPr>
        <p:txBody>
          <a:bodyPr>
            <a:noAutofit/>
          </a:bodyPr>
          <a:lstStyle/>
          <a:p>
            <a:pPr indent="0">
              <a:buNone/>
            </a:pPr>
            <a:r>
              <a:rPr lang="ru-RU" altLang="ru-RU" sz="2000" b="1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Постоянная величина (константа) </a:t>
            </a:r>
            <a:r>
              <a:rPr lang="ru-RU" sz="2000" dirty="0">
                <a:latin typeface="Century Schoolbook" panose="02040604050505020304" pitchFamily="18" charset="0"/>
                <a:cs typeface="Arial" panose="020B0604020202020204" pitchFamily="34" charset="0"/>
              </a:rPr>
              <a:t>—</a:t>
            </a:r>
            <a:r>
              <a:rPr lang="ru-RU" sz="2000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Century Schoolbook" panose="02040604050505020304" pitchFamily="18" charset="0"/>
                <a:cs typeface="Arial" panose="020B0604020202020204" pitchFamily="34" charset="0"/>
              </a:rPr>
              <a:t>неизменная величина, и в алгоритме она представляется собственным значением, например: 15, 34.7, k, </a:t>
            </a:r>
            <a:r>
              <a:rPr lang="ru-RU" sz="2000" dirty="0" err="1">
                <a:latin typeface="Century Schoolbook" panose="02040604050505020304" pitchFamily="18" charset="0"/>
                <a:cs typeface="Arial" panose="020B0604020202020204" pitchFamily="34" charset="0"/>
              </a:rPr>
              <a:t>true</a:t>
            </a:r>
            <a:r>
              <a:rPr lang="ru-RU" sz="2000" dirty="0">
                <a:latin typeface="Century Schoolbook" panose="02040604050505020304" pitchFamily="18" charset="0"/>
                <a:cs typeface="Arial" panose="020B0604020202020204" pitchFamily="34" charset="0"/>
              </a:rPr>
              <a:t> и т.д. </a:t>
            </a:r>
          </a:p>
          <a:p>
            <a:pPr indent="0">
              <a:buNone/>
            </a:pPr>
            <a:endParaRPr lang="ru-RU" sz="2000" dirty="0">
              <a:solidFill>
                <a:srgbClr val="FF0000"/>
              </a:solidFill>
              <a:latin typeface="Century Schoolbook" panose="02040604050505020304" pitchFamily="18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ru-RU" sz="2000" b="1" dirty="0">
                <a:solidFill>
                  <a:srgbClr val="C00000"/>
                </a:solidFill>
                <a:latin typeface="Century Schoolbook" panose="02040604050505020304" pitchFamily="18" charset="0"/>
                <a:cs typeface="Arial" panose="020B0604020202020204" pitchFamily="34" charset="0"/>
              </a:rPr>
              <a:t>Переменные величины </a:t>
            </a:r>
            <a:r>
              <a:rPr lang="ru-RU" sz="2000" dirty="0">
                <a:latin typeface="Century Schoolbook" panose="02040604050505020304" pitchFamily="18" charset="0"/>
                <a:cs typeface="Arial" panose="020B0604020202020204" pitchFamily="34" charset="0"/>
              </a:rPr>
              <a:t>могут изменять свои значения в ходе выполнения программы и представляются символическими именами — идентификаторами, например: X, S2, codl5. </a:t>
            </a:r>
          </a:p>
          <a:p>
            <a:pPr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3C082AB-B79A-4C15-BED7-31B3916E2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261" y="3623922"/>
            <a:ext cx="8034653" cy="255454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  <a:t>Постоянная величина (константа)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  <a:t> не изменяет своего значения в ходе выполнения алгоритма. Константа может обозначаться собственным значением (числа 10, 3.5) или символическим именем (число ).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  <a:t/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</a:b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  <a:t>Переменная величина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effectLst/>
                <a:latin typeface="Century Schoolbook" panose="02040604050505020304" pitchFamily="18" charset="0"/>
                <a:cs typeface="Arial" panose="020B0604020202020204" pitchFamily="34" charset="0"/>
              </a:rPr>
              <a:t> может изменять значение в ходе выполнения алгоритма. Переменная всегда обозначается символическим именем (X, У, A, R5 и т.п.). </a:t>
            </a:r>
          </a:p>
        </p:txBody>
      </p:sp>
      <p:pic>
        <p:nvPicPr>
          <p:cNvPr id="4098" name="Picture 2" descr="https://ykl-shk.azureedge.net/goods/ymk/it/work2/theory/2/pi.gif">
            <a:extLst>
              <a:ext uri="{FF2B5EF4-FFF2-40B4-BE49-F238E27FC236}">
                <a16:creationId xmlns:a16="http://schemas.microsoft.com/office/drawing/2014/main" xmlns="" id="{FC9FA711-92FD-4AA8-8A49-8BDB8326F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4244" y="4901195"/>
            <a:ext cx="73101" cy="5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07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8002588" cy="43434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chemeClr val="tx1"/>
                </a:solidFill>
              </a:rPr>
              <a:t>Алгоритм – это точное предписание  последовательности действий, которые должны быть произведены для получения результата.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8229600" cy="1052513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800000"/>
                </a:solidFill>
                <a:effectLst/>
              </a:rPr>
              <a:t>Способы записи алгоритмов: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196975"/>
            <a:ext cx="4038600" cy="4899025"/>
          </a:xfrm>
        </p:spPr>
        <p:txBody>
          <a:bodyPr/>
          <a:lstStyle/>
          <a:p>
            <a:pPr marL="533400" indent="-533400" eaLnBrk="1" hangingPunct="1">
              <a:defRPr/>
            </a:pPr>
            <a:r>
              <a:rPr lang="ru-RU" sz="3200" b="1" dirty="0" smtClean="0"/>
              <a:t>Текстовый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endParaRPr lang="ru-RU" sz="3200" b="1" dirty="0" smtClean="0">
              <a:solidFill>
                <a:srgbClr val="CCFF99"/>
              </a:solidFill>
            </a:endParaRPr>
          </a:p>
          <a:p>
            <a:pPr marL="533400" indent="-533400" eaLnBrk="1" hangingPunct="1">
              <a:buSzTx/>
              <a:buFont typeface="Wingdings" pitchFamily="2" charset="2"/>
              <a:buAutoNum type="arabicPeriod"/>
              <a:defRPr/>
            </a:pPr>
            <a:r>
              <a:rPr lang="ru-RU" dirty="0" smtClean="0"/>
              <a:t>Подъем</a:t>
            </a:r>
          </a:p>
          <a:p>
            <a:pPr marL="533400" indent="-533400" eaLnBrk="1" hangingPunct="1">
              <a:buSzTx/>
              <a:buFont typeface="Wingdings" pitchFamily="2" charset="2"/>
              <a:buAutoNum type="arabicPeriod"/>
              <a:defRPr/>
            </a:pPr>
            <a:r>
              <a:rPr lang="ru-RU" dirty="0" smtClean="0"/>
              <a:t>Зарядка</a:t>
            </a:r>
          </a:p>
          <a:p>
            <a:pPr marL="533400" indent="-533400" eaLnBrk="1" hangingPunct="1">
              <a:buSzTx/>
              <a:buFont typeface="Wingdings" pitchFamily="2" charset="2"/>
              <a:buAutoNum type="arabicPeriod"/>
              <a:defRPr/>
            </a:pPr>
            <a:r>
              <a:rPr lang="ru-RU" dirty="0" smtClean="0"/>
              <a:t>Водные процедуры</a:t>
            </a:r>
          </a:p>
          <a:p>
            <a:pPr marL="533400" indent="-533400" eaLnBrk="1" hangingPunct="1">
              <a:buSzTx/>
              <a:buFont typeface="Wingdings" pitchFamily="2" charset="2"/>
              <a:buAutoNum type="arabicPeriod"/>
              <a:defRPr/>
            </a:pPr>
            <a:r>
              <a:rPr lang="ru-RU" dirty="0" smtClean="0"/>
              <a:t>Завтрак</a:t>
            </a:r>
          </a:p>
          <a:p>
            <a:pPr marL="533400" indent="-533400" eaLnBrk="1" hangingPunct="1">
              <a:buSzTx/>
              <a:buFont typeface="Wingdings" pitchFamily="2" charset="2"/>
              <a:buAutoNum type="arabicPeriod"/>
              <a:defRPr/>
            </a:pPr>
            <a:r>
              <a:rPr lang="ru-RU" dirty="0" smtClean="0"/>
              <a:t>….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3438" y="1196975"/>
            <a:ext cx="4038600" cy="45466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/>
              <a:t>Графический</a:t>
            </a:r>
          </a:p>
        </p:txBody>
      </p:sp>
      <p:pic>
        <p:nvPicPr>
          <p:cNvPr id="6149" name="Picture 5" descr="brodilk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060575"/>
            <a:ext cx="366395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autorun.inf\Информатика\!9\3Определение и свойства алгоритма\1\img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10" y="1340768"/>
            <a:ext cx="9192218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164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792163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800000"/>
                </a:solidFill>
                <a:effectLst/>
              </a:rPr>
              <a:t>Свойства алгоритмов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980728"/>
            <a:ext cx="6913563" cy="3178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4000" b="1" i="1" dirty="0" smtClean="0"/>
              <a:t>Дискретность</a:t>
            </a:r>
            <a:r>
              <a:rPr lang="ru-RU" sz="4000" dirty="0" smtClean="0"/>
              <a:t>  – разделение алгоритма на отдельные простые действия.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3501007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Пример: Алгоритмы кулинарных рецептов состоят из отдельных действий, которые обычно нумеруются.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371600"/>
          </a:xfrm>
          <a:noFill/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800000"/>
                </a:solidFill>
                <a:effectLst/>
              </a:rPr>
              <a:t>Свойства алгоритмов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948429" y="908720"/>
            <a:ext cx="7512003" cy="33226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4000" dirty="0" smtClean="0"/>
          </a:p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4000" b="1" i="1" dirty="0" smtClean="0"/>
              <a:t>Результативность</a:t>
            </a:r>
            <a:r>
              <a:rPr lang="ru-RU" sz="4000" dirty="0" smtClean="0"/>
              <a:t>  –получение </a:t>
            </a:r>
            <a:r>
              <a:rPr lang="ru-RU" sz="4000" dirty="0"/>
              <a:t>из исходных данных </a:t>
            </a:r>
            <a:r>
              <a:rPr lang="ru-RU" sz="4000" dirty="0" smtClean="0"/>
              <a:t>результата </a:t>
            </a:r>
            <a:r>
              <a:rPr lang="ru-RU" sz="4000" dirty="0"/>
              <a:t>за конечное число шагов.</a:t>
            </a:r>
            <a:endParaRPr lang="ru-RU" sz="4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948429" y="4300354"/>
            <a:ext cx="69847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Пример:</a:t>
            </a:r>
            <a:r>
              <a:rPr lang="ru-RU" sz="3200" dirty="0"/>
              <a:t> </a:t>
            </a:r>
            <a:r>
              <a:rPr lang="ru-RU" sz="3200" i="1" dirty="0"/>
              <a:t>Алгоритм сложения целых чисел в десятичной системе счисления</a:t>
            </a:r>
            <a:r>
              <a:rPr lang="ru-RU" sz="3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800000"/>
                </a:solidFill>
                <a:effectLst/>
              </a:rPr>
              <a:t>Свойства алгоритмов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2060575"/>
            <a:ext cx="6985000" cy="2962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  <a:defRPr/>
            </a:pPr>
            <a:r>
              <a:rPr lang="ru-RU" sz="4000" b="1" i="1" dirty="0" smtClean="0"/>
              <a:t>Массовость</a:t>
            </a:r>
            <a:r>
              <a:rPr lang="ru-RU" sz="4000" dirty="0" smtClean="0"/>
              <a:t> – возможность </a:t>
            </a:r>
            <a:r>
              <a:rPr lang="ru-RU" sz="4000" dirty="0"/>
              <a:t>применения алгоритма к большому </a:t>
            </a:r>
            <a:r>
              <a:rPr lang="ru-RU" sz="4000" dirty="0" smtClean="0"/>
              <a:t>количеству </a:t>
            </a:r>
            <a:r>
              <a:rPr lang="ru-RU" sz="4000" dirty="0"/>
              <a:t>различных исходных </a:t>
            </a:r>
            <a:r>
              <a:rPr lang="ru-RU" sz="4000" dirty="0" smtClean="0"/>
              <a:t>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</TotalTime>
  <Words>967</Words>
  <Application>Microsoft Office PowerPoint</Application>
  <PresentationFormat>Экран (4:3)</PresentationFormat>
  <Paragraphs>139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АЛГОРИТМ И ЕГО СВОЙСТВА</vt:lpstr>
      <vt:lpstr>Презентация PowerPoint</vt:lpstr>
      <vt:lpstr>Презентация PowerPoint</vt:lpstr>
      <vt:lpstr>Алгоритм – это точное предписание  последовательности действий, которые должны быть произведены для получения результата. </vt:lpstr>
      <vt:lpstr>Способы записи алгоритмов:</vt:lpstr>
      <vt:lpstr>Презентация PowerPoint</vt:lpstr>
      <vt:lpstr>Свойства алгоритмов</vt:lpstr>
      <vt:lpstr>Свойства алгоритмов</vt:lpstr>
      <vt:lpstr>Свойства алгоритмов</vt:lpstr>
      <vt:lpstr>Свойства алгоритмов</vt:lpstr>
      <vt:lpstr>Свойства алгоритмов</vt:lpstr>
      <vt:lpstr>Презентация PowerPoint</vt:lpstr>
      <vt:lpstr>Презентация PowerPoint</vt:lpstr>
      <vt:lpstr>Алгоритм открывания двери</vt:lpstr>
      <vt:lpstr>Исполнители алгоритмов</vt:lpstr>
      <vt:lpstr>Способы описания алгоритма </vt:lpstr>
      <vt:lpstr>1. Словесный способ</vt:lpstr>
      <vt:lpstr>2. Графический способ</vt:lpstr>
      <vt:lpstr>Презентация PowerPoint</vt:lpstr>
      <vt:lpstr>Презентация PowerPoint</vt:lpstr>
      <vt:lpstr>3. Псевдокод</vt:lpstr>
      <vt:lpstr>4. Программный способ (алгоритмический  )</vt:lpstr>
      <vt:lpstr>Структуры алгоритмов</vt:lpstr>
      <vt:lpstr>Линейная </vt:lpstr>
      <vt:lpstr>Разветвляющийся алгоритм</vt:lpstr>
      <vt:lpstr>Презентация PowerPoint</vt:lpstr>
      <vt:lpstr>Циклический алгоритм</vt:lpstr>
      <vt:lpstr>Презентация PowerPoint</vt:lpstr>
      <vt:lpstr>Данные и величины</vt:lpstr>
      <vt:lpstr>Пример</vt:lpstr>
      <vt:lpstr>Презентация PowerPoint</vt:lpstr>
      <vt:lpstr>Презентация PowerPoint</vt:lpstr>
      <vt:lpstr>Презентация PowerPoint</vt:lpstr>
      <vt:lpstr>Презентация PowerPoint</vt:lpstr>
      <vt:lpstr>Типы величин — типы данных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botaneg-sama</dc:creator>
  <cp:lastModifiedBy>Пользователь Windows</cp:lastModifiedBy>
  <cp:revision>39</cp:revision>
  <dcterms:created xsi:type="dcterms:W3CDTF">2012-01-29T18:06:23Z</dcterms:created>
  <dcterms:modified xsi:type="dcterms:W3CDTF">2023-09-14T22:39:03Z</dcterms:modified>
</cp:coreProperties>
</file>