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Nunito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Italic.fntdata"/><Relationship Id="rId11" Type="http://schemas.openxmlformats.org/officeDocument/2006/relationships/slide" Target="slides/slide7.xml"/><Relationship Id="rId22" Type="http://schemas.openxmlformats.org/officeDocument/2006/relationships/font" Target="fonts/Lato-bold.fntdata"/><Relationship Id="rId10" Type="http://schemas.openxmlformats.org/officeDocument/2006/relationships/slide" Target="slides/slide6.xml"/><Relationship Id="rId21" Type="http://schemas.openxmlformats.org/officeDocument/2006/relationships/font" Target="fonts/Lato-regular.fntdata"/><Relationship Id="rId13" Type="http://schemas.openxmlformats.org/officeDocument/2006/relationships/slide" Target="slides/slide9.xml"/><Relationship Id="rId24" Type="http://schemas.openxmlformats.org/officeDocument/2006/relationships/font" Target="fonts/Lato-boldItalic.fntdata"/><Relationship Id="rId12" Type="http://schemas.openxmlformats.org/officeDocument/2006/relationships/slide" Target="slides/slide8.xml"/><Relationship Id="rId23" Type="http://schemas.openxmlformats.org/officeDocument/2006/relationships/font" Target="fonts/La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Nunito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font" Target="fonts/Nunito-italic.fntdata"/><Relationship Id="rId6" Type="http://schemas.openxmlformats.org/officeDocument/2006/relationships/slide" Target="slides/slide2.xml"/><Relationship Id="rId18" Type="http://schemas.openxmlformats.org/officeDocument/2006/relationships/font" Target="fonts/Nunito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4eb06a8925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4eb06a8925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4eb06a8925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4eb06a8925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4f4ca4c67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4f4ca4c67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eb06a8925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eb06a8925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eb06a8925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eb06a8925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4eb06a8925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4eb06a8925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4eb06a8925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4eb06a8925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eb06a8925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eb06a8925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eb06a8925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4eb06a8925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eb06a8925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4eb06a8925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eb06a8925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eb06a8925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710425" y="1148725"/>
            <a:ext cx="7491000" cy="21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ru" sz="3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Школа профессионального мастерства молодого педагога</a:t>
            </a:r>
            <a:endParaRPr b="1" sz="3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5866525" y="3441775"/>
            <a:ext cx="2334900" cy="11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latin typeface="Lato"/>
                <a:ea typeface="Lato"/>
                <a:cs typeface="Lato"/>
                <a:sym typeface="Lato"/>
              </a:rPr>
              <a:t>Выполнила:</a:t>
            </a:r>
            <a:endParaRPr b="1" sz="2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Lato"/>
                <a:ea typeface="Lato"/>
                <a:cs typeface="Lato"/>
                <a:sym typeface="Lato"/>
              </a:rPr>
              <a:t>Пасько Олеся Сергеевна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type="title"/>
          </p:nvPr>
        </p:nvSpPr>
        <p:spPr>
          <a:xfrm>
            <a:off x="819150" y="3729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ru" u="sng"/>
              <a:t>Примерное мероприятие проводимые центром</a:t>
            </a:r>
            <a:endParaRPr b="1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819150" y="1564050"/>
            <a:ext cx="7505700" cy="287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Тренинг   для педагогов  «Работа с собственным эмоциональным состоянием»</a:t>
            </a:r>
            <a:endParaRPr b="1"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Цель:</a:t>
            </a:r>
            <a:r>
              <a:rPr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 Снижение психоэмоционального напряжения педагогов,       </a:t>
            </a:r>
            <a:endParaRPr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Задачи:</a:t>
            </a:r>
            <a:r>
              <a:rPr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endParaRPr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unito"/>
              <a:buChar char="●"/>
            </a:pPr>
            <a:r>
              <a:rPr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Эмоциональная поддержка молодых специалистов.</a:t>
            </a:r>
            <a:endParaRPr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unito"/>
              <a:buChar char="●"/>
            </a:pPr>
            <a:r>
              <a:rPr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Обучение способам управления своим эмоциональным состоянием.</a:t>
            </a:r>
            <a:endParaRPr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unito"/>
              <a:buChar char="●"/>
            </a:pPr>
            <a:r>
              <a:rPr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Обучение способам психологической самопомощи в ситуации стресса.</a:t>
            </a:r>
            <a:endParaRPr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unito"/>
              <a:buChar char="●"/>
            </a:pPr>
            <a:r>
              <a:rPr lang="ru" sz="16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Обучение педагогов способам снижения стрессовых реакций организма.</a:t>
            </a:r>
            <a:endParaRPr sz="16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/>
          <p:nvPr>
            <p:ph type="title"/>
          </p:nvPr>
        </p:nvSpPr>
        <p:spPr>
          <a:xfrm>
            <a:off x="747625" y="3442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Примерное мероприятие проводимые центром</a:t>
            </a:r>
            <a:endParaRPr b="1" u="sng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89" name="Google Shape;189;p23"/>
          <p:cNvSpPr txBox="1"/>
          <p:nvPr>
            <p:ph idx="1" type="body"/>
          </p:nvPr>
        </p:nvSpPr>
        <p:spPr>
          <a:xfrm>
            <a:off x="819150" y="1521125"/>
            <a:ext cx="7505700" cy="29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ru" sz="1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Круглый стол « Актуальные проблемы в сфере образования»</a:t>
            </a:r>
            <a:endParaRPr b="1" sz="1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Выявление актуальных проблем и сложностей в образовательном процессе, обсуждение данных проблем ( причины их возникновения и пути разрешения), обмен опытом между участниками.</a:t>
            </a:r>
            <a:endParaRPr sz="1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i="1" lang="ru" sz="1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Лекция на тему «Изучение   нормативно-правовой базы педагогов»</a:t>
            </a:r>
            <a:endParaRPr b="1" i="1" sz="1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38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Ознакомительная встреча с юристом , изучение нормативно-правовых аспектов деятельности педагога в сфере образования.</a:t>
            </a:r>
            <a:endParaRPr sz="1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>
            <p:ph type="ctrTitle"/>
          </p:nvPr>
        </p:nvSpPr>
        <p:spPr>
          <a:xfrm>
            <a:off x="710425" y="1148725"/>
            <a:ext cx="7491000" cy="212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ru" sz="3600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Школа профессионального мастерства молодого педагога</a:t>
            </a:r>
            <a:endParaRPr b="1" sz="3600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4"/>
          <p:cNvSpPr txBox="1"/>
          <p:nvPr>
            <p:ph idx="1" type="subTitle"/>
          </p:nvPr>
        </p:nvSpPr>
        <p:spPr>
          <a:xfrm>
            <a:off x="5866525" y="3441775"/>
            <a:ext cx="2334900" cy="11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2400">
                <a:latin typeface="Lato"/>
                <a:ea typeface="Lato"/>
                <a:cs typeface="Lato"/>
                <a:sym typeface="Lato"/>
              </a:rPr>
              <a:t>Выполнила:</a:t>
            </a:r>
            <a:endParaRPr b="1" sz="24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Lato"/>
                <a:ea typeface="Lato"/>
                <a:cs typeface="Lato"/>
                <a:sym typeface="Lato"/>
              </a:rPr>
              <a:t>Пасько Олеся Сергеевна</a:t>
            </a:r>
            <a:endParaRPr sz="24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04925"/>
            <a:ext cx="7505700" cy="65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 u="sng"/>
              <a:t>Актуальность</a:t>
            </a:r>
            <a:endParaRPr b="1" sz="3600" u="sng"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463900"/>
            <a:ext cx="7505700" cy="297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ru" sz="18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Педагогические кадры становятся главным ресурсом, условием качественного образования. В связи с переменами, происходящими в сфере образования, предъявляются новые требования к личности педагога, к повышению его профессиональной компетентности.</a:t>
            </a:r>
            <a:r>
              <a:rPr lang="ru" sz="18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 </a:t>
            </a:r>
            <a:r>
              <a:rPr b="1" lang="ru" sz="18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Необходимость оптимизации повышения педагогического мастерства и творчества молодых педагогов обусловлена изменениями, которые происходят сегодня в системе российского образования.</a:t>
            </a:r>
            <a:endParaRPr b="1" sz="18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6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 u="sng"/>
              <a:t>Цель</a:t>
            </a:r>
            <a:endParaRPr b="1" sz="3600" u="sng"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678675"/>
            <a:ext cx="7505700" cy="27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Обеспечение помощи и создание условий для профессионального роста молодых педагогов, способствующих снижению проблем адаптации и успешному вхождению в профессиональную деятельность.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329950"/>
            <a:ext cx="7505700" cy="7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3600" u="sng"/>
              <a:t>Задачи</a:t>
            </a:r>
            <a:endParaRPr b="1" sz="3600" u="sng"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206075"/>
            <a:ext cx="7505700" cy="32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Создание благоприятных организационно-психологических условий для работы молодых педагогов;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Научно-методическое и организационное сопровождение деятельности молодых и вновь пришедших педагогов;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Обеспечение адаптации и профессионального роста молодых специалистов в коллективе;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344375"/>
            <a:ext cx="7505700" cy="70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Ожидаемые результаты</a:t>
            </a:r>
            <a:endParaRPr b="1" u="sng"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148725"/>
            <a:ext cx="7505700" cy="35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Повышение эффективности системы педагогического образования, непрерывного профессионального роста  педработников  учреждений: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unito"/>
              <a:buChar char="●"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Успешная адаптация молодых, начинающих педагогов.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unito"/>
              <a:buChar char="●"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Раскрытие творческого потенциала молодых педагогов и формирование потребности в саморазвитии и карьерном росте.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unito"/>
              <a:buChar char="●"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Создание модели наставничества на базе ведущих школ г. Омска.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556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unito"/>
              <a:buChar char="●"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Улучшение социально-психологического микроклимата в  коллективе и изменения в корпоративной культуре.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761775" y="301225"/>
            <a:ext cx="7505700" cy="66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Сотрудники центра</a:t>
            </a:r>
            <a:endParaRPr b="1" u="sng"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819150" y="1163025"/>
            <a:ext cx="7505700" cy="327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Директор центра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Координатор центра; Тьютор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Педагог - психолог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Методист по учебной и внеучебной работе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unito"/>
              <a:buChar char="●"/>
            </a:pPr>
            <a:r>
              <a:rPr lang="ru" sz="24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«Приходящие» преподаватели-наставники</a:t>
            </a:r>
            <a:endParaRPr sz="24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819150" y="372900"/>
            <a:ext cx="7505700" cy="63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Реализация работы центра</a:t>
            </a:r>
            <a:endParaRPr b="1" u="sng"/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819150" y="1177325"/>
            <a:ext cx="7505700" cy="32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1"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Проектная линия №1</a:t>
            </a:r>
            <a:endParaRPr b="1" i="1"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Работа с потенциальными педагогическими кадрами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Проектная линия №2</a:t>
            </a:r>
            <a:endParaRPr b="1" i="1"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«Адаптация молодого специалиста»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Проектная линия №3</a:t>
            </a:r>
            <a:endParaRPr b="1" i="1"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«Обеспечение профессионального и карьерного роста молодых педагогов»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1" sz="1400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/>
          <p:nvPr>
            <p:ph type="title"/>
          </p:nvPr>
        </p:nvSpPr>
        <p:spPr>
          <a:xfrm>
            <a:off x="819150" y="358575"/>
            <a:ext cx="75057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Режим работы</a:t>
            </a:r>
            <a:endParaRPr b="1" u="sng"/>
          </a:p>
        </p:txBody>
      </p:sp>
      <p:sp>
        <p:nvSpPr>
          <p:cNvPr id="171" name="Google Shape;171;p20"/>
          <p:cNvSpPr txBox="1"/>
          <p:nvPr>
            <p:ph idx="1" type="body"/>
          </p:nvPr>
        </p:nvSpPr>
        <p:spPr>
          <a:xfrm>
            <a:off x="819150" y="1392225"/>
            <a:ext cx="7505700" cy="30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Координаторами центра обсуждается и создается индивидуальный график работы  преподавателей- наставников.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just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В целом центр открыт и осуществляет свою деятельность в будние дни с 10:00-16:00.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just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Тематических сборы молодых педагогов и сотрудников центра проходят в последний вторник каждого месяца с 16:00-18:00.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761775" y="430250"/>
            <a:ext cx="7505700" cy="6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u="sng"/>
              <a:t>Возможные риски</a:t>
            </a:r>
            <a:endParaRPr b="1" u="sng"/>
          </a:p>
        </p:txBody>
      </p:sp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819150" y="1263325"/>
            <a:ext cx="7505700" cy="31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Цель деятельности центра может быть частично не достигнута под влиянием следующих  рисков</a:t>
            </a:r>
            <a:endParaRPr b="1" i="1" sz="2000">
              <a:solidFill>
                <a:srgbClr val="00206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Низкая мотивация молодых специалистов к педагогической деятельности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ru" sz="2000">
                <a:solidFill>
                  <a:srgbClr val="000000"/>
                </a:solidFill>
                <a:latin typeface="Nunito"/>
                <a:ea typeface="Nunito"/>
                <a:cs typeface="Nunito"/>
                <a:sym typeface="Nunito"/>
              </a:rPr>
              <a:t>Отсутствие педагогических способностей у молодых специалистов.</a:t>
            </a:r>
            <a:endParaRPr sz="2000">
              <a:solidFill>
                <a:srgbClr val="000000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