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5" r:id="rId2"/>
    <p:sldId id="264" r:id="rId3"/>
    <p:sldId id="265" r:id="rId4"/>
    <p:sldId id="266" r:id="rId5"/>
    <p:sldId id="267" r:id="rId6"/>
    <p:sldId id="258" r:id="rId7"/>
    <p:sldId id="270" r:id="rId8"/>
    <p:sldId id="271" r:id="rId9"/>
    <p:sldId id="269" r:id="rId10"/>
    <p:sldId id="262" r:id="rId11"/>
    <p:sldId id="257" r:id="rId12"/>
    <p:sldId id="263" r:id="rId13"/>
    <p:sldId id="256" r:id="rId14"/>
    <p:sldId id="274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430" autoAdjust="0"/>
  </p:normalViewPr>
  <p:slideViewPr>
    <p:cSldViewPr snapToGrid="0">
      <p:cViewPr varScale="1">
        <p:scale>
          <a:sx n="67" d="100"/>
          <a:sy n="67" d="100"/>
        </p:scale>
        <p:origin x="-864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BF12E-7485-4BD3-BAD4-164F7817587C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7F090E-4415-47F6-B3B3-8FC432A010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7567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b="1">
                <a:latin typeface="Arial"/>
                <a:ea typeface="Arial"/>
                <a:cs typeface="Arial"/>
                <a:sym typeface="Arial"/>
              </a:rPr>
              <a:t>Проверка</a:t>
            </a:r>
            <a:endParaRPr/>
          </a:p>
        </p:txBody>
      </p:sp>
      <p:sp>
        <p:nvSpPr>
          <p:cNvPr id="179" name="Google Shape;179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200"/>
                <a:buNone/>
              </a:pPr>
              <a:t>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7669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" name="Google Shape;19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Самоопределение к деятельности</a:t>
            </a:r>
            <a:endParaRPr sz="12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 Ребята, внимательно рассмотрите рисунок. Что лишнее на этой поляне?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Заметка: это задание вы можете провести показав в презентации или провести интерактивно, загрузив урок </a:t>
            </a:r>
            <a:r>
              <a:rPr lang="ru-RU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№ 31 СОртировка и переработка мусора </a:t>
            </a: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из сервиса </a:t>
            </a:r>
            <a:r>
              <a:rPr lang="ru-RU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Подготовка к уроку.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3781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" name="Google Shape;203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Самоопределение к деятельности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 Правильно, мусор - лишний на поляне.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 Ребята, как вы думаете, что мы сегодня на уроке будем изучать?</a:t>
            </a:r>
            <a:endParaRPr/>
          </a:p>
        </p:txBody>
      </p:sp>
    </p:spTree>
    <p:extLst>
      <p:ext uri="{BB962C8B-B14F-4D97-AF65-F5344CB8AC3E}">
        <p14:creationId xmlns="" xmlns:p14="http://schemas.microsoft.com/office/powerpoint/2010/main" val="3243623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7" name="Google Shape;367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Проверка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3886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9" name="Google Shape;33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b="1">
                <a:latin typeface="Arial"/>
                <a:ea typeface="Arial"/>
                <a:cs typeface="Arial"/>
                <a:sym typeface="Arial"/>
              </a:rPr>
              <a:t>Открытие новых знаний</a:t>
            </a:r>
            <a:endParaRPr sz="12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 Мусор из домов увозят на свалку. </a:t>
            </a:r>
            <a:r>
              <a:rPr lang="ru-RU" sz="1200">
                <a:latin typeface="Arial"/>
                <a:ea typeface="Arial"/>
                <a:cs typeface="Arial"/>
                <a:sym typeface="Arial"/>
              </a:rPr>
              <a:t>Самый хороший вариант отвозить мусор на завод по переработке мусора. Но они есть не везде, поэтому чаще всего мусор вывозят на свалки. Оборудованная свалка  - это специально огороженное место для отходов. Для организации свалки нужно соблюсти ряд условий. Свалку нужно располагать далеко от городов и посёлков, чтобы ветром не приносило неприятный запах. Друго услови - свалку нельзя располагать рядом с заповедниками и водоемами. Свалка - это огороженное место, к которой есть дорога. </a:t>
            </a: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Заметка: это задание вы можете провести показав в презентации или провести интерактивно, загрузив урок </a:t>
            </a:r>
            <a:r>
              <a:rPr lang="ru-RU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№ 31 СОртировка и переработка мусора </a:t>
            </a: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из сервиса </a:t>
            </a:r>
            <a:r>
              <a:rPr lang="ru-RU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Подготовка к уроку.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4164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7060-7010-4B0C-86C9-C79303901319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38096-8158-46E1-A30F-74B2FEDD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6918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7060-7010-4B0C-86C9-C79303901319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38096-8158-46E1-A30F-74B2FEDD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2857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7060-7010-4B0C-86C9-C79303901319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38096-8158-46E1-A30F-74B2FEDD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315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лайд 02 (Цвет)">
  <p:cSld name="Слайд 02 (Цвет)">
    <p:bg>
      <p:bgPr>
        <a:solidFill>
          <a:srgbClr val="B1E8FC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3"/>
          <p:cNvSpPr/>
          <p:nvPr/>
        </p:nvSpPr>
        <p:spPr>
          <a:xfrm>
            <a:off x="279401" y="222251"/>
            <a:ext cx="11633199" cy="6413499"/>
          </a:xfrm>
          <a:prstGeom prst="roundRect">
            <a:avLst>
              <a:gd name="adj" fmla="val 634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33"/>
          <p:cNvSpPr txBox="1">
            <a:spLocks noGrp="1"/>
          </p:cNvSpPr>
          <p:nvPr>
            <p:ph type="sldNum" idx="12"/>
          </p:nvPr>
        </p:nvSpPr>
        <p:spPr>
          <a:xfrm>
            <a:off x="8738235" y="593292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6" name="Google Shape;16;p33"/>
          <p:cNvSpPr txBox="1">
            <a:spLocks noGrp="1"/>
          </p:cNvSpPr>
          <p:nvPr>
            <p:ph type="title"/>
          </p:nvPr>
        </p:nvSpPr>
        <p:spPr>
          <a:xfrm>
            <a:off x="695325" y="794863"/>
            <a:ext cx="10786110" cy="70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7" name="Google Shape;17;p33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10379450" y="625700"/>
            <a:ext cx="1117225" cy="174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117744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7060-7010-4B0C-86C9-C79303901319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38096-8158-46E1-A30F-74B2FEDD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5882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7060-7010-4B0C-86C9-C79303901319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38096-8158-46E1-A30F-74B2FEDD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59285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7060-7010-4B0C-86C9-C79303901319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38096-8158-46E1-A30F-74B2FEDD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3828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7060-7010-4B0C-86C9-C79303901319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38096-8158-46E1-A30F-74B2FEDD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2896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7060-7010-4B0C-86C9-C79303901319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38096-8158-46E1-A30F-74B2FEDD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7533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7060-7010-4B0C-86C9-C79303901319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38096-8158-46E1-A30F-74B2FEDD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3520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7060-7010-4B0C-86C9-C79303901319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38096-8158-46E1-A30F-74B2FEDD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8475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7060-7010-4B0C-86C9-C79303901319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38096-8158-46E1-A30F-74B2FEDD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3579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C7060-7010-4B0C-86C9-C79303901319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38096-8158-46E1-A30F-74B2FEDD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845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PJtHbpkSYm8&amp;ab_channel=%D0%A1%D0%A2%D0%A1Kid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71475"/>
            <a:ext cx="10701338" cy="424338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Bahnschrift SemiLight" pitchFamily="34" charset="0"/>
              </a:rPr>
              <a:t>Урок окружающего мира на тему:</a:t>
            </a:r>
            <a:br>
              <a:rPr lang="ru-RU" sz="3600" b="1" dirty="0" smtClean="0">
                <a:latin typeface="Bahnschrift SemiLight" pitchFamily="34" charset="0"/>
              </a:rPr>
            </a:br>
            <a:r>
              <a:rPr lang="ru-RU" sz="3600" dirty="0" smtClean="0">
                <a:latin typeface="Bahnschrift SemiLight" pitchFamily="34" charset="0"/>
              </a:rPr>
              <a:t/>
            </a:r>
            <a:br>
              <a:rPr lang="ru-RU" sz="3600" dirty="0" smtClean="0">
                <a:latin typeface="Bahnschrift SemiLight" pitchFamily="34" charset="0"/>
              </a:rPr>
            </a:br>
            <a:r>
              <a:rPr lang="ru-RU" sz="6600" dirty="0" smtClean="0">
                <a:latin typeface="Bahnschrift SemiLight" pitchFamily="34" charset="0"/>
              </a:rPr>
              <a:t> </a:t>
            </a:r>
            <a:r>
              <a:rPr lang="ru-RU" sz="6600" b="1" dirty="0" smtClean="0">
                <a:solidFill>
                  <a:srgbClr val="C00000"/>
                </a:solidFill>
                <a:latin typeface="Bahnschrift SemiLight" pitchFamily="34" charset="0"/>
              </a:rPr>
              <a:t>«Откуда берётся мусор и куда он девается?»</a:t>
            </a:r>
            <a:r>
              <a:rPr lang="ru-RU" sz="4000" b="1" dirty="0" smtClean="0">
                <a:solidFill>
                  <a:srgbClr val="C00000"/>
                </a:solidFill>
                <a:latin typeface="Bahnschrift SemiLight" pitchFamily="34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Bahnschrift SemiLight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Bahnschrift SemiLight" pitchFamily="34" charset="0"/>
              </a:rPr>
              <a:t>                                                </a:t>
            </a:r>
            <a:r>
              <a:rPr lang="ru-RU" sz="3600" b="1" dirty="0" smtClean="0">
                <a:latin typeface="Bahnschrift SemiLight" pitchFamily="34" charset="0"/>
              </a:rPr>
              <a:t>1 класс </a:t>
            </a:r>
            <a:br>
              <a:rPr lang="ru-RU" sz="3600" b="1" dirty="0" smtClean="0">
                <a:latin typeface="Bahnschrift SemiLight" pitchFamily="34" charset="0"/>
              </a:rPr>
            </a:br>
            <a:r>
              <a:rPr lang="ru-RU" sz="3600" b="1" dirty="0" smtClean="0">
                <a:latin typeface="Bahnschrift SemiLight" pitchFamily="34" charset="0"/>
              </a:rPr>
              <a:t>                                                          УМК «Школа России»</a:t>
            </a:r>
            <a:br>
              <a:rPr lang="ru-RU" sz="3600" b="1" dirty="0" smtClean="0">
                <a:latin typeface="Bahnschrift SemiLight" pitchFamily="34" charset="0"/>
              </a:rPr>
            </a:br>
            <a:r>
              <a:rPr lang="ru-RU" sz="3600" b="1" dirty="0" smtClean="0">
                <a:latin typeface="Bahnschrift SemiLight" pitchFamily="34" charset="0"/>
              </a:rPr>
              <a:t>                                                                А.А.Плешаков</a:t>
            </a:r>
            <a:endParaRPr lang="ru-RU" sz="3600" b="1" dirty="0">
              <a:latin typeface="Bahnschrift SemiLigh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0438" y="4802188"/>
            <a:ext cx="8443911" cy="1655762"/>
          </a:xfrm>
        </p:spPr>
        <p:txBody>
          <a:bodyPr/>
          <a:lstStyle/>
          <a:p>
            <a:pPr algn="r"/>
            <a:r>
              <a:rPr lang="ru-RU" i="1" dirty="0" smtClean="0">
                <a:latin typeface="Bahnschrift" pitchFamily="34" charset="0"/>
              </a:rPr>
              <a:t>Выполнила  </a:t>
            </a:r>
            <a:r>
              <a:rPr lang="ru-RU" i="1" dirty="0" err="1" smtClean="0">
                <a:latin typeface="Bahnschrift" pitchFamily="34" charset="0"/>
              </a:rPr>
              <a:t>Роганова</a:t>
            </a:r>
            <a:r>
              <a:rPr lang="ru-RU" i="1" dirty="0" smtClean="0">
                <a:latin typeface="Bahnschrift" pitchFamily="34" charset="0"/>
              </a:rPr>
              <a:t> Людмила Владимировна,</a:t>
            </a:r>
          </a:p>
          <a:p>
            <a:pPr algn="r"/>
            <a:r>
              <a:rPr lang="ru-RU" i="1" dirty="0" smtClean="0">
                <a:latin typeface="Bahnschrift" pitchFamily="34" charset="0"/>
              </a:rPr>
              <a:t>у</a:t>
            </a:r>
            <a:r>
              <a:rPr lang="ru-RU" i="1" dirty="0" smtClean="0">
                <a:latin typeface="Bahnschrift" pitchFamily="34" charset="0"/>
              </a:rPr>
              <a:t>читель начальных классов </a:t>
            </a:r>
          </a:p>
          <a:p>
            <a:pPr algn="r"/>
            <a:r>
              <a:rPr lang="ru-RU" i="1" dirty="0" smtClean="0">
                <a:latin typeface="Bahnschrift" pitchFamily="34" charset="0"/>
              </a:rPr>
              <a:t>МБОУ «Лицей г.Уварово </a:t>
            </a:r>
            <a:r>
              <a:rPr lang="ru-RU" i="1" dirty="0" err="1" smtClean="0">
                <a:latin typeface="Bahnschrift" pitchFamily="34" charset="0"/>
              </a:rPr>
              <a:t>им.А.И.Данилова</a:t>
            </a:r>
            <a:r>
              <a:rPr lang="ru-RU" i="1" dirty="0" smtClean="0">
                <a:latin typeface="Bahnschrift" pitchFamily="34" charset="0"/>
              </a:rPr>
              <a:t>»</a:t>
            </a:r>
            <a:endParaRPr lang="ru-RU" i="1" dirty="0">
              <a:latin typeface="Bahnschrift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ped-kopilka.ru/upload/blogs2/2021/6/76019_a26233bf3012e667227f1cd4dedf368b.jp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12039599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1428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36525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Что можно получить из мусора?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/>
          <a:srcRect l="2368" t="27832" r="40288" b="14856"/>
          <a:stretch/>
        </p:blipFill>
        <p:spPr bwMode="auto">
          <a:xfrm>
            <a:off x="518160" y="1164432"/>
            <a:ext cx="4787265" cy="23431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4530" t="29114" r="39980" b="14856"/>
          <a:stretch/>
        </p:blipFill>
        <p:spPr bwMode="auto">
          <a:xfrm>
            <a:off x="401986" y="3654425"/>
            <a:ext cx="4903439" cy="25613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 cstate="print"/>
          <a:srcRect l="4838" t="31311" r="39465" b="17053"/>
          <a:stretch/>
        </p:blipFill>
        <p:spPr bwMode="auto">
          <a:xfrm>
            <a:off x="6520814" y="1164432"/>
            <a:ext cx="5153026" cy="23431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5" cstate="print"/>
          <a:srcRect l="2883" t="28015" r="39156" b="14673"/>
          <a:stretch/>
        </p:blipFill>
        <p:spPr bwMode="auto">
          <a:xfrm>
            <a:off x="6520815" y="3654425"/>
            <a:ext cx="5153026" cy="25613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65557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hozotdel.ru/wa-data/public/photos/11/00/11/11.970.jpg"/>
          <p:cNvPicPr/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86" r="67172" b="2991"/>
          <a:stretch/>
        </p:blipFill>
        <p:spPr bwMode="auto">
          <a:xfrm>
            <a:off x="0" y="0"/>
            <a:ext cx="353568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Объект 4" descr="https://ped-kopilka.ru/upload/blogs2/2021/6/76019_111e32b51aa93a7c2009e942f75555e5.jpg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78" t="2445" r="2113" b="16667"/>
          <a:stretch/>
        </p:blipFill>
        <p:spPr bwMode="auto">
          <a:xfrm>
            <a:off x="3535680" y="0"/>
            <a:ext cx="865632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80454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/>
          <a:srcRect l="34063" t="23435" r="3285" b="15418"/>
          <a:stretch/>
        </p:blipFill>
        <p:spPr bwMode="auto">
          <a:xfrm>
            <a:off x="257175" y="0"/>
            <a:ext cx="6050280" cy="34839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 cstate="print"/>
          <a:srcRect l="34527" t="25761" r="4323" b="13083"/>
          <a:stretch/>
        </p:blipFill>
        <p:spPr bwMode="auto">
          <a:xfrm>
            <a:off x="6385560" y="26038"/>
            <a:ext cx="5699760" cy="34839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 cstate="print"/>
          <a:srcRect l="28684" t="32525" r="8408" b="11258"/>
          <a:stretch/>
        </p:blipFill>
        <p:spPr bwMode="auto">
          <a:xfrm>
            <a:off x="2705735" y="3500438"/>
            <a:ext cx="6609715" cy="33575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376520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295414677"/>
              </p:ext>
            </p:extLst>
          </p:nvPr>
        </p:nvGraphicFramePr>
        <p:xfrm>
          <a:off x="1071562" y="0"/>
          <a:ext cx="9529763" cy="6657975"/>
        </p:xfrm>
        <a:graphic>
          <a:graphicData uri="http://schemas.openxmlformats.org/presentationml/2006/ole">
            <p:oleObj spid="_x0000_s1026" name="Презентация" r:id="rId3" imgW="4569445" imgH="3426611" progId="PowerPoint.Show.8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48463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МОЛОДЦЫ!</a:t>
            </a:r>
            <a:endParaRPr lang="ru-RU" sz="6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3086471"/>
            <a:ext cx="6096000" cy="685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https://www.youtube.com/watch?v=PJtHbpkSYm8&amp;ab_channel=%D0%A1%D0%A2%D0%A1Kids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275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имующие птицы - Голос снегиря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851525" y="3757613"/>
            <a:ext cx="487363" cy="487362"/>
          </a:xfrm>
        </p:spPr>
      </p:pic>
    </p:spTree>
    <p:extLst>
      <p:ext uri="{BB962C8B-B14F-4D97-AF65-F5344CB8AC3E}">
        <p14:creationId xmlns="" xmlns:p14="http://schemas.microsoft.com/office/powerpoint/2010/main" val="338960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7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7"/>
          <p:cNvSpPr txBox="1">
            <a:spLocks noGrp="1"/>
          </p:cNvSpPr>
          <p:nvPr>
            <p:ph type="sldNum" idx="12"/>
          </p:nvPr>
        </p:nvSpPr>
        <p:spPr>
          <a:xfrm>
            <a:off x="8738235" y="593292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fld id="{00000000-1234-1234-1234-123412341234}" type="slidenum">
              <a:rPr lang="ru-RU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000"/>
                <a:buNone/>
              </a:pPr>
              <a:t>3</a:t>
            </a:fld>
            <a:endParaRPr/>
          </a:p>
        </p:txBody>
      </p:sp>
      <p:sp>
        <p:nvSpPr>
          <p:cNvPr id="182" name="Google Shape;182;p37"/>
          <p:cNvSpPr/>
          <p:nvPr/>
        </p:nvSpPr>
        <p:spPr>
          <a:xfrm>
            <a:off x="2905246" y="5649139"/>
            <a:ext cx="2481635" cy="65958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rgbClr val="B1E8F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дятел</a:t>
            </a:r>
            <a:endParaRPr/>
          </a:p>
        </p:txBody>
      </p:sp>
      <p:pic>
        <p:nvPicPr>
          <p:cNvPr id="183" name="Google Shape;183;p37"/>
          <p:cNvPicPr preferRelativeResize="0"/>
          <p:nvPr/>
        </p:nvPicPr>
        <p:blipFill rotWithShape="1">
          <a:blip r:embed="rId3" cstate="print">
            <a:alphaModFix/>
          </a:blip>
          <a:srcRect l="5000" t="5242" r="7680" b="31874"/>
          <a:stretch/>
        </p:blipFill>
        <p:spPr>
          <a:xfrm>
            <a:off x="5231044" y="987383"/>
            <a:ext cx="1891818" cy="1378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7"/>
          <p:cNvPicPr preferRelativeResize="0"/>
          <p:nvPr/>
        </p:nvPicPr>
        <p:blipFill rotWithShape="1">
          <a:blip r:embed="rId4" cstate="print">
            <a:alphaModFix/>
          </a:blip>
          <a:srcRect l="8990" t="5559" r="5240" b="30608"/>
          <a:stretch/>
        </p:blipFill>
        <p:spPr>
          <a:xfrm>
            <a:off x="695325" y="987383"/>
            <a:ext cx="2366933" cy="1378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37"/>
          <p:cNvPicPr preferRelativeResize="0"/>
          <p:nvPr/>
        </p:nvPicPr>
        <p:blipFill rotWithShape="1">
          <a:blip r:embed="rId5" cstate="print">
            <a:alphaModFix/>
          </a:blip>
          <a:srcRect l="8075" t="7561" r="4042" b="29573"/>
          <a:stretch/>
        </p:blipFill>
        <p:spPr>
          <a:xfrm>
            <a:off x="6967025" y="3940181"/>
            <a:ext cx="2450147" cy="1378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37"/>
          <p:cNvPicPr preferRelativeResize="0"/>
          <p:nvPr/>
        </p:nvPicPr>
        <p:blipFill rotWithShape="1">
          <a:blip r:embed="rId6" cstate="print">
            <a:alphaModFix/>
          </a:blip>
          <a:srcRect l="8015" t="6026" r="9000" b="30778"/>
          <a:stretch/>
        </p:blipFill>
        <p:spPr>
          <a:xfrm>
            <a:off x="9261335" y="987383"/>
            <a:ext cx="2220100" cy="1378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37"/>
          <p:cNvPicPr preferRelativeResize="0"/>
          <p:nvPr/>
        </p:nvPicPr>
        <p:blipFill rotWithShape="1">
          <a:blip r:embed="rId7" cstate="print">
            <a:alphaModFix/>
          </a:blip>
          <a:srcRect l="5879" t="3961" r="7970" b="33610"/>
          <a:stretch/>
        </p:blipFill>
        <p:spPr>
          <a:xfrm>
            <a:off x="2906421" y="3940181"/>
            <a:ext cx="2480460" cy="1378034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37"/>
          <p:cNvSpPr/>
          <p:nvPr/>
        </p:nvSpPr>
        <p:spPr>
          <a:xfrm>
            <a:off x="6951280" y="5649139"/>
            <a:ext cx="2481635" cy="65958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rgbClr val="B1E8F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голубь</a:t>
            </a:r>
            <a:endParaRPr/>
          </a:p>
        </p:txBody>
      </p:sp>
      <p:sp>
        <p:nvSpPr>
          <p:cNvPr id="189" name="Google Shape;189;p37"/>
          <p:cNvSpPr/>
          <p:nvPr/>
        </p:nvSpPr>
        <p:spPr>
          <a:xfrm>
            <a:off x="637973" y="2687019"/>
            <a:ext cx="2481635" cy="65958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rgbClr val="B1E8F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снегирь</a:t>
            </a:r>
            <a:endParaRPr/>
          </a:p>
        </p:txBody>
      </p:sp>
      <p:sp>
        <p:nvSpPr>
          <p:cNvPr id="190" name="Google Shape;190;p37"/>
          <p:cNvSpPr/>
          <p:nvPr/>
        </p:nvSpPr>
        <p:spPr>
          <a:xfrm>
            <a:off x="4855182" y="2687019"/>
            <a:ext cx="2481635" cy="65958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rgbClr val="B1E8F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синица</a:t>
            </a:r>
            <a:endParaRPr/>
          </a:p>
        </p:txBody>
      </p:sp>
      <p:sp>
        <p:nvSpPr>
          <p:cNvPr id="191" name="Google Shape;191;p37"/>
          <p:cNvSpPr/>
          <p:nvPr/>
        </p:nvSpPr>
        <p:spPr>
          <a:xfrm>
            <a:off x="9130567" y="2687019"/>
            <a:ext cx="2481635" cy="65958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rgbClr val="B1E8F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воробей</a:t>
            </a:r>
            <a:endParaRPr/>
          </a:p>
        </p:txBody>
      </p:sp>
    </p:spTree>
    <p:extLst>
      <p:ext uri="{BB962C8B-B14F-4D97-AF65-F5344CB8AC3E}">
        <p14:creationId xmlns="" xmlns:p14="http://schemas.microsoft.com/office/powerpoint/2010/main" val="299261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6"/>
          <p:cNvPicPr preferRelativeResize="0"/>
          <p:nvPr/>
        </p:nvPicPr>
        <p:blipFill rotWithShape="1">
          <a:blip r:embed="rId3" cstate="print">
            <a:alphaModFix/>
          </a:blip>
          <a:srcRect l="392"/>
          <a:stretch/>
        </p:blipFill>
        <p:spPr>
          <a:xfrm>
            <a:off x="219918" y="2184785"/>
            <a:ext cx="11759879" cy="455962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6"/>
          <p:cNvSpPr txBox="1">
            <a:spLocks noGrp="1"/>
          </p:cNvSpPr>
          <p:nvPr>
            <p:ph type="title"/>
          </p:nvPr>
        </p:nvSpPr>
        <p:spPr>
          <a:xfrm>
            <a:off x="695325" y="794863"/>
            <a:ext cx="10786110" cy="70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ru-RU"/>
              <a:t>Что лишнее на поляне?</a:t>
            </a:r>
            <a:endParaRPr/>
          </a:p>
        </p:txBody>
      </p:sp>
      <p:sp>
        <p:nvSpPr>
          <p:cNvPr id="198" name="Google Shape;198;p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686466" y="222251"/>
                </a:moveTo>
                <a:cubicBezTo>
                  <a:pt x="461650" y="222251"/>
                  <a:pt x="279401" y="404500"/>
                  <a:pt x="279401" y="629316"/>
                </a:cubicBezTo>
                <a:lnTo>
                  <a:pt x="279401" y="6228685"/>
                </a:lnTo>
                <a:cubicBezTo>
                  <a:pt x="279401" y="6453501"/>
                  <a:pt x="461650" y="6635750"/>
                  <a:pt x="686466" y="6635750"/>
                </a:cubicBezTo>
                <a:lnTo>
                  <a:pt x="11505535" y="6635750"/>
                </a:lnTo>
                <a:cubicBezTo>
                  <a:pt x="11730351" y="6635750"/>
                  <a:pt x="11912600" y="6453501"/>
                  <a:pt x="11912600" y="6228685"/>
                </a:cubicBezTo>
                <a:lnTo>
                  <a:pt x="11912600" y="629316"/>
                </a:lnTo>
                <a:cubicBezTo>
                  <a:pt x="11912600" y="404500"/>
                  <a:pt x="11730351" y="222251"/>
                  <a:pt x="11505535" y="22225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B1E8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6"/>
          <p:cNvSpPr/>
          <p:nvPr/>
        </p:nvSpPr>
        <p:spPr>
          <a:xfrm>
            <a:off x="5301205" y="5810493"/>
            <a:ext cx="1400537" cy="579257"/>
          </a:xfrm>
          <a:prstGeom prst="rect">
            <a:avLst/>
          </a:prstGeom>
          <a:solidFill>
            <a:srgbClr val="D7A27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6"/>
          <p:cNvSpPr txBox="1">
            <a:spLocks noGrp="1"/>
          </p:cNvSpPr>
          <p:nvPr>
            <p:ph type="sldNum" idx="12"/>
          </p:nvPr>
        </p:nvSpPr>
        <p:spPr>
          <a:xfrm>
            <a:off x="8738235" y="593292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fld id="{00000000-1234-1234-1234-123412341234}" type="slidenum">
              <a:rPr lang="ru-RU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000"/>
                <a:buNone/>
              </a:pPr>
              <a:t>4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9145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38"/>
          <p:cNvPicPr preferRelativeResize="0"/>
          <p:nvPr/>
        </p:nvPicPr>
        <p:blipFill rotWithShape="1">
          <a:blip r:embed="rId3" cstate="print">
            <a:alphaModFix/>
          </a:blip>
          <a:srcRect l="759" r="410"/>
          <a:stretch/>
        </p:blipFill>
        <p:spPr>
          <a:xfrm>
            <a:off x="219918" y="1921399"/>
            <a:ext cx="11752165" cy="4722471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8"/>
          <p:cNvSpPr txBox="1">
            <a:spLocks noGrp="1"/>
          </p:cNvSpPr>
          <p:nvPr>
            <p:ph type="title"/>
          </p:nvPr>
        </p:nvSpPr>
        <p:spPr>
          <a:xfrm>
            <a:off x="695325" y="794863"/>
            <a:ext cx="10786110" cy="70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ru-RU"/>
              <a:t>Мусор</a:t>
            </a:r>
            <a:endParaRPr/>
          </a:p>
        </p:txBody>
      </p:sp>
      <p:sp>
        <p:nvSpPr>
          <p:cNvPr id="207" name="Google Shape;207;p38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686466" y="222251"/>
                </a:moveTo>
                <a:cubicBezTo>
                  <a:pt x="461650" y="222251"/>
                  <a:pt x="279401" y="404500"/>
                  <a:pt x="279401" y="629316"/>
                </a:cubicBezTo>
                <a:lnTo>
                  <a:pt x="279401" y="6228685"/>
                </a:lnTo>
                <a:cubicBezTo>
                  <a:pt x="279401" y="6453501"/>
                  <a:pt x="461650" y="6635750"/>
                  <a:pt x="686466" y="6635750"/>
                </a:cubicBezTo>
                <a:lnTo>
                  <a:pt x="11505535" y="6635750"/>
                </a:lnTo>
                <a:cubicBezTo>
                  <a:pt x="11730351" y="6635750"/>
                  <a:pt x="11912600" y="6453501"/>
                  <a:pt x="11912600" y="6228685"/>
                </a:cubicBezTo>
                <a:lnTo>
                  <a:pt x="11912600" y="629316"/>
                </a:lnTo>
                <a:cubicBezTo>
                  <a:pt x="11912600" y="404500"/>
                  <a:pt x="11730351" y="222251"/>
                  <a:pt x="11505535" y="22225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B1E8F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38"/>
          <p:cNvSpPr/>
          <p:nvPr/>
        </p:nvSpPr>
        <p:spPr>
          <a:xfrm>
            <a:off x="5301205" y="5810493"/>
            <a:ext cx="1400537" cy="579257"/>
          </a:xfrm>
          <a:prstGeom prst="rect">
            <a:avLst/>
          </a:prstGeom>
          <a:solidFill>
            <a:srgbClr val="D7A27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38"/>
          <p:cNvSpPr txBox="1">
            <a:spLocks noGrp="1"/>
          </p:cNvSpPr>
          <p:nvPr>
            <p:ph type="sldNum" idx="12"/>
          </p:nvPr>
        </p:nvSpPr>
        <p:spPr>
          <a:xfrm>
            <a:off x="8738235" y="593292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fld id="{00000000-1234-1234-1234-123412341234}" type="slidenum">
              <a:rPr lang="ru-RU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000"/>
                <a:buNone/>
              </a:pPr>
              <a:t>5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422034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840" y="2779236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/>
            </a:r>
            <a:br>
              <a:rPr lang="ru-RU" sz="6000" b="1" dirty="0" smtClean="0">
                <a:solidFill>
                  <a:srgbClr val="C00000"/>
                </a:solidFill>
              </a:rPr>
            </a:br>
            <a:r>
              <a:rPr lang="ru-RU" sz="60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ОТКУДА БЕРЁТСЯ МУСОР</a:t>
            </a:r>
            <a:br>
              <a:rPr lang="ru-RU" sz="60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 И КУДА ДЕВАЕТСЯ?</a:t>
            </a:r>
            <a:r>
              <a:rPr lang="ru-RU" sz="6000" b="1" dirty="0" smtClean="0">
                <a:solidFill>
                  <a:srgbClr val="C00000"/>
                </a:solidFill>
              </a:rPr>
              <a:t/>
            </a:r>
            <a:br>
              <a:rPr lang="ru-RU" sz="6000" b="1" dirty="0" smtClean="0">
                <a:solidFill>
                  <a:srgbClr val="C00000"/>
                </a:solidFill>
              </a:rPr>
            </a:b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5350" y="449262"/>
            <a:ext cx="10515600" cy="435133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03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atin typeface="Arial Black" panose="020B0A04020102020204" pitchFamily="34" charset="0"/>
              </a:rPr>
              <a:t>Откуда берётся мусор?</a:t>
            </a:r>
          </a:p>
        </p:txBody>
      </p:sp>
      <p:pic>
        <p:nvPicPr>
          <p:cNvPr id="4" name="Google Shape;222;p9"/>
          <p:cNvPicPr preferRelativeResize="0"/>
          <p:nvPr/>
        </p:nvPicPr>
        <p:blipFill rotWithShape="1">
          <a:blip r:embed="rId2" cstate="print">
            <a:alphaModFix/>
          </a:blip>
          <a:srcRect l="12222" t="4990" r="8445" b="4184"/>
          <a:stretch/>
        </p:blipFill>
        <p:spPr>
          <a:xfrm>
            <a:off x="468429" y="1499768"/>
            <a:ext cx="4969043" cy="4812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14;p8"/>
          <p:cNvPicPr preferRelativeResize="0">
            <a:picLocks noGrp="1"/>
          </p:cNvPicPr>
          <p:nvPr>
            <p:ph idx="1"/>
          </p:nvPr>
        </p:nvPicPr>
        <p:blipFill rotWithShape="1">
          <a:blip r:embed="rId3" cstate="print">
            <a:alphaModFix/>
          </a:blip>
          <a:srcRect l="6594" t="2703" r="2621" b="8621"/>
          <a:stretch/>
        </p:blipFill>
        <p:spPr>
          <a:xfrm>
            <a:off x="5609123" y="1595228"/>
            <a:ext cx="6114448" cy="47166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86190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Google Shape;369;p42"/>
          <p:cNvPicPr preferRelativeResize="0"/>
          <p:nvPr/>
        </p:nvPicPr>
        <p:blipFill rotWithShape="1">
          <a:blip r:embed="rId3" cstate="print">
            <a:alphaModFix/>
          </a:blip>
          <a:srcRect l="6525" t="11584" r="3318" b="22052"/>
          <a:stretch/>
        </p:blipFill>
        <p:spPr>
          <a:xfrm>
            <a:off x="695323" y="2508744"/>
            <a:ext cx="10801351" cy="2670922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42"/>
          <p:cNvSpPr txBox="1">
            <a:spLocks noGrp="1"/>
          </p:cNvSpPr>
          <p:nvPr>
            <p:ph type="title"/>
          </p:nvPr>
        </p:nvSpPr>
        <p:spPr>
          <a:xfrm>
            <a:off x="695325" y="794863"/>
            <a:ext cx="10786200" cy="7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ru-RU"/>
              <a:t>Схема движения мусора</a:t>
            </a:r>
            <a:endParaRPr/>
          </a:p>
        </p:txBody>
      </p:sp>
      <p:sp>
        <p:nvSpPr>
          <p:cNvPr id="371" name="Google Shape;371;p42"/>
          <p:cNvSpPr/>
          <p:nvPr/>
        </p:nvSpPr>
        <p:spPr>
          <a:xfrm>
            <a:off x="8936736" y="2798064"/>
            <a:ext cx="329184" cy="286512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42"/>
          <p:cNvSpPr txBox="1">
            <a:spLocks noGrp="1"/>
          </p:cNvSpPr>
          <p:nvPr>
            <p:ph type="sldNum" idx="12"/>
          </p:nvPr>
        </p:nvSpPr>
        <p:spPr>
          <a:xfrm>
            <a:off x="8738235" y="593292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fld id="{00000000-1234-1234-1234-123412341234}" type="slidenum">
              <a:rPr lang="ru-RU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000"/>
                <a:buNone/>
              </a:pPr>
              <a:t>8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28552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1" name="Google Shape;341;p16"/>
          <p:cNvGrpSpPr/>
          <p:nvPr/>
        </p:nvGrpSpPr>
        <p:grpSpPr>
          <a:xfrm>
            <a:off x="1971474" y="1344150"/>
            <a:ext cx="8233801" cy="3114294"/>
            <a:chOff x="1775475" y="1833750"/>
            <a:chExt cx="8233801" cy="3114294"/>
          </a:xfrm>
        </p:grpSpPr>
        <p:pic>
          <p:nvPicPr>
            <p:cNvPr id="342" name="Google Shape;342;p16"/>
            <p:cNvPicPr preferRelativeResize="0"/>
            <p:nvPr/>
          </p:nvPicPr>
          <p:blipFill rotWithShape="1">
            <a:blip r:embed="rId3" cstate="print">
              <a:alphaModFix/>
            </a:blip>
            <a:srcRect l="17452" t="40326" r="45845" b="13806"/>
            <a:stretch/>
          </p:blipFill>
          <p:spPr>
            <a:xfrm>
              <a:off x="1775475" y="2187810"/>
              <a:ext cx="3534198" cy="27602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3" name="Google Shape;343;p16"/>
            <p:cNvPicPr preferRelativeResize="0"/>
            <p:nvPr/>
          </p:nvPicPr>
          <p:blipFill rotWithShape="1">
            <a:blip r:embed="rId4" cstate="print">
              <a:alphaModFix/>
            </a:blip>
            <a:srcRect l="3183" t="8879" r="44449" b="12118"/>
            <a:stretch/>
          </p:blipFill>
          <p:spPr>
            <a:xfrm>
              <a:off x="5915676" y="1833750"/>
              <a:ext cx="4093600" cy="30381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4" name="Google Shape;344;p16"/>
          <p:cNvSpPr txBox="1">
            <a:spLocks noGrp="1"/>
          </p:cNvSpPr>
          <p:nvPr>
            <p:ph type="sldNum" idx="12"/>
          </p:nvPr>
        </p:nvSpPr>
        <p:spPr>
          <a:xfrm>
            <a:off x="8738235" y="593292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fld id="{00000000-1234-1234-1234-123412341234}" type="slidenum">
              <a:rPr lang="ru-RU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2000"/>
                <a:buNone/>
              </a:pPr>
              <a:t>9</a:t>
            </a:fld>
            <a:endParaRPr/>
          </a:p>
        </p:txBody>
      </p:sp>
      <p:sp>
        <p:nvSpPr>
          <p:cNvPr id="345" name="Google Shape;345;p16"/>
          <p:cNvSpPr txBox="1"/>
          <p:nvPr/>
        </p:nvSpPr>
        <p:spPr>
          <a:xfrm>
            <a:off x="1330950" y="4736825"/>
            <a:ext cx="9530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/>
              <a:t>Свалка</a:t>
            </a:r>
            <a:r>
              <a:rPr lang="ru-RU" sz="3600">
                <a:solidFill>
                  <a:schemeClr val="dk1"/>
                </a:solidFill>
              </a:rPr>
              <a:t>— это место, куда отвозят мусор.</a:t>
            </a:r>
            <a:r>
              <a:rPr lang="ru-RU" sz="3600"/>
              <a:t> </a:t>
            </a:r>
            <a:endParaRPr sz="3600"/>
          </a:p>
        </p:txBody>
      </p:sp>
      <p:sp>
        <p:nvSpPr>
          <p:cNvPr id="346" name="Google Shape;346;p16"/>
          <p:cNvSpPr/>
          <p:nvPr/>
        </p:nvSpPr>
        <p:spPr>
          <a:xfrm>
            <a:off x="9964700" y="1681800"/>
            <a:ext cx="584700" cy="60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57555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260</Words>
  <Application>Microsoft Office PowerPoint</Application>
  <PresentationFormat>Произвольный</PresentationFormat>
  <Paragraphs>40</Paragraphs>
  <Slides>15</Slides>
  <Notes>5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Презентация</vt:lpstr>
      <vt:lpstr>Урок окружающего мира на тему:   «Откуда берётся мусор и куда он девается?»                                                 1 класс                                                            УМК «Школа России»                                                                 А.А.Плешаков</vt:lpstr>
      <vt:lpstr>Слайд 2</vt:lpstr>
      <vt:lpstr>Слайд 3</vt:lpstr>
      <vt:lpstr>Что лишнее на поляне?</vt:lpstr>
      <vt:lpstr>Мусор</vt:lpstr>
      <vt:lpstr> ОТКУДА БЕРЁТСЯ МУСОР  И КУДА ДЕВАЕТСЯ? </vt:lpstr>
      <vt:lpstr>Откуда берётся мусор?</vt:lpstr>
      <vt:lpstr>Схема движения мусора</vt:lpstr>
      <vt:lpstr>Слайд 9</vt:lpstr>
      <vt:lpstr>Слайд 10</vt:lpstr>
      <vt:lpstr>Что можно получить из мусора?</vt:lpstr>
      <vt:lpstr>Слайд 12</vt:lpstr>
      <vt:lpstr>Слайд 13</vt:lpstr>
      <vt:lpstr>Слайд 14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2024-01-26T09:53:01Z</dcterms:created>
  <dcterms:modified xsi:type="dcterms:W3CDTF">2024-02-11T15:02:31Z</dcterms:modified>
</cp:coreProperties>
</file>