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90" r:id="rId15"/>
    <p:sldId id="288" r:id="rId16"/>
    <p:sldId id="289" r:id="rId17"/>
    <p:sldId id="268" r:id="rId18"/>
    <p:sldId id="278" r:id="rId19"/>
    <p:sldId id="271" r:id="rId20"/>
    <p:sldId id="270" r:id="rId21"/>
    <p:sldId id="272" r:id="rId22"/>
    <p:sldId id="273" r:id="rId23"/>
    <p:sldId id="291" r:id="rId24"/>
    <p:sldId id="292" r:id="rId25"/>
    <p:sldId id="293" r:id="rId26"/>
    <p:sldId id="274" r:id="rId27"/>
    <p:sldId id="275" r:id="rId28"/>
    <p:sldId id="295" r:id="rId29"/>
    <p:sldId id="283" r:id="rId30"/>
    <p:sldId id="285" r:id="rId31"/>
    <p:sldId id="281" r:id="rId32"/>
    <p:sldId id="302" r:id="rId33"/>
    <p:sldId id="303" r:id="rId34"/>
    <p:sldId id="304" r:id="rId35"/>
    <p:sldId id="287" r:id="rId36"/>
    <p:sldId id="284" r:id="rId37"/>
    <p:sldId id="286" r:id="rId38"/>
    <p:sldId id="294" r:id="rId39"/>
    <p:sldId id="297" r:id="rId40"/>
    <p:sldId id="296" r:id="rId41"/>
    <p:sldId id="298" r:id="rId42"/>
    <p:sldId id="299" r:id="rId43"/>
    <p:sldId id="300" r:id="rId44"/>
    <p:sldId id="301" r:id="rId45"/>
    <p:sldId id="282" r:id="rId4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E5D4-F051-48E6-B38A-E090F2BA6F5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7862-BCE3-4833-ACB9-EA7F1BB79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58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E5D4-F051-48E6-B38A-E090F2BA6F5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7862-BCE3-4833-ACB9-EA7F1BB79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886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E5D4-F051-48E6-B38A-E090F2BA6F5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7862-BCE3-4833-ACB9-EA7F1BB79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88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E5D4-F051-48E6-B38A-E090F2BA6F5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7862-BCE3-4833-ACB9-EA7F1BB79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768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E5D4-F051-48E6-B38A-E090F2BA6F5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7862-BCE3-4833-ACB9-EA7F1BB79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946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E5D4-F051-48E6-B38A-E090F2BA6F5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7862-BCE3-4833-ACB9-EA7F1BB79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843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E5D4-F051-48E6-B38A-E090F2BA6F5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7862-BCE3-4833-ACB9-EA7F1BB79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97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E5D4-F051-48E6-B38A-E090F2BA6F5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7862-BCE3-4833-ACB9-EA7F1BB79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52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E5D4-F051-48E6-B38A-E090F2BA6F5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7862-BCE3-4833-ACB9-EA7F1BB79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62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E5D4-F051-48E6-B38A-E090F2BA6F5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7862-BCE3-4833-ACB9-EA7F1BB79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49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E5D4-F051-48E6-B38A-E090F2BA6F5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7862-BCE3-4833-ACB9-EA7F1BB79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769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2E5D4-F051-48E6-B38A-E090F2BA6F5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D7862-BCE3-4833-ACB9-EA7F1BB799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408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</a:rPr>
              <a:t>Базовые логические операции и схемы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8349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46558" cy="1325563"/>
          </a:xfrm>
        </p:spPr>
        <p:txBody>
          <a:bodyPr>
            <a:normAutofit/>
          </a:bodyPr>
          <a:lstStyle/>
          <a:p>
            <a:r>
              <a:rPr lang="ru-RU" sz="4000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Комбинационные</a:t>
            </a:r>
            <a:r>
              <a:rPr lang="ru-RU" sz="4000" b="1" i="1" spc="22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019801" y="497305"/>
            <a:ext cx="6172200" cy="6144127"/>
          </a:xfrm>
        </p:spPr>
        <p:txBody>
          <a:bodyPr>
            <a:normAutofit fontScale="85000" lnSpcReduction="20000"/>
          </a:bodyPr>
          <a:lstStyle/>
          <a:p>
            <a:pPr marL="71438" marR="70485" indent="650875">
              <a:lnSpc>
                <a:spcPct val="12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Пусть</a:t>
            </a:r>
            <a:r>
              <a:rPr lang="ru-RU" b="1" i="1" spc="6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устройство</a:t>
            </a:r>
            <a:r>
              <a:rPr lang="ru-RU" b="1" i="1" spc="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предназначено</a:t>
            </a:r>
            <a:r>
              <a:rPr lang="ru-RU" b="1" i="1" spc="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b="1" i="1" spc="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формирования</a:t>
            </a:r>
            <a:r>
              <a:rPr lang="ru-RU" b="1" i="1" spc="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b="1" i="1" spc="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выходе</a:t>
            </a:r>
            <a:r>
              <a:rPr lang="ru-RU" b="1" i="1" spc="19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сигнала,</a:t>
            </a:r>
            <a:r>
              <a:rPr lang="ru-RU" b="1" i="1" spc="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определяющего</a:t>
            </a:r>
            <a:r>
              <a:rPr lang="ru-RU" b="1" i="1" spc="9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совпадение</a:t>
            </a:r>
            <a:r>
              <a:rPr lang="ru-RU" b="1" i="1" spc="9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сигналов</a:t>
            </a:r>
            <a:r>
              <a:rPr lang="ru-RU" b="1" i="1" spc="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b="1" i="1" spc="9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входах:</a:t>
            </a:r>
            <a:r>
              <a:rPr lang="ru-RU" b="1" i="1" spc="9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b="1" i="1" spc="9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выходе</a:t>
            </a:r>
            <a:r>
              <a:rPr lang="ru-RU" b="1" i="1" spc="9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формируется</a:t>
            </a:r>
            <a:r>
              <a:rPr lang="ru-RU" b="1" i="1" spc="2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логическая</a:t>
            </a:r>
            <a:r>
              <a:rPr lang="ru-RU" b="1" i="1" spc="19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i="1" spc="19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spc="17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случаях,</a:t>
            </a:r>
            <a:r>
              <a:rPr lang="ru-RU" b="1" i="1" spc="1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когда</a:t>
            </a:r>
            <a:r>
              <a:rPr lang="ru-RU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обоих</a:t>
            </a:r>
            <a:r>
              <a:rPr lang="ru-RU" b="1" i="1" spc="19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входах</a:t>
            </a:r>
            <a:r>
              <a:rPr lang="ru-RU" b="1" i="1" spc="18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действует</a:t>
            </a:r>
            <a:r>
              <a:rPr lang="ru-RU" b="1" i="1" spc="1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логическая</a:t>
            </a:r>
            <a:r>
              <a:rPr lang="ru-RU" b="1" i="1" spc="19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1,</a:t>
            </a:r>
            <a:r>
              <a:rPr lang="ru-RU" b="1" i="1" spc="1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либо</a:t>
            </a:r>
            <a:r>
              <a:rPr lang="ru-RU" b="1" i="1" spc="18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b="1" i="1" spc="2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обоих</a:t>
            </a:r>
            <a:r>
              <a:rPr lang="ru-RU" b="1" i="1" spc="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входах</a:t>
            </a:r>
            <a:r>
              <a:rPr lang="ru-RU" b="1" i="1" spc="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действует</a:t>
            </a:r>
            <a:r>
              <a:rPr lang="ru-RU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логический</a:t>
            </a:r>
            <a:r>
              <a:rPr lang="ru-RU" b="1" i="1" spc="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0;</a:t>
            </a:r>
            <a:r>
              <a:rPr lang="ru-RU" b="1" i="1" spc="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ru-RU" b="1" i="1" spc="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b="1" i="1" spc="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одном</a:t>
            </a:r>
            <a:r>
              <a:rPr lang="ru-RU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b="1" i="1" spc="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входов</a:t>
            </a:r>
            <a:r>
              <a:rPr lang="ru-RU" b="1" i="1" spc="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действует</a:t>
            </a:r>
            <a:r>
              <a:rPr lang="ru-RU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лог.</a:t>
            </a:r>
            <a:r>
              <a:rPr lang="ru-RU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1,</a:t>
            </a:r>
            <a:r>
              <a:rPr lang="ru-RU" b="1" i="1" spc="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i="1" spc="26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b="1" i="1" spc="1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другом</a:t>
            </a:r>
            <a:r>
              <a:rPr lang="ru-RU" b="1" i="1" spc="1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i="1" spc="1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лог.</a:t>
            </a:r>
            <a:r>
              <a:rPr lang="ru-RU" b="1" i="1" spc="1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0,</a:t>
            </a:r>
            <a:r>
              <a:rPr lang="ru-RU" b="1" i="1" spc="1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ru-RU" b="1" i="1" spc="1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b="1" i="1" spc="1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выходе</a:t>
            </a:r>
            <a:r>
              <a:rPr lang="ru-RU" b="1" i="1" spc="1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</a:t>
            </a:r>
            <a:r>
              <a:rPr lang="ru-RU" b="1" i="1" spc="1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образуется</a:t>
            </a:r>
            <a:r>
              <a:rPr lang="ru-RU" b="1" i="1" spc="1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лог.</a:t>
            </a:r>
            <a:r>
              <a:rPr lang="ru-RU" b="1" i="1" spc="1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0.</a:t>
            </a:r>
            <a:r>
              <a:rPr lang="ru-RU" b="1" i="1" spc="1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71438" marR="70485" indent="650875">
              <a:lnSpc>
                <a:spcPct val="12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Такое</a:t>
            </a:r>
            <a:r>
              <a:rPr lang="en-US" b="1" i="1" spc="15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устройство</a:t>
            </a:r>
            <a:r>
              <a:rPr lang="en-US" b="1" i="1" spc="26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b="1" i="1" spc="16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10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комбинационным</a:t>
            </a:r>
            <a:r>
              <a:rPr lang="en-US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b="1" i="1" spc="1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lang="en-US" b="1" i="1" spc="1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нем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16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значение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b="1" i="1" spc="1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формируемой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b="1" i="1" spc="16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b="1" i="1" spc="1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выходе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логической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6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определяется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6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лишь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6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значениями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ее </a:t>
            </a:r>
            <a:r>
              <a:rPr lang="ru-RU" b="1" i="1" spc="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аргументов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6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i="1" spc="5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данный</a:t>
            </a:r>
            <a:r>
              <a:rPr lang="ru-RU" b="1" i="1" spc="36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момент времени.</a:t>
            </a:r>
            <a:endParaRPr lang="ru-RU" b="1" i="1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image2.png"/>
          <p:cNvPicPr>
            <a:picLocks noGrp="1"/>
          </p:cNvPicPr>
          <p:nvPr>
            <p:ph sz="half" idx="1"/>
          </p:nvPr>
        </p:nvPicPr>
        <p:blipFill rotWithShape="1">
          <a:blip r:embed="rId2" cstate="print"/>
          <a:srcRect r="50318"/>
          <a:stretch/>
        </p:blipFill>
        <p:spPr>
          <a:xfrm>
            <a:off x="838199" y="2139885"/>
            <a:ext cx="5181601" cy="290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883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spc="-5" dirty="0" err="1" smtClean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Последовательностные</a:t>
            </a:r>
            <a:r>
              <a:rPr lang="ru-RU" sz="4800" b="1" i="1" spc="15" dirty="0" smtClean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i="1" spc="-5" dirty="0" smtClean="0">
                <a:solidFill>
                  <a:srgbClr val="002060"/>
                </a:solidFill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438" marR="67945" indent="825500" algn="just">
              <a:lnSpc>
                <a:spcPct val="110000"/>
              </a:lnSpc>
              <a:spcBef>
                <a:spcPts val="25"/>
              </a:spcBef>
              <a:spcAft>
                <a:spcPts val="0"/>
              </a:spcAft>
              <a:buNone/>
            </a:pP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последовательностных</a:t>
            </a:r>
            <a:r>
              <a:rPr lang="ru-RU" b="1" i="1" spc="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устройствах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(или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автоматах</a:t>
            </a:r>
            <a:r>
              <a:rPr lang="ru-RU" b="1" i="1" spc="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i="1" spc="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памятью)</a:t>
            </a:r>
            <a:r>
              <a:rPr lang="ru-RU" b="1" i="1" spc="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выходной</a:t>
            </a:r>
            <a:r>
              <a:rPr lang="ru-RU" b="1" i="1" spc="2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сигнал</a:t>
            </a:r>
            <a:r>
              <a:rPr lang="ru-RU" b="1" i="1" spc="5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определяется</a:t>
            </a:r>
            <a:r>
              <a:rPr lang="ru-RU" b="1" i="1" spc="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b="1" i="1" spc="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только</a:t>
            </a:r>
            <a:r>
              <a:rPr lang="ru-RU" b="1" i="1" spc="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набором</a:t>
            </a:r>
            <a:r>
              <a:rPr lang="ru-RU" b="1" i="1" spc="5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символов,</a:t>
            </a:r>
            <a:r>
              <a:rPr lang="ru-RU" b="1" i="1" spc="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действующих</a:t>
            </a:r>
            <a:r>
              <a:rPr lang="ru-RU" b="1" i="1" spc="5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b="1" i="1" spc="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входах</a:t>
            </a:r>
            <a:r>
              <a:rPr lang="ru-RU" b="1" i="1" spc="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данный</a:t>
            </a:r>
            <a:r>
              <a:rPr lang="ru-RU" b="1" i="1" spc="2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момент</a:t>
            </a:r>
            <a:r>
              <a:rPr lang="ru-RU" b="1" i="1" spc="2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времени,</a:t>
            </a:r>
            <a:r>
              <a:rPr lang="ru-RU" b="1" i="1" spc="2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b="1" i="1" spc="2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i="1" spc="2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внутренним</a:t>
            </a:r>
            <a:r>
              <a:rPr lang="ru-RU" b="1" i="1" spc="2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состоянием</a:t>
            </a:r>
            <a:r>
              <a:rPr lang="ru-RU" b="1" i="1" spc="2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устройства,</a:t>
            </a:r>
            <a:r>
              <a:rPr lang="ru-RU" b="1" i="1" spc="2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b="1" i="1" spc="2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последнее</a:t>
            </a:r>
            <a:r>
              <a:rPr lang="ru-RU" b="1" i="1" spc="2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зависит</a:t>
            </a:r>
            <a:r>
              <a:rPr lang="ru-RU" b="1" i="1" spc="30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ru-RU" b="1" i="1" spc="3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того,</a:t>
            </a:r>
            <a:r>
              <a:rPr lang="ru-RU" b="1" i="1" spc="3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какие</a:t>
            </a:r>
            <a:r>
              <a:rPr lang="ru-RU" b="1" i="1" spc="3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наборы</a:t>
            </a:r>
            <a:r>
              <a:rPr lang="ru-RU" b="1" i="1" spc="3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символов</a:t>
            </a:r>
            <a:r>
              <a:rPr lang="ru-RU" b="1" i="1" spc="3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действовали</a:t>
            </a:r>
            <a:r>
              <a:rPr lang="ru-RU" b="1" i="1" spc="3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во</a:t>
            </a:r>
            <a:r>
              <a:rPr lang="ru-RU" b="1" i="1" spc="3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ru-RU" b="1" i="1" spc="3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предшествующие</a:t>
            </a:r>
            <a:r>
              <a:rPr lang="ru-RU" b="1" i="1" spc="19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моменты</a:t>
            </a:r>
            <a:r>
              <a:rPr lang="ru-RU" b="1" i="1" spc="3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времени.</a:t>
            </a:r>
            <a:r>
              <a:rPr lang="ru-RU" b="1" i="1" spc="3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71438" marR="67945" indent="825500" algn="just">
              <a:lnSpc>
                <a:spcPct val="110000"/>
              </a:lnSpc>
              <a:spcBef>
                <a:spcPts val="25"/>
              </a:spcBef>
              <a:spcAft>
                <a:spcPts val="0"/>
              </a:spcAft>
              <a:buNone/>
            </a:pP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Поэтому</a:t>
            </a:r>
            <a:r>
              <a:rPr lang="en-US" b="1" i="1" spc="3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r>
              <a:rPr lang="en-US" b="1" i="1" spc="3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говорить</a:t>
            </a:r>
            <a:r>
              <a:rPr lang="en-US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en-US" b="1" i="1" spc="3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последовательностные</a:t>
            </a:r>
            <a:r>
              <a:rPr lang="en-US" b="1" i="1" spc="2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</a:t>
            </a:r>
            <a:r>
              <a:rPr lang="en-US" b="1" i="1" spc="1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обладают</a:t>
            </a:r>
            <a:r>
              <a:rPr lang="en-US" b="1" i="1" spc="1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памятью</a:t>
            </a:r>
            <a:r>
              <a:rPr lang="en-US" b="1" i="1" spc="1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lang="en-US" b="1" i="1" spc="1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хранят</a:t>
            </a:r>
            <a:r>
              <a:rPr lang="en-US" b="1" i="1" spc="1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сведения</a:t>
            </a:r>
            <a:r>
              <a:rPr lang="en-US" b="1" i="1" spc="1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en-US" b="1" i="1" spc="1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прошлом</a:t>
            </a:r>
            <a:r>
              <a:rPr lang="en-US" b="1" i="1" spc="1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10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en-US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</a:t>
            </a:r>
            <a:r>
              <a:rPr lang="en-US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b="1" i="1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658994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2505" y="365125"/>
            <a:ext cx="6545179" cy="1325563"/>
          </a:xfrm>
        </p:spPr>
        <p:txBody>
          <a:bodyPr/>
          <a:lstStyle/>
          <a:p>
            <a:r>
              <a:rPr lang="ru-RU" b="1" i="1" spc="-5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</a:rPr>
              <a:t>Последовательностные</a:t>
            </a:r>
            <a:r>
              <a:rPr lang="ru-RU" b="1" i="1" spc="1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</a:rPr>
              <a:t> </a:t>
            </a:r>
            <a:r>
              <a:rPr lang="ru-RU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</a:rPr>
              <a:t>устройства   </a:t>
            </a:r>
            <a:r>
              <a:rPr lang="ru-RU" sz="3200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</a:rPr>
              <a:t>Пример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image2.png"/>
          <p:cNvPicPr>
            <a:picLocks noGrp="1"/>
          </p:cNvPicPr>
          <p:nvPr>
            <p:ph sz="half" idx="1"/>
          </p:nvPr>
        </p:nvPicPr>
        <p:blipFill rotWithShape="1">
          <a:blip r:embed="rId2" cstate="print"/>
          <a:srcRect l="47151"/>
          <a:stretch/>
        </p:blipFill>
        <p:spPr>
          <a:xfrm>
            <a:off x="192504" y="2095586"/>
            <a:ext cx="6545179" cy="3421410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737684" y="770022"/>
            <a:ext cx="5181600" cy="6087978"/>
          </a:xfrm>
        </p:spPr>
        <p:txBody>
          <a:bodyPr>
            <a:noAutofit/>
          </a:bodyPr>
          <a:lstStyle/>
          <a:p>
            <a:pPr marL="71438" marR="66040" indent="827088">
              <a:lnSpc>
                <a:spcPct val="100000"/>
              </a:lnSpc>
              <a:spcBef>
                <a:spcPts val="915"/>
              </a:spcBef>
              <a:spcAft>
                <a:spcPts val="0"/>
              </a:spcAft>
              <a:buNone/>
            </a:pP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Счетчик</a:t>
            </a:r>
            <a:r>
              <a:rPr lang="ru-RU" sz="2400" b="1" i="1" spc="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400" b="1" i="1" spc="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рисунке</a:t>
            </a:r>
            <a:r>
              <a:rPr lang="ru-RU" sz="2400" b="1" i="1" spc="6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подсчитывает</a:t>
            </a:r>
            <a:r>
              <a:rPr lang="ru-RU" sz="2400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импульсы.</a:t>
            </a:r>
            <a:r>
              <a:rPr lang="ru-RU" sz="2400" b="1" i="1" spc="2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i="1" spc="2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каждый</a:t>
            </a:r>
            <a:r>
              <a:rPr lang="ru-RU" sz="2400" b="1" i="1" spc="25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момент</a:t>
            </a:r>
            <a:r>
              <a:rPr lang="ru-RU" sz="2400" b="1" i="1" spc="2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времени</a:t>
            </a:r>
            <a:r>
              <a:rPr lang="ru-RU" sz="2400" b="1" i="1" spc="2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его</a:t>
            </a:r>
            <a:r>
              <a:rPr lang="ru-RU" sz="2400" b="1" i="1" spc="2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состояние</a:t>
            </a:r>
            <a:r>
              <a:rPr lang="ru-RU" sz="2400" b="1" i="1" spc="27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соответствует</a:t>
            </a:r>
            <a:r>
              <a:rPr lang="ru-RU" sz="2400" b="1" i="1" spc="25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числу</a:t>
            </a:r>
            <a:r>
              <a:rPr lang="ru-RU" sz="2400" b="1" i="1" spc="2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поступивших</a:t>
            </a:r>
            <a:r>
              <a:rPr lang="ru-RU" sz="2400" b="1" i="1" spc="2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400" b="1" i="1" spc="1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</a:t>
            </a:r>
            <a:r>
              <a:rPr lang="ru-RU" sz="2400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импульсов.</a:t>
            </a:r>
          </a:p>
          <a:p>
            <a:pPr marL="71438" marR="66040" indent="827088">
              <a:lnSpc>
                <a:spcPct val="100000"/>
              </a:lnSpc>
              <a:spcBef>
                <a:spcPts val="915"/>
              </a:spcBef>
              <a:spcAft>
                <a:spcPts val="0"/>
              </a:spcAft>
              <a:buNone/>
            </a:pPr>
            <a:r>
              <a:rPr lang="ru-RU" sz="2400" b="1" i="1" spc="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Выходная</a:t>
            </a:r>
            <a:r>
              <a:rPr lang="ru-RU" sz="2400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информация</a:t>
            </a:r>
            <a:r>
              <a:rPr lang="ru-RU" sz="2400" b="1" i="1" spc="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определяется</a:t>
            </a:r>
            <a:r>
              <a:rPr lang="ru-RU" sz="2400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тем,</a:t>
            </a:r>
            <a:r>
              <a:rPr lang="ru-RU" sz="2400" b="1" i="1" spc="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каково</a:t>
            </a:r>
            <a:r>
              <a:rPr lang="ru-RU" sz="2400" b="1" i="1" spc="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было</a:t>
            </a:r>
            <a:r>
              <a:rPr lang="ru-RU" sz="2400" b="1" i="1" spc="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состояние</a:t>
            </a:r>
            <a:r>
              <a:rPr lang="ru-RU" sz="2400" b="1" i="1" spc="2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счетчика</a:t>
            </a:r>
            <a:r>
              <a:rPr lang="ru-RU" sz="2400" b="1" i="1" spc="-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ru-RU" sz="2400" b="1" i="1" spc="-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данного</a:t>
            </a:r>
            <a:r>
              <a:rPr lang="ru-RU" sz="2400" b="1" i="1" spc="-9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интервала</a:t>
            </a:r>
            <a:r>
              <a:rPr lang="ru-RU" sz="2400" b="1" i="1" spc="-7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времени</a:t>
            </a:r>
            <a:r>
              <a:rPr lang="ru-RU" sz="2400" b="1" i="1" spc="-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i="1" spc="-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поступает</a:t>
            </a:r>
            <a:r>
              <a:rPr lang="ru-RU" sz="2400" b="1" i="1" spc="-9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2400" b="1" i="1" spc="-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r>
              <a:rPr lang="ru-RU" sz="2400" b="1" i="1" spc="-10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400" b="1" i="1" spc="-9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</a:t>
            </a:r>
            <a:r>
              <a:rPr lang="ru-RU" sz="2400" b="1" i="1" spc="-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импульс</a:t>
            </a:r>
            <a:r>
              <a:rPr lang="ru-RU" sz="2400" b="1" i="1" spc="-9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i="1" spc="-9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этом</a:t>
            </a:r>
            <a:r>
              <a:rPr lang="ru-RU" sz="2400" b="1" i="1" spc="2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интервале</a:t>
            </a:r>
            <a:r>
              <a:rPr lang="ru-RU" sz="2400" b="1" i="1" spc="10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времени.</a:t>
            </a:r>
            <a:r>
              <a:rPr lang="ru-RU" sz="2400" b="1" i="1" spc="10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71438" marR="66040" indent="827088">
              <a:lnSpc>
                <a:spcPct val="100000"/>
              </a:lnSpc>
              <a:spcBef>
                <a:spcPts val="915"/>
              </a:spcBef>
              <a:spcAft>
                <a:spcPts val="0"/>
              </a:spcAft>
              <a:buNone/>
            </a:pP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Таким</a:t>
            </a:r>
            <a:r>
              <a:rPr lang="ru-RU" sz="2400" b="1" i="1" spc="9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образом,</a:t>
            </a:r>
            <a:r>
              <a:rPr lang="ru-RU" sz="2400" b="1" i="1" spc="10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данное</a:t>
            </a:r>
            <a:r>
              <a:rPr lang="ru-RU" sz="2400" b="1" i="1" spc="9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устройство</a:t>
            </a:r>
            <a:r>
              <a:rPr lang="ru-RU" sz="2400" b="1" i="1" spc="1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lang="ru-RU" sz="2400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последовательностным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устройством.</a:t>
            </a:r>
            <a:endParaRPr lang="ru-RU" sz="2400" b="1" i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774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ru-RU" b="1" i="1" kern="0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Элементарные</a:t>
            </a:r>
            <a:r>
              <a:rPr lang="ru-RU" b="1" i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kern="0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логические</a:t>
            </a:r>
            <a:r>
              <a:rPr lang="ru-RU" b="1" i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kern="0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r>
              <a:rPr lang="en-US" b="1" kern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i="1" kern="1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Логические </a:t>
            </a:r>
            <a:r>
              <a:rPr lang="ru-RU" b="1" i="1" kern="1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элементы</a:t>
            </a:r>
            <a:endParaRPr lang="ru-RU" sz="36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947179"/>
          </a:xfrm>
        </p:spPr>
        <p:txBody>
          <a:bodyPr>
            <a:noAutofit/>
          </a:bodyPr>
          <a:lstStyle/>
          <a:p>
            <a:pPr marL="0" indent="898525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Современная вычислительная техника строится на основе цифровых микросхем. При этом сами цифровые микросхемы реализуются на базе простейших логических функций:</a:t>
            </a:r>
            <a:endParaRPr lang="ru-RU" sz="24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898525">
              <a:lnSpc>
                <a:spcPct val="100000"/>
              </a:lnSpc>
              <a:spcAft>
                <a:spcPts val="0"/>
              </a:spcAft>
              <a:buNone/>
              <a:tabLst>
                <a:tab pos="457200" algn="l"/>
              </a:tabLst>
            </a:pP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"НЕ" — функция инвертирования;</a:t>
            </a:r>
            <a:endParaRPr lang="ru-RU" sz="24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898525">
              <a:lnSpc>
                <a:spcPct val="100000"/>
              </a:lnSpc>
              <a:spcAft>
                <a:spcPts val="0"/>
              </a:spcAft>
              <a:buNone/>
              <a:tabLst>
                <a:tab pos="457200" algn="l"/>
              </a:tabLst>
            </a:pP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"И" — функция логического умножения;</a:t>
            </a:r>
            <a:endParaRPr lang="ru-RU" sz="24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898525">
              <a:lnSpc>
                <a:spcPct val="100000"/>
              </a:lnSpc>
              <a:spcAft>
                <a:spcPts val="0"/>
              </a:spcAft>
              <a:buNone/>
              <a:tabLst>
                <a:tab pos="457200" algn="l"/>
              </a:tabLst>
            </a:pP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"ИЛИ" — функция логического суммирования.</a:t>
            </a:r>
            <a:endParaRPr lang="ru-RU" sz="24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898525">
              <a:lnSpc>
                <a:spcPct val="100000"/>
              </a:lnSpc>
              <a:buNone/>
            </a:pP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При</a:t>
            </a:r>
            <a:r>
              <a:rPr lang="ru-RU" sz="2400" b="1" i="1" spc="16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использовании</a:t>
            </a:r>
            <a:r>
              <a:rPr lang="ru-RU" sz="2400" b="1" i="1" spc="15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табличного</a:t>
            </a:r>
            <a:r>
              <a:rPr lang="ru-RU" sz="2400" b="1" i="1" spc="16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способа</a:t>
            </a:r>
            <a:r>
              <a:rPr lang="ru-RU" sz="2400" b="1" i="1" spc="16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строится</a:t>
            </a:r>
            <a:r>
              <a:rPr lang="ru-RU" sz="2400" b="1" i="1" spc="16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так</a:t>
            </a:r>
            <a:r>
              <a:rPr lang="ru-RU" sz="2400" b="1" i="1" spc="16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называемая</a:t>
            </a:r>
            <a:r>
              <a:rPr lang="ru-RU" sz="2400" b="1" i="1" spc="4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10" dirty="0" smtClean="0">
                <a:effectLst/>
                <a:ea typeface="Calibri" panose="020F0502020204030204" pitchFamily="34" charset="0"/>
              </a:rPr>
              <a:t>таблица</a:t>
            </a:r>
            <a:r>
              <a:rPr lang="ru-RU" sz="2400" b="1" i="1" spc="225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</a:rPr>
              <a:t>истинности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2400" b="1" i="1" spc="-4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400" b="1" i="1" spc="-4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которой</a:t>
            </a:r>
            <a:r>
              <a:rPr lang="ru-RU" sz="2400" b="1" i="1" spc="-5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приводятся</a:t>
            </a:r>
            <a:r>
              <a:rPr lang="ru-RU" sz="2400" b="1" i="1" spc="-4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все</a:t>
            </a:r>
            <a:r>
              <a:rPr lang="ru-RU" sz="2400" b="1" i="1" spc="-5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возможные</a:t>
            </a:r>
            <a:r>
              <a:rPr lang="ru-RU" sz="2400" b="1" i="1" spc="-4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сочетания</a:t>
            </a:r>
            <a:r>
              <a:rPr lang="ru-RU" sz="2400" b="1" i="1" spc="-2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значений</a:t>
            </a:r>
            <a:r>
              <a:rPr lang="ru-RU" sz="2400" b="1" i="1" spc="-4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1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аргументов</a:t>
            </a:r>
            <a:r>
              <a:rPr lang="ru-RU" sz="2400" b="1" i="1" spc="25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2400" b="1" i="1" spc="16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соответствующие</a:t>
            </a:r>
            <a:r>
              <a:rPr lang="ru-RU" sz="2400" b="1" i="1" spc="16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им</a:t>
            </a:r>
            <a:r>
              <a:rPr lang="ru-RU" sz="2400" b="1" i="1" spc="16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значения</a:t>
            </a:r>
            <a:r>
              <a:rPr lang="ru-RU" sz="2400" b="1" i="1" spc="16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логической</a:t>
            </a:r>
            <a:r>
              <a:rPr lang="ru-RU" sz="2400" b="1" i="1" spc="16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функции.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930038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5" y="846667"/>
            <a:ext cx="10515600" cy="1222764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n=2, </a:t>
            </a:r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 </a:t>
            </a:r>
            <a:r>
              <a:rPr lang="en-US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существует 16 </a:t>
            </a:r>
            <a:r>
              <a:rPr lang="ru-RU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различных функций двух переменных. Перечислим их в таблице истинности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3661435"/>
              </p:ext>
            </p:extLst>
          </p:nvPr>
        </p:nvGraphicFramePr>
        <p:xfrm>
          <a:off x="838195" y="2069431"/>
          <a:ext cx="10515610" cy="3406793"/>
        </p:xfrm>
        <a:graphic>
          <a:graphicData uri="http://schemas.openxmlformats.org/drawingml/2006/table">
            <a:tbl>
              <a:tblPr firstRow="1" firstCol="1" bandRow="1"/>
              <a:tblGrid>
                <a:gridCol w="1352723"/>
                <a:gridCol w="1352723"/>
                <a:gridCol w="448860"/>
                <a:gridCol w="448860"/>
                <a:gridCol w="448860"/>
                <a:gridCol w="448860"/>
                <a:gridCol w="448860"/>
                <a:gridCol w="448860"/>
                <a:gridCol w="448860"/>
                <a:gridCol w="448860"/>
                <a:gridCol w="448860"/>
                <a:gridCol w="538632"/>
                <a:gridCol w="538632"/>
                <a:gridCol w="538632"/>
                <a:gridCol w="538632"/>
                <a:gridCol w="538632"/>
                <a:gridCol w="538632"/>
                <a:gridCol w="538632"/>
              </a:tblGrid>
              <a:tr h="6096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ru-RU" sz="2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ru-RU" sz="2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ru-RU" sz="2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ru-RU" sz="2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ru-RU" sz="2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ru-RU" sz="2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ru-RU" sz="2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ru-RU" sz="2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ru-RU" sz="2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ru-RU" sz="2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ru-RU" sz="2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ru-RU" sz="2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ru-RU" sz="2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ru-RU" sz="2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ru-RU" sz="2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ru-RU" sz="2400" b="1" baseline="-25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2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6788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kern="0" spc="-5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Элементарные</a:t>
            </a:r>
            <a:r>
              <a:rPr lang="ru-RU" sz="4000" b="1" i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kern="0" spc="-5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логические</a:t>
            </a:r>
            <a:r>
              <a:rPr lang="ru-RU" sz="4000" b="1" i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kern="0" spc="-5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9153700"/>
              </p:ext>
            </p:extLst>
          </p:nvPr>
        </p:nvGraphicFramePr>
        <p:xfrm>
          <a:off x="1748590" y="1867193"/>
          <a:ext cx="5180648" cy="3417197"/>
        </p:xfrm>
        <a:graphic>
          <a:graphicData uri="http://schemas.openxmlformats.org/drawingml/2006/table">
            <a:tbl>
              <a:tblPr firstRow="1" firstCol="1" bandRow="1"/>
              <a:tblGrid>
                <a:gridCol w="5180648"/>
              </a:tblGrid>
              <a:tr h="3498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</a:t>
                      </a:r>
                      <a:endParaRPr lang="ru-RU" sz="2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Отрицание</a:t>
                      </a:r>
                      <a:endParaRPr lang="ru-RU" sz="2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Конъюнкция</a:t>
                      </a:r>
                      <a:endParaRPr lang="ru-RU" sz="2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6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Дизъюнкция</a:t>
                      </a:r>
                      <a:endParaRPr lang="ru-RU" sz="2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64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Импликация</a:t>
                      </a:r>
                      <a:endParaRPr lang="ru-RU" sz="2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0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Эквивалентность</a:t>
                      </a:r>
                      <a:endParaRPr lang="ru-RU" sz="2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2800" b="1" dirty="0" err="1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эквиваленция</a:t>
                      </a:r>
                      <a:r>
                        <a:rPr lang="ru-RU" sz="28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8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687543"/>
              </p:ext>
            </p:extLst>
          </p:nvPr>
        </p:nvGraphicFramePr>
        <p:xfrm>
          <a:off x="6929237" y="1913466"/>
          <a:ext cx="4731470" cy="3399703"/>
        </p:xfrm>
        <a:graphic>
          <a:graphicData uri="http://schemas.openxmlformats.org/drawingml/2006/table">
            <a:tbl>
              <a:tblPr firstRow="1" firstCol="1" bandRow="1"/>
              <a:tblGrid>
                <a:gridCol w="4731470"/>
              </a:tblGrid>
              <a:tr h="31638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Как читается</a:t>
                      </a:r>
                      <a:endParaRPr lang="ru-RU" sz="2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8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 </a:t>
                      </a:r>
                      <a:r>
                        <a:rPr lang="en-US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; неверно, что </a:t>
                      </a:r>
                      <a:r>
                        <a:rPr lang="en-US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ru-RU" sz="2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1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и</a:t>
                      </a:r>
                      <a:r>
                        <a:rPr lang="ru-RU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r>
                        <a:rPr lang="en-US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ru-RU" sz="2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2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или</a:t>
                      </a:r>
                      <a:r>
                        <a:rPr lang="ru-RU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r>
                        <a:rPr lang="en-US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ru-RU" sz="2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5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Если</a:t>
                      </a:r>
                      <a:r>
                        <a:rPr lang="ru-RU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то</a:t>
                      </a:r>
                      <a:r>
                        <a:rPr lang="ru-RU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;    из </a:t>
                      </a:r>
                      <a:r>
                        <a:rPr lang="en-US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следует</a:t>
                      </a:r>
                      <a:r>
                        <a:rPr lang="ru-RU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r>
                        <a:rPr lang="en-US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ru-RU" sz="2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16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того, чтобы </a:t>
                      </a:r>
                      <a:r>
                        <a:rPr lang="en-US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необходимо и достаточно, чтобы</a:t>
                      </a:r>
                      <a:r>
                        <a:rPr lang="ru-RU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r>
                        <a:rPr lang="en-US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2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тогда и только тогда , когда</a:t>
                      </a:r>
                      <a:r>
                        <a:rPr lang="ru-RU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2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ru-RU" sz="2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" name="Рисунок 12" descr="http://logica2006.narod.ru/logica.files/image010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990" y="4315326"/>
            <a:ext cx="921058" cy="72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logica2006.narod.ru/logica.files/image008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410" y="3760099"/>
            <a:ext cx="753978" cy="526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://logica2006.narod.ru/logica.files/image006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989" y="3285469"/>
            <a:ext cx="914399" cy="333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://logica2006.narod.ru/logica.files/image004.gif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574" y="2752877"/>
            <a:ext cx="800474" cy="356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://logica2006.narod.ru/logica.files/image002.gif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574" y="2242651"/>
            <a:ext cx="488264" cy="5102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70529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253365"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Логическое значение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связок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Объект 7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963273673"/>
                  </p:ext>
                </p:extLst>
              </p:nvPr>
            </p:nvGraphicFramePr>
            <p:xfrm>
              <a:off x="838200" y="1825625"/>
              <a:ext cx="10515600" cy="431850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752600"/>
                    <a:gridCol w="1752600"/>
                    <a:gridCol w="1752600"/>
                    <a:gridCol w="1752600"/>
                    <a:gridCol w="1752600"/>
                    <a:gridCol w="1752600"/>
                  </a:tblGrid>
                  <a:tr h="8637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b="1" dirty="0" smtClean="0">
                              <a:latin typeface="+mn-lt"/>
                            </a:rPr>
                            <a:t>Х</a:t>
                          </a:r>
                          <a:endParaRPr lang="ru-RU" sz="3200" b="1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latin typeface="+mn-lt"/>
                            </a:rPr>
                            <a:t>Y</a:t>
                          </a:r>
                          <a:endParaRPr lang="ru-RU" sz="3200" b="1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latin typeface="+mn-lt"/>
                            </a:rPr>
                            <a:t>X</a:t>
                          </a:r>
                          <a:r>
                            <a:rPr kumimoji="0" lang="en-US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&amp;</a:t>
                          </a:r>
                          <a:r>
                            <a:rPr lang="en-US" sz="3200" b="1" dirty="0" smtClean="0">
                              <a:latin typeface="+mn-lt"/>
                            </a:rPr>
                            <a:t>Y</a:t>
                          </a:r>
                          <a:endParaRPr lang="ru-RU" sz="3200" b="1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latin typeface="+mn-lt"/>
                            </a:rPr>
                            <a:t>X</a:t>
                          </a:r>
                          <a:r>
                            <a:rPr kumimoji="0" lang="en-US" sz="3200" b="1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V</a:t>
                          </a:r>
                          <a:r>
                            <a:rPr lang="en-US" sz="3200" b="1" smtClean="0">
                              <a:latin typeface="+mn-lt"/>
                            </a:rPr>
                            <a:t>Y</a:t>
                          </a:r>
                          <a:endParaRPr lang="ru-RU" sz="3200" b="1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latin typeface="+mn-lt"/>
                            </a:rPr>
                            <a:t>X</a:t>
                          </a:r>
                          <a14:m>
                            <m:oMath xmlns:m="http://schemas.openxmlformats.org/officeDocument/2006/math">
                              <m:r>
                                <a:rPr lang="en-US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𝒀</m:t>
                              </m:r>
                            </m:oMath>
                          </a14:m>
                          <a:endParaRPr lang="ru-RU" sz="3200" b="1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latin typeface="+mn-lt"/>
                            </a:rPr>
                            <a:t>X</a:t>
                          </a:r>
                          <a14:m>
                            <m:oMath xmlns:m="http://schemas.openxmlformats.org/officeDocument/2006/math">
                              <m:r>
                                <a:rPr lang="en-US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↔</m:t>
                              </m:r>
                              <m:r>
                                <a:rPr lang="en-US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𝒀</m:t>
                              </m:r>
                            </m:oMath>
                          </a14:m>
                          <a:endParaRPr lang="ru-RU" sz="3200" b="1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637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637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637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637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Объект 7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963273673"/>
                  </p:ext>
                </p:extLst>
              </p:nvPr>
            </p:nvGraphicFramePr>
            <p:xfrm>
              <a:off x="838200" y="1825625"/>
              <a:ext cx="10515600" cy="431850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752600"/>
                    <a:gridCol w="1752600"/>
                    <a:gridCol w="1752600"/>
                    <a:gridCol w="1752600"/>
                    <a:gridCol w="1752600"/>
                    <a:gridCol w="1752600"/>
                  </a:tblGrid>
                  <a:tr h="8637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b="1" dirty="0" smtClean="0">
                              <a:latin typeface="+mn-lt"/>
                            </a:rPr>
                            <a:t>Х</a:t>
                          </a:r>
                          <a:endParaRPr lang="ru-RU" sz="3200" b="1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latin typeface="+mn-lt"/>
                            </a:rPr>
                            <a:t>Y</a:t>
                          </a:r>
                          <a:endParaRPr lang="ru-RU" sz="3200" b="1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latin typeface="+mn-lt"/>
                            </a:rPr>
                            <a:t>X</a:t>
                          </a:r>
                          <a:r>
                            <a:rPr kumimoji="0" lang="en-US" sz="32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&amp;</a:t>
                          </a:r>
                          <a:r>
                            <a:rPr lang="en-US" sz="3200" b="1" dirty="0" smtClean="0">
                              <a:latin typeface="+mn-lt"/>
                            </a:rPr>
                            <a:t>Y</a:t>
                          </a:r>
                          <a:endParaRPr lang="ru-RU" sz="3200" b="1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latin typeface="+mn-lt"/>
                            </a:rPr>
                            <a:t>X</a:t>
                          </a:r>
                          <a:r>
                            <a:rPr kumimoji="0" lang="en-US" sz="3200" b="1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V</a:t>
                          </a:r>
                          <a:r>
                            <a:rPr lang="en-US" sz="3200" b="1" smtClean="0">
                              <a:latin typeface="+mn-lt"/>
                            </a:rPr>
                            <a:t>Y</a:t>
                          </a:r>
                          <a:endParaRPr lang="ru-RU" sz="3200" b="1" dirty="0">
                            <a:latin typeface="+mn-lt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401394" t="-9155" r="-101045" b="-4070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0">
                          <a:blip r:embed="rId2"/>
                          <a:stretch>
                            <a:fillRect l="-499653" t="-9155" r="-694" b="-407042"/>
                          </a:stretch>
                        </a:blipFill>
                      </a:tcPr>
                    </a:tc>
                  </a:tr>
                  <a:tr h="8637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637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637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  <a:tr h="86370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32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3200" b="1" dirty="0">
                              <a:effectLst/>
                              <a:latin typeface="+mn-lt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3200" b="1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938166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711200"/>
            <a:ext cx="10515600" cy="979488"/>
          </a:xfrm>
        </p:spPr>
        <p:txBody>
          <a:bodyPr>
            <a:normAutofit fontScale="90000"/>
          </a:bodyPr>
          <a:lstStyle/>
          <a:p>
            <a:pPr algn="ctr">
              <a:spcBef>
                <a:spcPts val="800"/>
              </a:spcBef>
              <a:spcAft>
                <a:spcPts val="0"/>
              </a:spcAft>
            </a:pPr>
            <a:r>
              <a:rPr lang="ru-RU" b="1" i="1" kern="0" spc="-5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Свойства</a:t>
            </a:r>
            <a:r>
              <a:rPr lang="ru-RU" b="1" i="1" kern="0" spc="5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kern="0" spc="-5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конъюнкции, дизъюнкции</a:t>
            </a:r>
            <a:r>
              <a:rPr lang="ru-RU" b="1" i="1" kern="0" spc="5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i="1" kern="0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инверсии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Autofit/>
          </a:bodyPr>
          <a:lstStyle/>
          <a:p>
            <a:pPr marL="71438" marR="67310" indent="650875" algn="just">
              <a:lnSpc>
                <a:spcPct val="110000"/>
              </a:lnSpc>
              <a:spcBef>
                <a:spcPts val="780"/>
              </a:spcBef>
              <a:spcAft>
                <a:spcPts val="0"/>
              </a:spcAft>
              <a:buNone/>
            </a:pPr>
            <a:r>
              <a:rPr lang="ru-RU" b="1" i="1" u="sng" spc="-5" dirty="0">
                <a:uFill>
                  <a:solidFill>
                    <a:srgbClr val="00000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Конъюнкция</a:t>
            </a:r>
            <a:r>
              <a:rPr lang="ru-RU" b="1" i="1" u="sng" spc="-10" dirty="0">
                <a:uFill>
                  <a:solidFill>
                    <a:srgbClr val="00000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переменных</a:t>
            </a:r>
            <a:r>
              <a:rPr lang="ru-RU" b="1" i="1" spc="1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i="1" spc="12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i="1" spc="12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равна</a:t>
            </a:r>
            <a:r>
              <a:rPr lang="ru-RU" b="1" i="1" spc="1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лог.1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ru-RU" b="1" i="1" spc="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том</a:t>
            </a:r>
            <a:r>
              <a:rPr lang="ru-RU" b="1" i="1" spc="1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случае,</a:t>
            </a:r>
            <a:r>
              <a:rPr lang="ru-RU" b="1" i="1" spc="1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i="1" spc="1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i="1" spc="12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i="1" spc="12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равны</a:t>
            </a:r>
            <a:r>
              <a:rPr lang="ru-RU" b="1" i="1" spc="13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лог.1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(отсюда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возникло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название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операции</a:t>
            </a:r>
            <a:r>
              <a:rPr lang="ru-RU" b="1" i="1" spc="1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логическое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И).</a:t>
            </a:r>
            <a:endParaRPr lang="ru-RU" b="1" i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438" marR="68580" indent="650875" algn="just">
              <a:lnSpc>
                <a:spcPct val="110000"/>
              </a:lnSpc>
              <a:spcBef>
                <a:spcPts val="85"/>
              </a:spcBef>
              <a:spcAft>
                <a:spcPts val="0"/>
              </a:spcAft>
              <a:buNone/>
            </a:pPr>
            <a:r>
              <a:rPr lang="ru-RU" b="1" i="1" u="sng" spc="-5" dirty="0">
                <a:uFill>
                  <a:solidFill>
                    <a:srgbClr val="00000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Дизъюнкция</a:t>
            </a:r>
            <a:r>
              <a:rPr lang="ru-RU" b="1" i="1" u="sng" dirty="0">
                <a:uFill>
                  <a:solidFill>
                    <a:srgbClr val="00000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>
                <a:ea typeface="Times New Roman" panose="02020603050405020304" pitchFamily="18" charset="0"/>
                <a:cs typeface="Times New Roman" panose="02020603050405020304" pitchFamily="18" charset="0"/>
              </a:rPr>
              <a:t>переменных</a:t>
            </a:r>
            <a:r>
              <a:rPr lang="ru-RU" b="1" i="1" spc="33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i="1" spc="11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i="1" spc="33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i="1" spc="11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равна</a:t>
            </a:r>
            <a:r>
              <a:rPr lang="ru-RU" b="1" i="1" spc="32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лог.1,</a:t>
            </a:r>
            <a:r>
              <a:rPr lang="ru-RU" b="1" i="1" spc="33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ru-RU" b="1" i="1" spc="33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b="1" i="1" spc="32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i="1" spc="11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b="1" i="1" spc="34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i="1" spc="11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равна</a:t>
            </a:r>
            <a:r>
              <a:rPr lang="ru-RU" b="1" i="1" spc="34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лог.1</a:t>
            </a:r>
            <a:r>
              <a:rPr lang="ru-RU" b="1" i="1" spc="32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(отсюда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понятно</a:t>
            </a:r>
            <a:r>
              <a:rPr lang="ru-RU" b="1" i="1" spc="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возникновение</a:t>
            </a:r>
            <a:r>
              <a:rPr lang="ru-RU" b="1" i="1" spc="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названия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>
                <a:ea typeface="Times New Roman" panose="02020603050405020304" pitchFamily="18" charset="0"/>
                <a:cs typeface="Times New Roman" panose="02020603050405020304" pitchFamily="18" charset="0"/>
              </a:rPr>
              <a:t>операции:</a:t>
            </a:r>
            <a:r>
              <a:rPr lang="ru-RU" b="1" i="1" spc="1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логическое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b="1" i="1" spc="-5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b="1" i="1" spc="-5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438" marR="66675" indent="906463">
              <a:lnSpc>
                <a:spcPct val="110000"/>
              </a:lnSpc>
              <a:spcBef>
                <a:spcPts val="230"/>
              </a:spcBef>
              <a:spcAft>
                <a:spcPts val="0"/>
              </a:spcAft>
              <a:buNone/>
            </a:pP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spc="23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тех</a:t>
            </a:r>
            <a:r>
              <a:rPr lang="ru-RU" b="1" i="1" spc="24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случаях,</a:t>
            </a:r>
            <a:r>
              <a:rPr lang="ru-RU" b="1" i="1" spc="24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когда</a:t>
            </a:r>
            <a:r>
              <a:rPr lang="ru-RU" b="1" i="1" spc="24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число</a:t>
            </a:r>
            <a:r>
              <a:rPr lang="ru-RU" b="1" i="1" spc="22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переменных</a:t>
            </a:r>
            <a:r>
              <a:rPr lang="ru-RU" b="1" i="1" spc="24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больше</a:t>
            </a:r>
            <a:r>
              <a:rPr lang="ru-RU" b="1" i="1" spc="23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двух,</a:t>
            </a:r>
            <a:r>
              <a:rPr lang="ru-RU" b="1" i="1" spc="24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конъюнкция</a:t>
            </a:r>
            <a:r>
              <a:rPr lang="ru-RU" b="1" i="1" spc="23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ru-RU" b="1" i="1" spc="23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равна</a:t>
            </a:r>
            <a:r>
              <a:rPr lang="ru-RU" b="1" i="1" spc="14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лог.1</a:t>
            </a:r>
            <a:r>
              <a:rPr lang="ru-RU" b="1" i="1" spc="-3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ru-RU" b="1" i="1" spc="-3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равенстве</a:t>
            </a:r>
            <a:r>
              <a:rPr lang="ru-RU" b="1" i="1" spc="-3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лог.1</a:t>
            </a:r>
            <a:r>
              <a:rPr lang="ru-RU" b="1" i="1" spc="-2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всех</a:t>
            </a:r>
            <a:r>
              <a:rPr lang="ru-RU" b="1" i="1" spc="-3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>
                <a:ea typeface="Times New Roman" panose="02020603050405020304" pitchFamily="18" charset="0"/>
                <a:cs typeface="Times New Roman" panose="02020603050405020304" pitchFamily="18" charset="0"/>
              </a:rPr>
              <a:t>переменных;</a:t>
            </a:r>
            <a:r>
              <a:rPr lang="ru-RU" b="1" i="1" spc="-3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дизъюнкция</a:t>
            </a:r>
            <a:r>
              <a:rPr lang="ru-RU" b="1" i="1" spc="-3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равняется</a:t>
            </a:r>
            <a:r>
              <a:rPr lang="ru-RU" b="1" i="1" spc="-2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лог.1,</a:t>
            </a:r>
            <a:r>
              <a:rPr lang="ru-RU" b="1" i="1" spc="-2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ru-RU" b="1" i="1" spc="-3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хотя</a:t>
            </a:r>
            <a:r>
              <a:rPr lang="ru-RU" b="1" i="1" spc="375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бы</a:t>
            </a:r>
            <a:r>
              <a:rPr lang="ru-RU" b="1" i="1" spc="-1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одна</a:t>
            </a:r>
            <a:r>
              <a:rPr lang="ru-RU" b="1" i="1" spc="-1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 них</a:t>
            </a:r>
            <a:r>
              <a:rPr lang="ru-RU" b="1" i="1" spc="-1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равна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ea typeface="Times New Roman" panose="02020603050405020304" pitchFamily="18" charset="0"/>
                <a:cs typeface="Times New Roman" panose="02020603050405020304" pitchFamily="18" charset="0"/>
              </a:rPr>
              <a:t>лог.1</a:t>
            </a:r>
            <a:r>
              <a:rPr lang="ru-RU" b="1" i="1" spc="-5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996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Логическая функция "И" (конъюнкция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Логическая функция "И" обычно записывается следующим образом:</a:t>
            </a:r>
            <a:endParaRPr lang="ru-RU" sz="32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F(x</a:t>
            </a:r>
            <a:r>
              <a:rPr lang="ru-RU" sz="3200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, x</a:t>
            </a:r>
            <a:r>
              <a:rPr lang="ru-RU" sz="3200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) = x</a:t>
            </a:r>
            <a:r>
              <a:rPr lang="ru-RU" sz="3200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i="1" dirty="0">
                <a:ea typeface="Times New Roman" panose="02020603050405020304" pitchFamily="18" charset="0"/>
                <a:cs typeface="Cambria Math" panose="02040503050406030204" pitchFamily="18" charset="0"/>
              </a:rPr>
              <a:t>∧</a:t>
            </a: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x</a:t>
            </a:r>
            <a:r>
              <a:rPr lang="ru-RU" sz="3200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2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где символ </a:t>
            </a:r>
            <a:r>
              <a:rPr lang="ru-RU" sz="3200" b="1" i="1" dirty="0">
                <a:ea typeface="Times New Roman" panose="02020603050405020304" pitchFamily="18" charset="0"/>
                <a:cs typeface="Cambria Math" panose="02040503050406030204" pitchFamily="18" charset="0"/>
              </a:rPr>
              <a:t>∧</a:t>
            </a: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 обозначает функцию логического умножения. Эта же функция может быть записана несколькими способами:</a:t>
            </a:r>
            <a:endParaRPr lang="ru-RU" sz="32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F(x</a:t>
            </a:r>
            <a:r>
              <a:rPr lang="ru-RU" sz="3200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,x</a:t>
            </a:r>
            <a:r>
              <a:rPr lang="ru-RU" sz="3200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) = x</a:t>
            </a:r>
            <a:r>
              <a:rPr lang="ru-RU" sz="3200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^x</a:t>
            </a:r>
            <a:r>
              <a:rPr lang="ru-RU" sz="3200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= x</a:t>
            </a:r>
            <a:r>
              <a:rPr lang="ru-RU" sz="3200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·x</a:t>
            </a:r>
            <a:r>
              <a:rPr lang="ru-RU" sz="3200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= x</a:t>
            </a:r>
            <a:r>
              <a:rPr lang="ru-RU" sz="3200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&amp;x</a:t>
            </a:r>
            <a:r>
              <a:rPr lang="ru-RU" sz="3200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74539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3138" y="365125"/>
            <a:ext cx="10920662" cy="5811838"/>
          </a:xfrm>
        </p:spPr>
        <p:txBody>
          <a:bodyPr>
            <a:normAutofit/>
          </a:bodyPr>
          <a:lstStyle/>
          <a:p>
            <a:pPr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b="1" i="1" dirty="0"/>
              <a:t>Условно-графическое изображение электронной схемы, выполняющей логическую функцию "2И", на принципиальных схемах цифровых и вычислительных устройств приведено на рисунке 4, и с этого момента схемы, выполняющие логическую функцию "И" будут приводиться именно в таком виде. Это изображение не зависит от конкретной принципиальной схемы устройства, реализующей функцию логического умножения</a:t>
            </a:r>
            <a:r>
              <a:rPr lang="ru-RU" b="1" i="1" dirty="0" smtClean="0"/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i="1" dirty="0"/>
          </a:p>
          <a:p>
            <a:pPr marL="0" indent="0">
              <a:buNone/>
            </a:pPr>
            <a:r>
              <a:rPr lang="ru-RU" b="1" i="1" dirty="0"/>
              <a:t> </a:t>
            </a:r>
          </a:p>
        </p:txBody>
      </p:sp>
      <p:pic>
        <p:nvPicPr>
          <p:cNvPr id="7" name="Рисунок 6" descr="Условно-графическое изображение схемы, выполняющей логическую функцию &quot;2И&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344" y="4395536"/>
            <a:ext cx="2395287" cy="20052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1721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spcBef>
                <a:spcPts val="80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767080" algn="l"/>
              </a:tabLst>
            </a:pPr>
            <a:r>
              <a:rPr lang="ru-RU" b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Понятие</a:t>
            </a:r>
            <a:r>
              <a:rPr lang="ru-RU" b="1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b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логической функции</a:t>
            </a:r>
            <a:r>
              <a:rPr lang="ru-RU" b="1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ru-RU" b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логическом</a:t>
            </a:r>
            <a:r>
              <a:rPr lang="ru-RU" b="1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устройстве.</a:t>
            </a:r>
            <a:endParaRPr lang="ru-RU" sz="2000" spc="5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80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767080" algn="l"/>
              </a:tabLst>
            </a:pPr>
            <a:r>
              <a:rPr lang="en-US" b="1" spc="-5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Элементарные</a:t>
            </a:r>
            <a:r>
              <a:rPr lang="en-US" b="1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spc="-5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логические</a:t>
            </a:r>
            <a:r>
              <a:rPr lang="en-US" b="1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spc="-5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функции</a:t>
            </a:r>
            <a:endParaRPr lang="ru-RU" sz="2000" spc="5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800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767080" algn="l"/>
              </a:tabLst>
            </a:pPr>
            <a:r>
              <a:rPr lang="en-US" b="1" spc="-5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Свойства</a:t>
            </a:r>
            <a:r>
              <a:rPr lang="en-US" b="1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spc="-5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конъюнкции</a:t>
            </a:r>
            <a:r>
              <a:rPr lang="en-US" b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b="1" spc="-5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дизъюнкции</a:t>
            </a:r>
            <a:r>
              <a:rPr lang="en-US" b="1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US" b="1" spc="-5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инверсии</a:t>
            </a:r>
            <a:endParaRPr lang="ru-RU" sz="2000" spc="5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815"/>
              </a:spcBef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767080" algn="l"/>
              </a:tabLst>
            </a:pPr>
            <a:r>
              <a:rPr lang="en-US" b="1" spc="-5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Полные</a:t>
            </a:r>
            <a:r>
              <a:rPr lang="en-US" b="1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spc="-5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системы</a:t>
            </a:r>
            <a:r>
              <a:rPr lang="en-US" b="1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spc="-1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функций</a:t>
            </a:r>
            <a:r>
              <a:rPr lang="en-US" b="1" spc="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spc="-5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алгебры-логики</a:t>
            </a:r>
            <a:endParaRPr lang="ru-RU" sz="2000" spc="5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87236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Таблица истинности схемы, выполняющей логическую функцию "3И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97327893"/>
              </p:ext>
            </p:extLst>
          </p:nvPr>
        </p:nvGraphicFramePr>
        <p:xfrm>
          <a:off x="673768" y="1690688"/>
          <a:ext cx="5346032" cy="5275692"/>
        </p:xfrm>
        <a:graphic>
          <a:graphicData uri="http://schemas.openxmlformats.org/drawingml/2006/table">
            <a:tbl>
              <a:tblPr firstRow="1" firstCol="1" bandRow="1"/>
              <a:tblGrid>
                <a:gridCol w="1336508"/>
                <a:gridCol w="1336508"/>
                <a:gridCol w="1336508"/>
                <a:gridCol w="1336508"/>
              </a:tblGrid>
              <a:tr h="5518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In1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In2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In3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Out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18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18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18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18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18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18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18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518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indent="0" algn="just">
              <a:lnSpc>
                <a:spcPct val="120000"/>
              </a:lnSpc>
              <a:buNone/>
            </a:pPr>
            <a:r>
              <a:rPr lang="ru-RU" sz="2200" b="1" i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Функция логического умножения трёх переменных записывается следующим образом:</a:t>
            </a:r>
            <a:endParaRPr lang="ru-RU" sz="1600" b="1" i="1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150000"/>
              </a:lnSpc>
              <a:buNone/>
            </a:pP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200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200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200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 = 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200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>
                <a:solidFill>
                  <a:prstClr val="black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∧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200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>
                <a:solidFill>
                  <a:prstClr val="black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∧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x</a:t>
            </a:r>
            <a:r>
              <a:rPr lang="ru-RU" sz="3200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" name="Рисунок 7" descr="Условно-графическое изображение схемы, выполняющей логическую функцию &quot;3И&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713" y="3882190"/>
            <a:ext cx="1742574" cy="151698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6597316" y="5550195"/>
            <a:ext cx="533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Условно-графическое изображение схемы, выполняющей логическую функцию "3И"</a:t>
            </a:r>
            <a:endParaRPr lang="ru-RU" sz="2000" b="1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4502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Логическая функция "ИЛИ" (дизъюнкция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62464380"/>
              </p:ext>
            </p:extLst>
          </p:nvPr>
        </p:nvGraphicFramePr>
        <p:xfrm>
          <a:off x="914400" y="1825625"/>
          <a:ext cx="4058653" cy="4351340"/>
        </p:xfrm>
        <a:graphic>
          <a:graphicData uri="http://schemas.openxmlformats.org/drawingml/2006/table">
            <a:tbl>
              <a:tblPr firstRow="1" firstCol="1" bandRow="1"/>
              <a:tblGrid>
                <a:gridCol w="1427747"/>
                <a:gridCol w="1443790"/>
                <a:gridCol w="1187116"/>
              </a:tblGrid>
              <a:tr h="8702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In1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In2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Out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02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02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02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026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8774" marR="18774" marT="18774" marB="1877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73053" y="1825625"/>
            <a:ext cx="6380747" cy="4351338"/>
          </a:xfrm>
        </p:spPr>
        <p:txBody>
          <a:bodyPr>
            <a:normAutofit fontScale="92500"/>
          </a:bodyPr>
          <a:lstStyle/>
          <a:p>
            <a:pPr marL="0" indent="722313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Эта операция двух выражений записывается следующим образом:</a:t>
            </a:r>
            <a:endParaRPr lang="ru-RU" sz="20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722313" algn="ctr">
              <a:lnSpc>
                <a:spcPct val="120000"/>
              </a:lnSpc>
              <a:spcAft>
                <a:spcPts val="0"/>
              </a:spcAft>
              <a:buNone/>
            </a:pP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F(x</a:t>
            </a:r>
            <a:r>
              <a:rPr lang="ru-RU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, x</a:t>
            </a:r>
            <a:r>
              <a:rPr lang="ru-RU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) = x</a:t>
            </a:r>
            <a:r>
              <a:rPr lang="ru-RU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>
                <a:ea typeface="Times New Roman" panose="02020603050405020304" pitchFamily="18" charset="0"/>
                <a:cs typeface="Cambria Math" panose="02040503050406030204" pitchFamily="18" charset="0"/>
              </a:rPr>
              <a:t>∨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x</a:t>
            </a:r>
            <a:r>
              <a:rPr lang="ru-RU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0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722313">
              <a:lnSpc>
                <a:spcPct val="120000"/>
              </a:lnSpc>
              <a:buNone/>
            </a:pPr>
            <a:r>
              <a:rPr lang="ru-RU" b="1" i="1" dirty="0">
                <a:ea typeface="Times New Roman" panose="02020603050405020304" pitchFamily="18" charset="0"/>
              </a:rPr>
              <a:t>где символ </a:t>
            </a:r>
            <a:r>
              <a:rPr lang="ru-RU" b="1" i="1" dirty="0">
                <a:ea typeface="Times New Roman" panose="02020603050405020304" pitchFamily="18" charset="0"/>
                <a:cs typeface="Cambria Math" panose="02040503050406030204" pitchFamily="18" charset="0"/>
              </a:rPr>
              <a:t>∨</a:t>
            </a:r>
            <a:r>
              <a:rPr lang="ru-RU" b="1" i="1" dirty="0">
                <a:ea typeface="Times New Roman" panose="02020603050405020304" pitchFamily="18" charset="0"/>
              </a:rPr>
              <a:t> обозначает функцию логического сложения</a:t>
            </a:r>
            <a:r>
              <a:rPr lang="ru-RU" b="1" i="1" dirty="0" smtClean="0">
                <a:ea typeface="Times New Roman" panose="02020603050405020304" pitchFamily="18" charset="0"/>
              </a:rPr>
              <a:t>.</a:t>
            </a:r>
            <a:r>
              <a:rPr lang="ru-RU" b="1" i="1" dirty="0">
                <a:ea typeface="Times New Roman" panose="02020603050405020304" pitchFamily="18" charset="0"/>
              </a:rPr>
              <a:t> схема, выполняющая функцию логического суммирования, имеет два входа. Такой элемент обозначается "2ИЛИ". 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5764933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7733" y="948266"/>
            <a:ext cx="6206067" cy="5638801"/>
          </a:xfrm>
        </p:spPr>
        <p:txBody>
          <a:bodyPr>
            <a:normAutofit fontScale="92500" lnSpcReduction="20000"/>
          </a:bodyPr>
          <a:lstStyle/>
          <a:p>
            <a:pPr indent="668338">
              <a:lnSpc>
                <a:spcPct val="110000"/>
              </a:lnSpc>
              <a:spcAft>
                <a:spcPts val="0"/>
              </a:spcAft>
              <a:buNone/>
            </a:pPr>
            <a:r>
              <a:rPr lang="ru-RU" sz="3200" b="1" i="1" dirty="0">
                <a:ea typeface="Times New Roman" panose="02020603050405020304" pitchFamily="18" charset="0"/>
              </a:rPr>
              <a:t>Так как функция логического суммирования может быть реализована различными принципиальными схемами, то для обозначения этой функции на принципиальных схемах используется специальный символ </a:t>
            </a:r>
            <a:r>
              <a:rPr lang="ru-RU" sz="3200" b="1" i="1" dirty="0" smtClean="0">
                <a:ea typeface="Times New Roman" panose="02020603050405020304" pitchFamily="18" charset="0"/>
              </a:rPr>
              <a:t>'1‘</a:t>
            </a:r>
            <a:endParaRPr lang="en-US" sz="3200" b="1" i="1" dirty="0" smtClean="0">
              <a:ea typeface="Times New Roman" panose="02020603050405020304" pitchFamily="18" charset="0"/>
            </a:endParaRPr>
          </a:p>
          <a:p>
            <a:pPr indent="584200">
              <a:lnSpc>
                <a:spcPct val="110000"/>
              </a:lnSpc>
              <a:spcAft>
                <a:spcPts val="0"/>
              </a:spcAft>
              <a:buNone/>
            </a:pPr>
            <a:r>
              <a:rPr lang="ru-RU" sz="3200" b="1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Условно-графическое </a:t>
            </a:r>
            <a:r>
              <a:rPr lang="ru-RU" sz="32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изображение схемы, выполняющей логическую функцию "2ИЛИ</a:t>
            </a:r>
            <a:r>
              <a:rPr lang="ru-RU" sz="3200" b="1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ru-RU" sz="3200" b="1" i="1" dirty="0"/>
          </a:p>
        </p:txBody>
      </p:sp>
      <p:pic>
        <p:nvPicPr>
          <p:cNvPr id="5" name="Объект 4" descr="Условно-графическое изображение схемы, выполняющей логическую функцию &quot;2ИЛИ&quot;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621" y="1825625"/>
            <a:ext cx="3368842" cy="34522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093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Какую функцию выполняет логический элемент?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0" indent="0" algn="ctr">
              <a:lnSpc>
                <a:spcPct val="100000"/>
              </a:lnSpc>
              <a:buNone/>
            </a:pPr>
            <a:r>
              <a:rPr lang="ru-RU" sz="3200" b="1" i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F(x</a:t>
            </a:r>
            <a:r>
              <a:rPr lang="ru-RU" sz="3200" b="1" i="1" baseline="-250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i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 x</a:t>
            </a:r>
            <a:r>
              <a:rPr lang="ru-RU" sz="3200" b="1" i="1" baseline="-250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200" b="1" i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) = x</a:t>
            </a:r>
            <a:r>
              <a:rPr lang="ru-RU" sz="3200" b="1" i="1" baseline="-25000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b="1" i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i="1" dirty="0">
                <a:solidFill>
                  <a:prstClr val="black"/>
                </a:solidFill>
                <a:ea typeface="Times New Roman" panose="02020603050405020304" pitchFamily="18" charset="0"/>
                <a:cs typeface="Cambria Math" panose="02040503050406030204" pitchFamily="18" charset="0"/>
              </a:rPr>
              <a:t>∧</a:t>
            </a:r>
            <a:r>
              <a:rPr lang="ru-RU" sz="3200" b="1" i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i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200" b="1" i="1" baseline="-25000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0" lvl="0" indent="0" algn="ctr">
              <a:lnSpc>
                <a:spcPct val="100000"/>
              </a:lnSpc>
              <a:buNone/>
            </a:pPr>
            <a:r>
              <a:rPr lang="ru-RU" sz="3200" b="1" i="1" baseline="-25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Какая это логическая функция?</a:t>
            </a:r>
          </a:p>
          <a:p>
            <a:pPr marL="0" lvl="0" indent="0" algn="ctr">
              <a:lnSpc>
                <a:spcPct val="100000"/>
              </a:lnSpc>
              <a:buNone/>
            </a:pPr>
            <a:endParaRPr lang="ru-RU" sz="3200" b="1" i="1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Условно-графическое изображение схемы, выполняющей логическую функцию &quot;2ИЛИ&quot;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09473"/>
            <a:ext cx="2017295" cy="1796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Условно-графическое изображение схемы, выполняющей логическую функцию &quot;2И&quot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894" y="3609473"/>
            <a:ext cx="1810001" cy="14437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014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Вопрос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Логическое устройство какого действия показано на рисунке?</a:t>
            </a:r>
            <a:endParaRPr lang="ru-RU" dirty="0"/>
          </a:p>
        </p:txBody>
      </p:sp>
      <p:pic>
        <p:nvPicPr>
          <p:cNvPr id="5" name="image1.png"/>
          <p:cNvPicPr>
            <a:picLocks noGrp="1"/>
          </p:cNvPicPr>
          <p:nvPr>
            <p:ph sz="half" idx="1"/>
          </p:nvPr>
        </p:nvPicPr>
        <p:blipFill rotWithShape="1">
          <a:blip r:embed="rId2" cstate="print"/>
          <a:srcRect r="60688"/>
          <a:stretch/>
        </p:blipFill>
        <p:spPr>
          <a:xfrm>
            <a:off x="1748589" y="2213811"/>
            <a:ext cx="3593431" cy="341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81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Вопрос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Логическое устройство какого действия показано на рисунке?</a:t>
            </a:r>
          </a:p>
          <a:p>
            <a:endParaRPr lang="ru-RU" dirty="0"/>
          </a:p>
        </p:txBody>
      </p:sp>
      <p:pic>
        <p:nvPicPr>
          <p:cNvPr id="5" name="image1.png"/>
          <p:cNvPicPr>
            <a:picLocks noGrp="1"/>
          </p:cNvPicPr>
          <p:nvPr>
            <p:ph sz="half" idx="1"/>
          </p:nvPr>
        </p:nvPicPr>
        <p:blipFill rotWithShape="1">
          <a:blip r:embed="rId2" cstate="print"/>
          <a:srcRect l="35491"/>
          <a:stretch/>
        </p:blipFill>
        <p:spPr>
          <a:xfrm>
            <a:off x="962527" y="1825625"/>
            <a:ext cx="3991136" cy="372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41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488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Логическая функция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инвертирования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70267" y="1627049"/>
            <a:ext cx="6376737" cy="4863933"/>
          </a:xfrm>
        </p:spPr>
        <p:txBody>
          <a:bodyPr>
            <a:normAutofit lnSpcReduction="10000"/>
          </a:bodyPr>
          <a:lstStyle/>
          <a:p>
            <a:pPr indent="0">
              <a:lnSpc>
                <a:spcPct val="110000"/>
              </a:lnSpc>
              <a:spcAft>
                <a:spcPts val="0"/>
              </a:spcAft>
              <a:buNone/>
            </a:pPr>
            <a:r>
              <a:rPr lang="ru-RU" sz="31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Простейшим логическим элементом является инвертор, который просто изменяет значение входного сигнала на прямо противоположное значение. Функция инвертирования входного сигнала, реализуемая цифровым инвертором, записывается в следующем виде:</a:t>
            </a:r>
            <a:endParaRPr lang="ru-RU" sz="31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Объект 4" descr="http://digteh.ru/CVT/LOGIC/fm1.gif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160" y="1500356"/>
            <a:ext cx="2378242" cy="114876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138563"/>
              </p:ext>
            </p:extLst>
          </p:nvPr>
        </p:nvGraphicFramePr>
        <p:xfrm>
          <a:off x="7363326" y="3866147"/>
          <a:ext cx="3990474" cy="2148840"/>
        </p:xfrm>
        <a:graphic>
          <a:graphicData uri="http://schemas.openxmlformats.org/drawingml/2006/table">
            <a:tbl>
              <a:tblPr firstRow="1" firstCol="1" bandRow="1"/>
              <a:tblGrid>
                <a:gridCol w="1995237"/>
                <a:gridCol w="1995237"/>
              </a:tblGrid>
              <a:tr h="42323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Out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45805" y="2749467"/>
            <a:ext cx="36255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ea typeface="Times New Roman" panose="02020603050405020304" pitchFamily="18" charset="0"/>
              </a:rPr>
              <a:t>Таблица истинности логической функции инвертирования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401124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8200" y="1659466"/>
            <a:ext cx="10515600" cy="5198533"/>
          </a:xfrm>
        </p:spPr>
        <p:txBody>
          <a:bodyPr/>
          <a:lstStyle/>
          <a:p>
            <a:pPr marL="0" indent="896938">
              <a:buNone/>
            </a:pPr>
            <a:r>
              <a:rPr lang="ru-RU" b="1" i="1" dirty="0">
                <a:ea typeface="Times New Roman" panose="02020603050405020304" pitchFamily="18" charset="0"/>
              </a:rPr>
              <a:t>Схемы логических инверторов могут обладать различным временем распространения цифрового сигнала и могут работать на различные виды нагрузки. Они могут быть выполнены на одном или на нескольких транзисторах, но независимо от схемы и её параметров они осуществляют одну и ту же логическую функцию. </a:t>
            </a:r>
            <a:endParaRPr lang="en-US" b="1" i="1" dirty="0" smtClean="0">
              <a:ea typeface="Times New Roman" panose="02020603050405020304" pitchFamily="18" charset="0"/>
            </a:endParaRPr>
          </a:p>
          <a:p>
            <a:pPr marL="0" indent="896938">
              <a:buNone/>
            </a:pPr>
            <a:r>
              <a:rPr lang="ru-RU" b="1" i="1" dirty="0" smtClean="0">
                <a:ea typeface="Times New Roman" panose="02020603050405020304" pitchFamily="18" charset="0"/>
              </a:rPr>
              <a:t>Для </a:t>
            </a:r>
            <a:r>
              <a:rPr lang="ru-RU" b="1" i="1" dirty="0">
                <a:ea typeface="Times New Roman" panose="02020603050405020304" pitchFamily="18" charset="0"/>
              </a:rPr>
              <a:t>того, чтобы особенности включения транзисторов не затеняли выполняемую логическую функцию, были введены специальные обозначения для цифровых микросхем — условно-графические обозначения. </a:t>
            </a:r>
            <a:r>
              <a:rPr lang="ru-RU" b="1" i="1" smtClean="0">
                <a:ea typeface="Times New Roman" panose="02020603050405020304" pitchFamily="18" charset="0"/>
              </a:rPr>
              <a:t>(УГО)</a:t>
            </a:r>
            <a:endParaRPr lang="en-US" b="1" i="1" dirty="0" smtClean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06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b="1" i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Условно-графическое изображение</a:t>
            </a:r>
            <a:r>
              <a:rPr lang="ru-RU" b="1" i="1" dirty="0">
                <a:solidFill>
                  <a:prstClr val="black"/>
                </a:solidFill>
                <a:ea typeface="Times New Roman" panose="02020603050405020304" pitchFamily="18" charset="0"/>
              </a:rPr>
              <a:t> логического инвертора приведено на рисунке </a:t>
            </a:r>
            <a:endParaRPr lang="ru-RU" b="1" i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4" name="Picture 1534"/>
          <p:cNvPicPr/>
          <p:nvPr/>
        </p:nvPicPr>
        <p:blipFill>
          <a:blip r:embed="rId2"/>
          <a:stretch>
            <a:fillRect/>
          </a:stretch>
        </p:blipFill>
        <p:spPr>
          <a:xfrm>
            <a:off x="2743201" y="3149600"/>
            <a:ext cx="3272588" cy="3475790"/>
          </a:xfrm>
          <a:prstGeom prst="rect">
            <a:avLst/>
          </a:prstGeom>
        </p:spPr>
      </p:pic>
      <p:pic>
        <p:nvPicPr>
          <p:cNvPr id="5" name="Рисунок 4" descr="Условно-графическое изображение логического инвертор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2315" y="3268133"/>
            <a:ext cx="2364958" cy="25952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62252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635" lvl="0" indent="0" algn="just" fontAlgn="base">
              <a:lnSpc>
                <a:spcPct val="107000"/>
              </a:lnSpc>
              <a:spcAft>
                <a:spcPts val="95"/>
              </a:spcAft>
              <a:buClr>
                <a:srgbClr val="000000"/>
              </a:buClr>
              <a:buSzPts val="1400"/>
              <a:buNone/>
            </a:pPr>
            <a:r>
              <a:rPr lang="ru-RU" b="1" i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Таблица истинности и условное обозначение элемента И-НЕ. Сигнал F будет принимать значение 0 только  в том случае, когда сигналы X1 и X2 имеют значение 1. </a:t>
            </a:r>
            <a:endParaRPr lang="ru-RU" b="1" i="1" dirty="0">
              <a:uFill>
                <a:solidFill>
                  <a:srgbClr val="000000"/>
                </a:solidFill>
              </a:u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538283"/>
              </p:ext>
            </p:extLst>
          </p:nvPr>
        </p:nvGraphicFramePr>
        <p:xfrm>
          <a:off x="1019531" y="3712210"/>
          <a:ext cx="4067442" cy="2839510"/>
        </p:xfrm>
        <a:graphic>
          <a:graphicData uri="http://schemas.openxmlformats.org/drawingml/2006/table">
            <a:tbl>
              <a:tblPr firstRow="1" firstCol="1" bandRow="1"/>
              <a:tblGrid>
                <a:gridCol w="1355283"/>
                <a:gridCol w="1355283"/>
                <a:gridCol w="1356876"/>
              </a:tblGrid>
              <a:tr h="5679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X1 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X2 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 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9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9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9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90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1528"/>
          <p:cNvPicPr/>
          <p:nvPr/>
        </p:nvPicPr>
        <p:blipFill>
          <a:blip r:embed="rId2"/>
          <a:stretch>
            <a:fillRect/>
          </a:stretch>
        </p:blipFill>
        <p:spPr>
          <a:xfrm>
            <a:off x="8187372" y="3712210"/>
            <a:ext cx="2625007" cy="273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868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66445">
              <a:spcBef>
                <a:spcPts val="800"/>
              </a:spcBef>
              <a:spcAft>
                <a:spcPts val="0"/>
              </a:spcAft>
            </a:pPr>
            <a:r>
              <a:rPr lang="ru-RU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Понятие</a:t>
            </a:r>
            <a:r>
              <a:rPr lang="ru-RU" b="1" i="1" spc="-1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b="1" i="1" spc="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логической функции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и</a:t>
            </a:r>
            <a:r>
              <a:rPr lang="ru-RU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логическом</a:t>
            </a:r>
            <a:r>
              <a:rPr lang="ru-RU" b="1" i="1" spc="-1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устройстве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438" marR="67945" indent="465138" algn="just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None/>
            </a:pP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Информация,</a:t>
            </a:r>
            <a:r>
              <a:rPr lang="ru-RU" sz="2400" b="1" i="1" spc="12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которая</a:t>
            </a:r>
            <a:r>
              <a:rPr lang="ru-RU" sz="2400" b="1" i="1" spc="12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передается</a:t>
            </a:r>
            <a:r>
              <a:rPr lang="ru-RU" sz="2400" b="1" i="1" spc="13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между</a:t>
            </a:r>
            <a:r>
              <a:rPr lang="ru-RU" sz="2400" b="1" i="1" spc="10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отдельными</a:t>
            </a:r>
            <a:r>
              <a:rPr lang="ru-RU" sz="2400" b="1" i="1" spc="12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узлами</a:t>
            </a:r>
            <a:r>
              <a:rPr lang="ru-RU" sz="2400" b="1" i="1" spc="13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(блоками)</a:t>
            </a:r>
            <a:r>
              <a:rPr lang="ru-RU" sz="2400" b="1" i="1" spc="22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сложного</a:t>
            </a:r>
            <a:r>
              <a:rPr lang="ru-RU" sz="2400" b="1" i="1" spc="4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цифрового</a:t>
            </a:r>
            <a:r>
              <a:rPr lang="ru-RU" sz="2400" b="1" i="1" spc="5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устройства,</a:t>
            </a:r>
            <a:r>
              <a:rPr lang="ru-RU" sz="2400" b="1" i="1" spc="4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представляется</a:t>
            </a:r>
            <a:r>
              <a:rPr lang="ru-RU" sz="2400" b="1" i="1" spc="5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400" b="1" i="1" spc="5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виде</a:t>
            </a:r>
            <a:r>
              <a:rPr lang="ru-RU" sz="2400" b="1" i="1" spc="4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кодовых</a:t>
            </a:r>
            <a:r>
              <a:rPr lang="ru-RU" sz="2400" b="1" i="1" spc="4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слов.</a:t>
            </a:r>
            <a:r>
              <a:rPr lang="ru-RU" sz="2400" b="1" i="1" spc="5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Таким</a:t>
            </a:r>
            <a:r>
              <a:rPr lang="ru-RU" sz="2400" b="1" i="1" spc="24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образом,</a:t>
            </a:r>
            <a:r>
              <a:rPr lang="ru-RU" sz="2400" b="1" i="1" spc="1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ru-RU" sz="2400" b="1" i="1" spc="2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входы</a:t>
            </a:r>
            <a:r>
              <a:rPr lang="ru-RU" sz="2400" b="1" i="1" spc="2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каждого</a:t>
            </a:r>
            <a:r>
              <a:rPr lang="ru-RU" sz="2400" b="1" i="1" spc="2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1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узла</a:t>
            </a:r>
            <a:r>
              <a:rPr lang="ru-RU" sz="2400" b="1" i="1" spc="2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образуется</a:t>
            </a:r>
            <a:r>
              <a:rPr lang="ru-RU" sz="2400" b="1" i="1" spc="2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новое</a:t>
            </a:r>
            <a:r>
              <a:rPr lang="ru-RU" sz="2400" b="1" i="1" spc="2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кодовое</a:t>
            </a:r>
            <a:r>
              <a:rPr lang="ru-RU" sz="2400" b="1" i="1" spc="2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слово,</a:t>
            </a:r>
            <a:r>
              <a:rPr lang="ru-RU" sz="2400" b="1" i="1" spc="2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представляющее</a:t>
            </a:r>
            <a:r>
              <a:rPr lang="ru-RU" sz="2400" b="1" i="1" spc="19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собой</a:t>
            </a:r>
            <a:r>
              <a:rPr lang="ru-RU" sz="2400" b="1" i="1" spc="8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результат</a:t>
            </a:r>
            <a:r>
              <a:rPr lang="ru-RU" sz="2400" b="1" i="1" spc="7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обработки</a:t>
            </a:r>
            <a:r>
              <a:rPr lang="ru-RU" sz="2400" b="1" i="1" spc="8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1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входных</a:t>
            </a:r>
            <a:r>
              <a:rPr lang="ru-RU" sz="2400" b="1" i="1" spc="8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слов.</a:t>
            </a:r>
            <a:r>
              <a:rPr lang="ru-RU" sz="2400" b="1" i="1" spc="7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Выходное</a:t>
            </a:r>
            <a:r>
              <a:rPr lang="ru-RU" sz="2400" b="1" i="1" spc="8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слово</a:t>
            </a:r>
            <a:r>
              <a:rPr lang="ru-RU" sz="2400" b="1" i="1" spc="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зависит</a:t>
            </a:r>
            <a:r>
              <a:rPr lang="ru-RU" sz="2400" b="1" i="1" spc="7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от</a:t>
            </a:r>
            <a:r>
              <a:rPr lang="ru-RU" sz="2400" b="1" i="1" spc="7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того,</a:t>
            </a:r>
            <a:r>
              <a:rPr lang="ru-RU" sz="2400" b="1" i="1" spc="7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какие</a:t>
            </a:r>
            <a:r>
              <a:rPr lang="ru-RU" sz="2400" b="1" i="1" spc="32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слова</a:t>
            </a:r>
            <a:r>
              <a:rPr lang="ru-RU" sz="2400" b="1" i="1" spc="-5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поступают</a:t>
            </a:r>
            <a:r>
              <a:rPr lang="ru-RU" sz="2400" b="1" i="1" spc="-6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ru-RU" sz="2400" b="1" i="1" spc="-6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входы</a:t>
            </a:r>
            <a:r>
              <a:rPr lang="ru-RU" sz="2400" b="1" i="1" spc="-4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1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узла.</a:t>
            </a:r>
            <a:r>
              <a:rPr lang="ru-RU" sz="2400" b="1" i="1" spc="-5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Поэтому</a:t>
            </a:r>
            <a:r>
              <a:rPr lang="ru-RU" sz="2400" b="1" i="1" spc="-7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можно</a:t>
            </a:r>
            <a:r>
              <a:rPr lang="ru-RU" sz="2400" b="1" i="1" spc="-5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говорить,</a:t>
            </a:r>
            <a:r>
              <a:rPr lang="ru-RU" sz="2400" b="1" i="1" spc="-5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что</a:t>
            </a:r>
            <a:r>
              <a:rPr lang="ru-RU" sz="2400" b="1" i="1" spc="-5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выходное</a:t>
            </a:r>
            <a:r>
              <a:rPr lang="ru-RU" sz="2400" b="1" i="1" spc="-6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слово</a:t>
            </a:r>
            <a:r>
              <a:rPr lang="ru-RU" sz="2400" b="1" i="1" spc="-5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есть</a:t>
            </a:r>
            <a:r>
              <a:rPr lang="ru-RU" sz="2400" b="1" i="1" spc="23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функция,</a:t>
            </a:r>
            <a:r>
              <a:rPr lang="ru-RU" sz="2400" b="1" i="1" spc="21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для</a:t>
            </a:r>
            <a:r>
              <a:rPr lang="ru-RU" sz="2400" b="1" i="1" spc="21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которыми</a:t>
            </a:r>
            <a:r>
              <a:rPr lang="ru-RU" sz="2400" b="1" i="1" spc="21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аргументами</a:t>
            </a:r>
            <a:r>
              <a:rPr lang="ru-RU" sz="2400" b="1" i="1" spc="21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являются</a:t>
            </a:r>
            <a:r>
              <a:rPr lang="ru-RU" sz="2400" b="1" i="1" spc="21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входные</a:t>
            </a:r>
            <a:r>
              <a:rPr lang="ru-RU" sz="2400" b="1" i="1" spc="21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слова.</a:t>
            </a:r>
            <a:r>
              <a:rPr lang="ru-RU" sz="2400" b="1" i="1" spc="20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71438" marR="67945" indent="465138">
              <a:lnSpc>
                <a:spcPct val="100000"/>
              </a:lnSpc>
              <a:spcBef>
                <a:spcPts val="35"/>
              </a:spcBef>
              <a:spcAft>
                <a:spcPts val="0"/>
              </a:spcAft>
              <a:buNone/>
            </a:pP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2400" b="1" i="1" spc="2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того,</a:t>
            </a:r>
            <a:r>
              <a:rPr lang="ru-RU" sz="2400" b="1" i="1" spc="2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чтобы</a:t>
            </a:r>
            <a:r>
              <a:rPr lang="ru-RU" sz="2400" b="1" i="1" spc="2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подчеркнуть</a:t>
            </a:r>
            <a:r>
              <a:rPr lang="ru-RU" sz="2400" b="1" i="1" spc="-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особенности</a:t>
            </a:r>
            <a:r>
              <a:rPr lang="ru-RU" sz="2400" b="1" i="1" spc="-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таких</a:t>
            </a:r>
            <a:r>
              <a:rPr lang="ru-RU" sz="2400" b="1" i="1" spc="-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функций,</a:t>
            </a:r>
            <a:r>
              <a:rPr lang="ru-RU" sz="2400" b="1" i="1" spc="-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состоящую</a:t>
            </a:r>
            <a:r>
              <a:rPr lang="ru-RU" sz="2400" b="1" i="1" spc="-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i="1" spc="-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том,</a:t>
            </a:r>
            <a:r>
              <a:rPr lang="ru-RU" sz="2400" b="1" i="1" spc="-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sz="2400" b="1" i="1" spc="-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сама</a:t>
            </a:r>
            <a:r>
              <a:rPr lang="ru-RU" sz="2400" b="1" i="1" spc="-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функция</a:t>
            </a:r>
            <a:r>
              <a:rPr lang="ru-RU" sz="2400" b="1" i="1" spc="-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i="1" spc="-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ее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аргументы	могут</a:t>
            </a:r>
            <a:r>
              <a:rPr lang="en-US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принимать	значения</a:t>
            </a:r>
            <a:r>
              <a:rPr lang="ru-RU" sz="2400" b="1" i="1" spc="2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логического</a:t>
            </a:r>
            <a:r>
              <a:rPr lang="en-US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нуля</a:t>
            </a:r>
            <a:r>
              <a:rPr lang="ru-RU" sz="2400" b="1" i="1" spc="-1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логической</a:t>
            </a:r>
            <a:r>
              <a:rPr lang="ru-RU" sz="2400" b="1" i="1" spc="18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единицы,</a:t>
            </a:r>
            <a:r>
              <a:rPr lang="ru-RU" sz="2400" b="1" i="1" spc="-2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будем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эти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функции</a:t>
            </a:r>
            <a:r>
              <a:rPr lang="ru-RU" sz="2400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называть функциями</a:t>
            </a:r>
            <a:r>
              <a:rPr lang="ru-RU" sz="2400" b="1" i="1" spc="-1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алгебры логики</a:t>
            </a:r>
            <a:r>
              <a:rPr lang="ru-RU" sz="2400" b="1" i="1" spc="1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(ФАЛ).</a:t>
            </a:r>
            <a:endParaRPr lang="ru-RU" sz="2400" b="1" i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346178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532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38800" y="3606006"/>
            <a:ext cx="3858126" cy="25702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8369" y="1544248"/>
            <a:ext cx="9856922" cy="12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635" lvl="0" indent="-342900" algn="just" fontAlgn="base">
              <a:lnSpc>
                <a:spcPct val="107000"/>
              </a:lnSpc>
              <a:spcAft>
                <a:spcPts val="95"/>
              </a:spcAft>
              <a:buClr>
                <a:srgbClr val="000000"/>
              </a:buClr>
              <a:buSzPts val="1400"/>
              <a:buFont typeface="+mj-lt"/>
              <a:buAutoNum type="arabicParenR"/>
            </a:pPr>
            <a:r>
              <a:rPr lang="ru-RU" sz="2400" b="1" i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Times New Roman" panose="02020603050405020304" pitchFamily="18" charset="0"/>
                <a:cs typeface="Times New Roman" panose="02020603050405020304" pitchFamily="18" charset="0"/>
              </a:rPr>
              <a:t>Таблица истинности и условное обозначение элемента ИЛИ-НЕ. Сигнал F будет принимать значение 1 только  в том случае, когда сигналы X1 и X2 имеют значение 0. </a:t>
            </a:r>
            <a:endParaRPr lang="ru-RU" sz="2400" b="1" i="1" u="none" strike="noStrike" dirty="0">
              <a:effectLst/>
              <a:uFill>
                <a:solidFill>
                  <a:srgbClr val="000000"/>
                </a:solidFill>
              </a:u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783745"/>
              </p:ext>
            </p:extLst>
          </p:nvPr>
        </p:nvGraphicFramePr>
        <p:xfrm>
          <a:off x="1189607" y="3513028"/>
          <a:ext cx="2865600" cy="2798995"/>
        </p:xfrm>
        <a:graphic>
          <a:graphicData uri="http://schemas.openxmlformats.org/drawingml/2006/table">
            <a:tbl>
              <a:tblPr firstRow="1" firstCol="1" bandRow="1"/>
              <a:tblGrid>
                <a:gridCol w="954826"/>
                <a:gridCol w="954826"/>
                <a:gridCol w="955948"/>
              </a:tblGrid>
              <a:tr h="559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X1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X2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73025" marT="4381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20797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"/>
          <a:srcRect l="16183" t="28422" r="55717" b="42330"/>
          <a:stretch/>
        </p:blipFill>
        <p:spPr>
          <a:xfrm>
            <a:off x="4324563" y="2212230"/>
            <a:ext cx="7029237" cy="40445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Законы алгебры логики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" name="Объект 26" descr="http://logica2006.narod.ru/reform.files/image030.gif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614" y="2214175"/>
            <a:ext cx="1605429" cy="581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Рисунок 27" descr="http://logica2006.narod.ru/reform.files/image032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188" y="2815082"/>
            <a:ext cx="1717855" cy="724656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545431" y="1629266"/>
            <a:ext cx="5486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Законы де Моргана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24966561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711200">
              <a:lnSpc>
                <a:spcPct val="100000"/>
              </a:lnSpc>
              <a:buNone/>
            </a:pPr>
            <a:r>
              <a:rPr lang="ru-RU" b="1" i="1" dirty="0"/>
              <a:t>Е</a:t>
            </a:r>
            <a:r>
              <a:rPr lang="ru-RU" b="1" i="1" dirty="0" smtClean="0"/>
              <a:t>сли </a:t>
            </a:r>
            <a:r>
              <a:rPr lang="ru-RU" b="1" i="1" dirty="0"/>
              <a:t>функция  f(x1,x2,…,</a:t>
            </a:r>
            <a:r>
              <a:rPr lang="ru-RU" b="1" i="1" dirty="0" err="1"/>
              <a:t>xn</a:t>
            </a:r>
            <a:r>
              <a:rPr lang="ru-RU" b="1" i="1" dirty="0"/>
              <a:t>)  не является тождественно ложной функцией, то она может быть выражена равносильной формулой, представляющей, собой логическую сумму различных </a:t>
            </a:r>
            <a:r>
              <a:rPr lang="ru-RU" b="1" i="1" dirty="0" smtClean="0"/>
              <a:t>произведений, </a:t>
            </a:r>
            <a:r>
              <a:rPr lang="ru-RU" b="1" i="1" dirty="0"/>
              <a:t>причем такое представление единственно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29944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29758"/>
            <a:ext cx="10515600" cy="5574241"/>
          </a:xfrm>
        </p:spPr>
        <p:txBody>
          <a:bodyPr>
            <a:noAutofit/>
          </a:bodyPr>
          <a:lstStyle/>
          <a:p>
            <a:pPr marL="0" indent="982663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Вид формулы </a:t>
            </a:r>
            <a:r>
              <a:rPr lang="ru-RU" sz="2400" b="1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быть значительно упрощен. Известно, что всякая формула алгебры логики может быть путем равносильных преобразований сведена к формуле, содержащей только конъюнкцию и отрицание или дизъюнкцию и отрицание. В результате проведения равносильных преобразований могут получиться несколько формул, однако только одна из них будет обладать следующими свойствами:</a:t>
            </a:r>
            <a:endParaRPr lang="ru-RU" sz="24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1.      Каждое логическое слагаемое содержит все переменные, входящие в формулу </a:t>
            </a:r>
            <a:r>
              <a:rPr lang="en-US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400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400" b="1" i="1" baseline="-25000" dirty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,…,</a:t>
            </a:r>
            <a:r>
              <a:rPr lang="en-US" sz="2400" b="1" i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2400" b="1" i="1" baseline="-250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2.      Ни одно логическое слагаемое не содержит одновременно переменную и ее отрицание.</a:t>
            </a:r>
            <a:endParaRPr lang="ru-RU" sz="24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3.      Все логические слагаемые в формуле различны.</a:t>
            </a:r>
            <a:endParaRPr lang="ru-RU" sz="24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4.      Ни одно логическое слагаемое не содержит одну и ту же переменную дважды.</a:t>
            </a:r>
            <a:endParaRPr lang="ru-RU" sz="24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7252293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37732"/>
            <a:ext cx="10515600" cy="5520267"/>
          </a:xfrm>
        </p:spPr>
        <p:txBody>
          <a:bodyPr>
            <a:normAutofit/>
          </a:bodyPr>
          <a:lstStyle/>
          <a:p>
            <a:pPr marL="0" indent="982663">
              <a:lnSpc>
                <a:spcPct val="110000"/>
              </a:lnSpc>
              <a:buNone/>
            </a:pPr>
            <a:r>
              <a:rPr lang="ru-RU" b="1" i="1" dirty="0"/>
              <a:t>Эти четыре свойства называются свойствами </a:t>
            </a:r>
            <a:r>
              <a:rPr lang="ru-RU" b="1" i="1" dirty="0" smtClean="0"/>
              <a:t>совершенства.</a:t>
            </a:r>
            <a:endParaRPr lang="ru-RU" b="1" i="1" dirty="0"/>
          </a:p>
          <a:p>
            <a:pPr marL="0" indent="982663">
              <a:lnSpc>
                <a:spcPct val="100000"/>
              </a:lnSpc>
              <a:buNone/>
            </a:pPr>
            <a:r>
              <a:rPr lang="ru-RU" b="1" i="1" dirty="0"/>
              <a:t> </a:t>
            </a:r>
            <a:r>
              <a:rPr lang="ru-RU" b="1" i="1" dirty="0" smtClean="0"/>
              <a:t>Если </a:t>
            </a:r>
            <a:r>
              <a:rPr lang="ru-RU" b="1" i="1" dirty="0"/>
              <a:t>f(x1,x2,…,</a:t>
            </a:r>
            <a:r>
              <a:rPr lang="ru-RU" b="1" i="1" dirty="0" err="1"/>
              <a:t>xn</a:t>
            </a:r>
            <a:r>
              <a:rPr lang="ru-RU" b="1" i="1" dirty="0"/>
              <a:t>) задана таблицей истинности, то соответствующая формула алгебры логики восстанавливается довольно просто. Для всех значений аргументов x1,x2,…,</a:t>
            </a:r>
            <a:r>
              <a:rPr lang="ru-RU" b="1" i="1" dirty="0" err="1"/>
              <a:t>xn</a:t>
            </a:r>
            <a:r>
              <a:rPr lang="ru-RU" b="1" i="1" dirty="0"/>
              <a:t>, при которых  f  принимает значение 1, нужно записать конъюнкцию элементарных переменных высказываний, взяв за член конъюнкции </a:t>
            </a:r>
            <a:r>
              <a:rPr lang="ru-RU" sz="3200" b="1" i="1" dirty="0"/>
              <a:t>x</a:t>
            </a:r>
            <a:r>
              <a:rPr lang="ru-RU" sz="2000" b="1" i="1" dirty="0"/>
              <a:t>i</a:t>
            </a:r>
            <a:r>
              <a:rPr lang="ru-RU" b="1" i="1" dirty="0"/>
              <a:t>, если xi=1, и </a:t>
            </a:r>
            <a:r>
              <a:rPr lang="ru-RU" b="1" i="1" dirty="0" smtClean="0"/>
              <a:t> не </a:t>
            </a:r>
            <a:r>
              <a:rPr lang="ru-RU" sz="3200" b="1" i="1" dirty="0">
                <a:solidFill>
                  <a:prstClr val="black"/>
                </a:solidFill>
              </a:rPr>
              <a:t>x</a:t>
            </a:r>
            <a:r>
              <a:rPr lang="ru-RU" sz="2000" b="1" i="1" dirty="0">
                <a:solidFill>
                  <a:prstClr val="black"/>
                </a:solidFill>
              </a:rPr>
              <a:t>i</a:t>
            </a:r>
            <a:r>
              <a:rPr lang="ru-RU" b="1" i="1" dirty="0" smtClean="0"/>
              <a:t>, </a:t>
            </a:r>
            <a:r>
              <a:rPr lang="ru-RU" b="1" i="1" dirty="0"/>
              <a:t>если xi=0</a:t>
            </a:r>
            <a:r>
              <a:rPr lang="ru-RU" b="1" i="1" dirty="0" smtClean="0"/>
              <a:t>.</a:t>
            </a:r>
          </a:p>
          <a:p>
            <a:pPr marL="0" indent="982663">
              <a:lnSpc>
                <a:spcPct val="100000"/>
              </a:lnSpc>
              <a:buNone/>
            </a:pPr>
            <a:r>
              <a:rPr lang="ru-RU" b="1" i="1" dirty="0" smtClean="0"/>
              <a:t> </a:t>
            </a:r>
            <a:r>
              <a:rPr lang="ru-RU" b="1" i="1" dirty="0"/>
              <a:t>Дизъюнкция всех записанных конъюнкций и будет необходимой формулой.</a:t>
            </a:r>
          </a:p>
        </p:txBody>
      </p:sp>
    </p:spTree>
    <p:extLst>
      <p:ext uri="{BB962C8B-B14F-4D97-AF65-F5344CB8AC3E}">
        <p14:creationId xmlns:p14="http://schemas.microsoft.com/office/powerpoint/2010/main" val="16867813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9486"/>
          </a:xfrm>
        </p:spPr>
        <p:txBody>
          <a:bodyPr>
            <a:normAutofit fontScale="90000"/>
          </a:bodyPr>
          <a:lstStyle/>
          <a:p>
            <a:r>
              <a:rPr lang="ru-RU" sz="5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СКНФ</a:t>
            </a:r>
            <a:endParaRPr lang="ru-RU" sz="5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71074"/>
            <a:ext cx="10515600" cy="5686926"/>
          </a:xfrm>
        </p:spPr>
        <p:txBody>
          <a:bodyPr>
            <a:normAutofit fontScale="62500" lnSpcReduction="20000"/>
          </a:bodyPr>
          <a:lstStyle/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</a:t>
            </a:r>
            <a:r>
              <a:rPr lang="ru-RU" sz="3600" b="1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</a:t>
            </a:r>
            <a:r>
              <a:rPr lang="en-US" sz="3600" b="1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ru-RU" sz="3600" b="1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600" b="1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Элементарной </a:t>
            </a:r>
            <a:r>
              <a:rPr lang="ru-RU" sz="36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дизъюнкцией </a:t>
            </a:r>
            <a:r>
              <a:rPr lang="de-DE" sz="36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n </a:t>
            </a:r>
            <a:r>
              <a:rPr lang="ru-RU" sz="36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переменных</a:t>
            </a:r>
            <a:endParaRPr lang="ru-RU" sz="36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называется дизъюнкция переменных или их отрицаний.</a:t>
            </a:r>
            <a:endParaRPr lang="ru-RU" sz="36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3600" b="1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en-US" sz="3600" b="1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b="1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b="1" i="1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Конъюнктивной нормальной формой</a:t>
            </a:r>
            <a:r>
              <a:rPr lang="ru-RU" sz="36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(КНФ) формулы А называется равносильная ей формула, представляющая собой конъюнкцию элементарных дизъюнкций.</a:t>
            </a:r>
            <a:endParaRPr lang="ru-RU" sz="36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627063" algn="l"/>
                <a:tab pos="1084263" algn="l"/>
              </a:tabLst>
            </a:pPr>
            <a:r>
              <a:rPr lang="ru-RU" sz="36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    Определение </a:t>
            </a:r>
            <a:r>
              <a:rPr lang="en-US" sz="3600" b="1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600" b="1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i="1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Совершенной конъюнктивной нормальной формулы А (СКНФ А)</a:t>
            </a:r>
            <a:r>
              <a:rPr lang="ru-RU" sz="36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 называется КНФ А, удовлетворяющая следующим условиям:</a:t>
            </a:r>
            <a:endParaRPr lang="ru-RU" sz="36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1.      все элементарные дизъюнкции, входящие в КНФ А, содержат все переменные;</a:t>
            </a:r>
            <a:endParaRPr lang="ru-RU" sz="36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 fontAlgn="base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2.      все элементарные дизъюнкции, входящие в КНФ А, различны;</a:t>
            </a:r>
            <a:endParaRPr lang="ru-RU" sz="36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3.      каждая элементарная дизъюнкция, входящая в КНФ А, содержит переменную один раз;</a:t>
            </a:r>
            <a:endParaRPr lang="ru-RU" sz="36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4.      ни одна элементарная дизъюнкция, входящая в КНФ А, не содержит переменную и ее отрицание.</a:t>
            </a:r>
            <a:endParaRPr lang="ru-RU" sz="36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238373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СДНФ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898525">
              <a:lnSpc>
                <a:spcPct val="100000"/>
              </a:lnSpc>
              <a:buNone/>
              <a:tabLst>
                <a:tab pos="352425" algn="l"/>
                <a:tab pos="546100" algn="l"/>
                <a:tab pos="5646738" algn="l"/>
                <a:tab pos="10218738" algn="l"/>
              </a:tabLst>
            </a:pPr>
            <a:r>
              <a:rPr lang="ru-RU" b="1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1.Элементарной 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конъюнкцией </a:t>
            </a:r>
            <a:r>
              <a:rPr lang="en-US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переменных называется конъюнкция переменных или их отрицаний</a:t>
            </a:r>
            <a:r>
              <a:rPr lang="ru-RU" b="1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b="1" i="1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898525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2. Дизъюнктивной нормальной формой (ДНФ) формулы А называется равносильная ей формула, представляющая собой дизъюнкцию элементарных конъюнкций.</a:t>
            </a:r>
            <a:endParaRPr lang="ru-RU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0000"/>
              </a:lnSpc>
              <a:spcAft>
                <a:spcPts val="0"/>
              </a:spcAft>
              <a:buNone/>
              <a:tabLst>
                <a:tab pos="352425" algn="l"/>
                <a:tab pos="546100" algn="l"/>
                <a:tab pos="5646738" algn="l"/>
                <a:tab pos="10218738" algn="l"/>
              </a:tabLst>
            </a:pPr>
            <a:endParaRPr lang="ru-RU" sz="2000" b="1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75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1359"/>
          </a:xfrm>
        </p:spPr>
        <p:txBody>
          <a:bodyPr>
            <a:normAutofit fontScale="90000"/>
          </a:bodyPr>
          <a:lstStyle/>
          <a:p>
            <a:r>
              <a:rPr lang="ru-RU" sz="5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СДНФ</a:t>
            </a:r>
            <a:endParaRPr lang="ru-RU" sz="5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46484"/>
            <a:ext cx="10515600" cy="5911516"/>
          </a:xfrm>
        </p:spPr>
        <p:txBody>
          <a:bodyPr>
            <a:noAutofit/>
          </a:bodyPr>
          <a:lstStyle/>
          <a:p>
            <a:pPr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3. Совершенной дизъюнктивной нормальной формой (СДНФ) формулы А называется ДНФ А, обладающая </a:t>
            </a:r>
            <a:r>
              <a:rPr lang="ru-RU" sz="2400" b="1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свойствами:</a:t>
            </a:r>
          </a:p>
          <a:p>
            <a:pPr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i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1. все </a:t>
            </a:r>
            <a:r>
              <a:rPr lang="ru-RU" sz="2400" b="1" i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элементарные конъюнкции</a:t>
            </a:r>
            <a:r>
              <a:rPr lang="ru-RU" sz="2400" b="1" i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i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входящие в КНФ А, содержат все переменные;</a:t>
            </a:r>
            <a:endParaRPr lang="ru-RU" sz="2400" b="1" i="1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0" algn="just" fontAlgn="base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2.      все элементарные </a:t>
            </a:r>
            <a:r>
              <a:rPr lang="ru-RU" sz="2400" b="1" i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конъюнкции</a:t>
            </a:r>
            <a:r>
              <a:rPr lang="ru-RU" sz="2400" b="1" i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входящие в КНФ А, различны;</a:t>
            </a:r>
            <a:endParaRPr lang="ru-RU" sz="2400" b="1" i="1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3.      каждая элементарная </a:t>
            </a:r>
            <a:r>
              <a:rPr lang="ru-RU" sz="2400" b="1" i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конъюнкция, </a:t>
            </a:r>
            <a:r>
              <a:rPr lang="ru-RU" sz="2400" b="1" i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входящая в КНФ А, содержит переменную один раз;</a:t>
            </a:r>
            <a:endParaRPr lang="ru-RU" sz="2400" b="1" i="1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4.      ни одна элементарная </a:t>
            </a:r>
            <a:r>
              <a:rPr lang="ru-RU" sz="2400" b="1" i="1" dirty="0" smtClean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конъюнкция</a:t>
            </a:r>
            <a:r>
              <a:rPr lang="ru-RU" sz="2400" b="1" i="1" dirty="0">
                <a:solidFill>
                  <a:prstClr val="black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входящая в КНФ А, не содержит переменную и ее отрицание.</a:t>
            </a:r>
            <a:endParaRPr lang="ru-RU" sz="2400" b="1" i="1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    СДНФ А можно получить двумя способами:</a:t>
            </a:r>
            <a:endParaRPr lang="ru-RU" sz="24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    а) с помощью таблицы истинности;</a:t>
            </a:r>
            <a:endParaRPr lang="ru-RU" sz="24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   б) с помощью равносильных преобразований.</a:t>
            </a:r>
            <a:endParaRPr lang="ru-RU" sz="2400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00000"/>
              </a:lnSpc>
              <a:spcAft>
                <a:spcPts val="0"/>
              </a:spcAft>
              <a:buNone/>
            </a:pPr>
            <a:r>
              <a:rPr lang="ru-RU" sz="24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       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51450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формулы СДНФ</a:t>
            </a:r>
            <a:endParaRPr lang="ru-RU" dirty="0"/>
          </a:p>
        </p:txBody>
      </p:sp>
      <p:pic>
        <p:nvPicPr>
          <p:cNvPr id="4" name="Объект 3" descr="http://digteh.ru/CVT/SINTSXEM/fm1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26" y="3898232"/>
            <a:ext cx="11229473" cy="8430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588169" y="2299962"/>
            <a:ext cx="58592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Х=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a&amp;b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b&amp;c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 </a:t>
            </a:r>
            <a:r>
              <a:rPr lang="en-US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c&amp;d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29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>Пример 1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b="1" i="1" dirty="0"/>
              <a:t>Для </a:t>
            </a:r>
            <a:r>
              <a:rPr lang="ru-RU" b="1" i="1" dirty="0" smtClean="0"/>
              <a:t>формулы   </a:t>
            </a:r>
            <a:r>
              <a:rPr lang="ru-RU" b="1" i="1" dirty="0"/>
              <a:t>найти СДНФ </a:t>
            </a:r>
            <a:r>
              <a:rPr lang="ru-RU" b="1" i="1" dirty="0" smtClean="0"/>
              <a:t> </a:t>
            </a:r>
            <a:r>
              <a:rPr lang="ru-RU" b="1" i="1" dirty="0"/>
              <a:t>двумя способами</a:t>
            </a:r>
            <a:r>
              <a:rPr lang="ru-RU" b="1" i="1" dirty="0" smtClean="0"/>
              <a:t>.</a:t>
            </a:r>
            <a:endParaRPr lang="en-US" b="1" i="1" dirty="0" smtClean="0"/>
          </a:p>
          <a:p>
            <a:pPr marL="0" indent="0">
              <a:buNone/>
            </a:pPr>
            <a:endParaRPr lang="en-US" b="1" i="1" dirty="0"/>
          </a:p>
          <a:p>
            <a:pPr marL="0" indent="0">
              <a:buNone/>
            </a:pPr>
            <a:endParaRPr lang="ru-RU" b="1" i="1" dirty="0"/>
          </a:p>
        </p:txBody>
      </p:sp>
      <p:pic>
        <p:nvPicPr>
          <p:cNvPr id="7" name="Рисунок 6" descr="http://logica2006.narod.ru/knf.files/image018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199" y="2523595"/>
            <a:ext cx="2459567" cy="7614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7195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Логические</a:t>
            </a:r>
            <a:r>
              <a:rPr lang="ru-RU" b="1" i="1" spc="13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устройства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67945" indent="442913" algn="just">
              <a:lnSpc>
                <a:spcPct val="12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rPr lang="ru-RU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Устройства,</a:t>
            </a:r>
            <a:r>
              <a:rPr lang="ru-RU" b="1" i="1" spc="19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предназначенные</a:t>
            </a:r>
            <a:r>
              <a:rPr lang="ru-RU" b="1" i="1" spc="2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для</a:t>
            </a:r>
            <a:r>
              <a:rPr lang="ru-RU" b="1" i="1" spc="2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формирования</a:t>
            </a:r>
            <a:r>
              <a:rPr lang="ru-RU" b="1" i="1" spc="2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функций</a:t>
            </a:r>
            <a:r>
              <a:rPr lang="ru-RU" b="1" i="1" spc="2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алгебры</a:t>
            </a:r>
            <a:r>
              <a:rPr lang="ru-RU" b="1" i="1" spc="2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логики,</a:t>
            </a:r>
            <a:r>
              <a:rPr lang="ru-RU" b="1" i="1" spc="18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b="1" i="1" spc="28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дальнейшем</a:t>
            </a:r>
            <a:r>
              <a:rPr lang="ru-RU" b="1" i="1" spc="12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будем</a:t>
            </a:r>
            <a:r>
              <a:rPr lang="ru-RU" b="1" i="1" spc="13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называть</a:t>
            </a:r>
            <a:r>
              <a:rPr lang="ru-RU" b="1" i="1" spc="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логическими</a:t>
            </a:r>
            <a:r>
              <a:rPr lang="ru-RU" b="1" i="1" spc="13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устройствами</a:t>
            </a:r>
            <a:r>
              <a:rPr lang="ru-RU" b="1" i="1" spc="1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ru-RU" b="1" i="1" spc="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цифровыми</a:t>
            </a:r>
            <a:r>
              <a:rPr lang="ru-RU" b="1" i="1" spc="20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устройствами.</a:t>
            </a:r>
            <a:endParaRPr lang="ru-RU" sz="2000" b="1" i="1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67310" indent="442913" algn="just">
              <a:lnSpc>
                <a:spcPct val="12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Цифровые</a:t>
            </a:r>
            <a:r>
              <a:rPr lang="ru-RU" b="1" i="1" spc="27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</a:t>
            </a:r>
            <a:r>
              <a:rPr lang="ru-RU" b="1" i="1" spc="27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(либо</a:t>
            </a:r>
            <a:r>
              <a:rPr lang="ru-RU" b="1" i="1" spc="26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ru-RU" b="1" i="1" spc="2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узлы)</a:t>
            </a:r>
            <a:r>
              <a:rPr lang="ru-RU" b="1" i="1" spc="27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r>
              <a:rPr lang="ru-RU" b="1" i="1" spc="26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делить</a:t>
            </a:r>
            <a:r>
              <a:rPr lang="ru-RU" b="1" i="1" spc="2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b="1" i="1" spc="27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типы</a:t>
            </a:r>
            <a:r>
              <a:rPr lang="ru-RU" b="1" i="1" spc="26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b="1" i="1" spc="3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различным</a:t>
            </a:r>
            <a:r>
              <a:rPr lang="ru-RU" b="1" i="1" spc="2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признакам.</a:t>
            </a:r>
            <a:endParaRPr lang="ru-RU" b="1" i="1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72390" indent="442913" algn="just">
              <a:lnSpc>
                <a:spcPct val="12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b="1" i="1" spc="25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способу</a:t>
            </a:r>
            <a:r>
              <a:rPr lang="ru-RU" b="1" i="1" spc="2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ввода</a:t>
            </a:r>
            <a:r>
              <a:rPr lang="ru-RU" b="1" i="1" spc="2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i="1" spc="25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вывода</a:t>
            </a:r>
            <a:r>
              <a:rPr lang="ru-RU" b="1" i="1" spc="2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кодовых</a:t>
            </a:r>
            <a:r>
              <a:rPr lang="ru-RU" b="1" i="1" spc="25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слов</a:t>
            </a:r>
            <a:r>
              <a:rPr lang="ru-RU" b="1" i="1" spc="2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различают</a:t>
            </a:r>
            <a:r>
              <a:rPr lang="ru-RU" b="1" i="1" spc="2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логические</a:t>
            </a:r>
            <a:r>
              <a:rPr lang="ru-RU" b="1" i="1" spc="2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</a:t>
            </a:r>
            <a:r>
              <a:rPr lang="ru-RU" b="1" i="1" spc="2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u="sng" spc="-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последовательного, параллельного</a:t>
            </a:r>
            <a:r>
              <a:rPr lang="ru-RU" b="1" i="1" u="sng" spc="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i="1" u="sng" spc="-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смешанного</a:t>
            </a:r>
            <a:r>
              <a:rPr lang="ru-RU" b="1" i="1" u="sng" spc="-1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u="sng" spc="-5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действия.</a:t>
            </a:r>
            <a:endParaRPr lang="ru-RU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963647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Решение. I способ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Решение. I способ получения СДНФ </a:t>
            </a:r>
            <a:r>
              <a:rPr lang="ru-RU" dirty="0" smtClean="0"/>
              <a:t>А</a:t>
            </a:r>
            <a:r>
              <a:rPr lang="en-US" dirty="0" smtClean="0"/>
              <a:t> </a:t>
            </a:r>
            <a:r>
              <a:rPr lang="ru-RU" dirty="0" smtClean="0"/>
              <a:t>с помощью равносильных преобразований: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  <p:pic>
        <p:nvPicPr>
          <p:cNvPr id="4" name="Рисунок 3" descr="http://logica2006.narod.ru/knf.files/image020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288" y="2733774"/>
            <a:ext cx="7673419" cy="21306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855306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</a:rPr>
              <a:t>Решение. </a:t>
            </a:r>
            <a:r>
              <a:rPr lang="ru-RU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II</a:t>
            </a:r>
            <a:r>
              <a:rPr lang="ru-RU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 </a:t>
            </a:r>
            <a:r>
              <a:rPr lang="ru-RU" sz="4000" b="1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ru-RU" sz="4000" b="1" dirty="0">
                <a:solidFill>
                  <a:prstClr val="black"/>
                </a:solidFill>
                <a:latin typeface="Calibri" panose="020F0502020204030204"/>
              </a:rPr>
              <a:t>способ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17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b="1" i="1" dirty="0"/>
              <a:t>II способ получения СДНФ А: составим таблицу истинности для формулы  </a:t>
            </a:r>
            <a:endParaRPr lang="en-US" b="1" i="1" dirty="0" smtClean="0"/>
          </a:p>
          <a:p>
            <a:pPr marL="0" indent="0">
              <a:buNone/>
            </a:pPr>
            <a:endParaRPr lang="ru-RU" b="1" i="1" dirty="0"/>
          </a:p>
        </p:txBody>
      </p:sp>
      <p:pic>
        <p:nvPicPr>
          <p:cNvPr id="4" name="Рисунок 3" descr="http://logica2006.narod.ru/knf.files/image018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817" y="1860783"/>
            <a:ext cx="1473026" cy="2041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975686"/>
              </p:ext>
            </p:extLst>
          </p:nvPr>
        </p:nvGraphicFramePr>
        <p:xfrm>
          <a:off x="2709333" y="2643183"/>
          <a:ext cx="6807203" cy="4114800"/>
        </p:xfrm>
        <a:graphic>
          <a:graphicData uri="http://schemas.openxmlformats.org/drawingml/2006/table">
            <a:tbl>
              <a:tblPr firstRow="1" firstCol="1" bandRow="1"/>
              <a:tblGrid>
                <a:gridCol w="767731"/>
                <a:gridCol w="880329"/>
                <a:gridCol w="859857"/>
                <a:gridCol w="839384"/>
                <a:gridCol w="1077853"/>
                <a:gridCol w="1569246"/>
                <a:gridCol w="812803"/>
              </a:tblGrid>
              <a:tr h="442031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ав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2031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2031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2031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2031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2031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2031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2031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42031"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2049" name="Рисунок 26" descr="http://logica2006.narod.ru/knf.files/image02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076" y="2761237"/>
            <a:ext cx="822657" cy="210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93292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logica2006.narod.ru/knf.files/image025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3310" y="4949072"/>
            <a:ext cx="3633160" cy="37445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73666" y="1907749"/>
            <a:ext cx="10456334" cy="2867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982663">
              <a:spcBef>
                <a:spcPts val="1000"/>
              </a:spcBef>
            </a:pPr>
            <a:r>
              <a:rPr lang="ru-RU" sz="2800" b="1" i="1" dirty="0">
                <a:solidFill>
                  <a:prstClr val="black"/>
                </a:solidFill>
              </a:rPr>
              <a:t>Для всех значений аргументов x1,x2,…,</a:t>
            </a:r>
            <a:r>
              <a:rPr lang="ru-RU" sz="2800" b="1" i="1" dirty="0" err="1">
                <a:solidFill>
                  <a:prstClr val="black"/>
                </a:solidFill>
              </a:rPr>
              <a:t>xn</a:t>
            </a:r>
            <a:r>
              <a:rPr lang="ru-RU" sz="2800" b="1" i="1" dirty="0">
                <a:solidFill>
                  <a:prstClr val="black"/>
                </a:solidFill>
              </a:rPr>
              <a:t>, при которых  f  принимает значение 1, нужно записать конъюнкцию элементарных переменных высказываний, взяв за член конъюнкции </a:t>
            </a:r>
            <a:r>
              <a:rPr lang="ru-RU" sz="3200" b="1" i="1" dirty="0">
                <a:solidFill>
                  <a:prstClr val="black"/>
                </a:solidFill>
              </a:rPr>
              <a:t>x</a:t>
            </a:r>
            <a:r>
              <a:rPr lang="ru-RU" sz="2000" b="1" i="1" dirty="0">
                <a:solidFill>
                  <a:prstClr val="black"/>
                </a:solidFill>
              </a:rPr>
              <a:t>i</a:t>
            </a:r>
            <a:r>
              <a:rPr lang="ru-RU" sz="2800" b="1" i="1" dirty="0">
                <a:solidFill>
                  <a:prstClr val="black"/>
                </a:solidFill>
              </a:rPr>
              <a:t>, если xi=1, и  не </a:t>
            </a:r>
            <a:r>
              <a:rPr lang="ru-RU" sz="3200" b="1" i="1" dirty="0">
                <a:solidFill>
                  <a:prstClr val="black"/>
                </a:solidFill>
              </a:rPr>
              <a:t>x</a:t>
            </a:r>
            <a:r>
              <a:rPr lang="ru-RU" sz="2000" b="1" i="1" dirty="0">
                <a:solidFill>
                  <a:prstClr val="black"/>
                </a:solidFill>
              </a:rPr>
              <a:t>i</a:t>
            </a:r>
            <a:r>
              <a:rPr lang="ru-RU" sz="2800" b="1" i="1" dirty="0">
                <a:solidFill>
                  <a:prstClr val="black"/>
                </a:solidFill>
              </a:rPr>
              <a:t>, если xi=0.</a:t>
            </a:r>
          </a:p>
          <a:p>
            <a:pPr lvl="0" indent="982663">
              <a:spcBef>
                <a:spcPts val="1000"/>
              </a:spcBef>
            </a:pPr>
            <a:r>
              <a:rPr lang="ru-RU" sz="2800" b="1" i="1" dirty="0">
                <a:solidFill>
                  <a:prstClr val="black"/>
                </a:solidFill>
              </a:rPr>
              <a:t> Дизъюнкция всех записанных конъюнкций и будет необходимой формулой.</a:t>
            </a:r>
          </a:p>
        </p:txBody>
      </p:sp>
    </p:spTree>
    <p:extLst>
      <p:ext uri="{BB962C8B-B14F-4D97-AF65-F5344CB8AC3E}">
        <p14:creationId xmlns:p14="http://schemas.microsoft.com/office/powerpoint/2010/main" val="7459578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568" t="19141" r="12131" b="12369"/>
          <a:stretch/>
        </p:blipFill>
        <p:spPr>
          <a:xfrm>
            <a:off x="949422" y="778934"/>
            <a:ext cx="10293156" cy="526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4321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036" t="17585" r="8410" b="6141"/>
          <a:stretch/>
        </p:blipFill>
        <p:spPr>
          <a:xfrm>
            <a:off x="579882" y="575733"/>
            <a:ext cx="11032236" cy="587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4043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</a:rPr>
              <a:t>Контрольные вопросы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i="1" dirty="0">
                <a:ea typeface="Calibri" panose="020F0502020204030204" pitchFamily="34" charset="0"/>
                <a:cs typeface="Times New Roman" panose="02020603050405020304" pitchFamily="18" charset="0"/>
              </a:rPr>
              <a:t>Назовите основные логические элементы.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i="1" dirty="0">
                <a:ea typeface="Calibri" panose="020F0502020204030204" pitchFamily="34" charset="0"/>
                <a:cs typeface="Times New Roman" panose="02020603050405020304" pitchFamily="18" charset="0"/>
              </a:rPr>
              <a:t>Как называется логический элемент, осуществляющий функцию ИЛИ?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i="1" dirty="0">
                <a:ea typeface="Calibri" panose="020F0502020204030204" pitchFamily="34" charset="0"/>
                <a:cs typeface="Times New Roman" panose="02020603050405020304" pitchFamily="18" charset="0"/>
              </a:rPr>
              <a:t>Чем отличаются комбинационные схемы от последовательностных?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b="1" i="1" spc="-5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На какие виды делятся логические устройства по</a:t>
            </a:r>
            <a:r>
              <a:rPr lang="ru-RU" b="1" i="1" spc="35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способу</a:t>
            </a:r>
            <a:r>
              <a:rPr lang="ru-RU" b="1" i="1" spc="15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функционирования</a:t>
            </a:r>
            <a:r>
              <a:rPr lang="ru-RU" b="1" i="1" spc="3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устройства?</a:t>
            </a:r>
            <a:endParaRPr lang="ru-RU" b="1" i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912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+mn-cs"/>
              </a:rPr>
              <a:t>Устройств</a:t>
            </a:r>
            <a:r>
              <a:rPr lang="ru-RU" sz="4800" b="1" i="1" spc="-5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+mn-cs"/>
              </a:rPr>
              <a:t>о</a:t>
            </a:r>
            <a:r>
              <a:rPr lang="ru-RU" sz="4800" b="1" i="1" spc="14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+mn-cs"/>
              </a:rPr>
              <a:t> </a:t>
            </a:r>
            <a:r>
              <a:rPr lang="ru-RU" sz="4800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+mn-cs"/>
              </a:rPr>
              <a:t>последовательного</a:t>
            </a:r>
            <a:r>
              <a:rPr lang="ru-RU" sz="4800" b="1" i="1" spc="15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+mn-cs"/>
              </a:rPr>
              <a:t> </a:t>
            </a:r>
            <a:r>
              <a:rPr lang="ru-RU" sz="4800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Calibri" panose="020F0502020204030204" pitchFamily="34" charset="0"/>
                <a:cs typeface="+mn-cs"/>
              </a:rPr>
              <a:t>действия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442913">
              <a:lnSpc>
                <a:spcPct val="100000"/>
              </a:lnSpc>
              <a:buNone/>
            </a:pPr>
            <a:r>
              <a:rPr lang="ru-RU" b="1" i="1" spc="-5" dirty="0" smtClean="0">
                <a:effectLst/>
                <a:ea typeface="Calibri" panose="020F0502020204030204" pitchFamily="34" charset="0"/>
              </a:rPr>
              <a:t>На</a:t>
            </a:r>
            <a:r>
              <a:rPr lang="ru-RU" b="1" i="1" spc="150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</a:rPr>
              <a:t>входы</a:t>
            </a:r>
            <a:r>
              <a:rPr lang="ru-RU" b="1" i="1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</a:rPr>
              <a:t>устройства</a:t>
            </a:r>
            <a:r>
              <a:rPr lang="ru-RU" b="1" i="1" spc="145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</a:rPr>
              <a:t>последовательного</a:t>
            </a:r>
            <a:r>
              <a:rPr lang="ru-RU" b="1" i="1" spc="155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</a:rPr>
              <a:t>действия</a:t>
            </a:r>
            <a:r>
              <a:rPr lang="ru-RU" b="1" i="1" spc="15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</a:rPr>
              <a:t>символы</a:t>
            </a:r>
            <a:r>
              <a:rPr lang="ru-RU" b="1" i="1" spc="150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spc="-10" dirty="0" smtClean="0">
                <a:effectLst/>
                <a:ea typeface="Calibri" panose="020F0502020204030204" pitchFamily="34" charset="0"/>
              </a:rPr>
              <a:t>кодовых</a:t>
            </a:r>
            <a:r>
              <a:rPr lang="ru-RU" b="1" i="1" spc="155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</a:rPr>
              <a:t>слов</a:t>
            </a:r>
            <a:r>
              <a:rPr lang="ru-RU" b="1" i="1" spc="215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</a:rPr>
              <a:t>поступают</a:t>
            </a:r>
            <a:r>
              <a:rPr lang="ru-RU" b="1" i="1" spc="105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dirty="0" smtClean="0">
                <a:effectLst/>
                <a:ea typeface="Calibri" panose="020F0502020204030204" pitchFamily="34" charset="0"/>
              </a:rPr>
              <a:t>не</a:t>
            </a:r>
            <a:r>
              <a:rPr lang="ru-RU" b="1" i="1" spc="115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</a:rPr>
              <a:t>одновременно,</a:t>
            </a:r>
            <a:r>
              <a:rPr lang="ru-RU" b="1" i="1" spc="120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dirty="0" smtClean="0">
                <a:effectLst/>
                <a:ea typeface="Calibri" panose="020F0502020204030204" pitchFamily="34" charset="0"/>
              </a:rPr>
              <a:t>а</a:t>
            </a:r>
            <a:r>
              <a:rPr lang="ru-RU" b="1" i="1" spc="115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</a:rPr>
              <a:t>последовательно,</a:t>
            </a:r>
            <a:r>
              <a:rPr lang="ru-RU" b="1" i="1" spc="120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</a:rPr>
              <a:t>символ</a:t>
            </a:r>
            <a:r>
              <a:rPr lang="ru-RU" b="1" i="1" spc="120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dirty="0" smtClean="0">
                <a:effectLst/>
                <a:ea typeface="Calibri" panose="020F0502020204030204" pitchFamily="34" charset="0"/>
              </a:rPr>
              <a:t>за</a:t>
            </a:r>
            <a:r>
              <a:rPr lang="ru-RU" b="1" i="1" spc="120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</a:rPr>
              <a:t>символом</a:t>
            </a:r>
            <a:r>
              <a:rPr lang="ru-RU" b="1" i="1" spc="125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dirty="0" smtClean="0">
                <a:effectLst/>
                <a:ea typeface="Calibri" panose="020F0502020204030204" pitchFamily="34" charset="0"/>
              </a:rPr>
              <a:t>(в</a:t>
            </a:r>
            <a:r>
              <a:rPr lang="ru-RU" b="1" i="1" spc="110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</a:rPr>
              <a:t>так</a:t>
            </a:r>
            <a:r>
              <a:rPr lang="ru-RU" b="1" i="1" spc="225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</a:rPr>
              <a:t>называемой</a:t>
            </a:r>
            <a:r>
              <a:rPr lang="ru-RU" b="1" i="1" spc="-10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</a:rPr>
              <a:t>последовательной</a:t>
            </a:r>
            <a:r>
              <a:rPr lang="ru-RU" b="1" i="1" spc="175" dirty="0" smtClean="0">
                <a:effectLst/>
                <a:ea typeface="Calibri" panose="020F0502020204030204" pitchFamily="34" charset="0"/>
              </a:rPr>
              <a:t> </a:t>
            </a:r>
            <a:r>
              <a:rPr lang="ru-RU" b="1" i="1" spc="-5" dirty="0" smtClean="0">
                <a:effectLst/>
                <a:ea typeface="Calibri" panose="020F0502020204030204" pitchFamily="34" charset="0"/>
              </a:rPr>
              <a:t>форме).</a:t>
            </a:r>
            <a:r>
              <a:rPr lang="ru-RU" b="1" i="1" spc="160" dirty="0" smtClean="0">
                <a:effectLst/>
                <a:ea typeface="Calibri" panose="020F0502020204030204" pitchFamily="34" charset="0"/>
              </a:rPr>
              <a:t> </a:t>
            </a:r>
            <a:endParaRPr lang="ru-RU" b="1" i="1" dirty="0"/>
          </a:p>
        </p:txBody>
      </p:sp>
      <p:pic>
        <p:nvPicPr>
          <p:cNvPr id="7" name="image1.png"/>
          <p:cNvPicPr>
            <a:picLocks noGrp="1"/>
          </p:cNvPicPr>
          <p:nvPr>
            <p:ph sz="half" idx="1"/>
          </p:nvPr>
        </p:nvPicPr>
        <p:blipFill rotWithShape="1">
          <a:blip r:embed="rId2" cstate="print"/>
          <a:srcRect r="60688"/>
          <a:stretch/>
        </p:blipFill>
        <p:spPr>
          <a:xfrm>
            <a:off x="838200" y="2290714"/>
            <a:ext cx="4421957" cy="396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193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728133"/>
            <a:ext cx="10515600" cy="962555"/>
          </a:xfrm>
        </p:spPr>
        <p:txBody>
          <a:bodyPr>
            <a:normAutofit/>
          </a:bodyPr>
          <a:lstStyle/>
          <a:p>
            <a:r>
              <a:rPr lang="ru-RU" sz="4000" b="1" i="1" spc="-1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Устройство</a:t>
            </a:r>
            <a:r>
              <a:rPr lang="ru-RU" sz="4000" b="1" i="1" spc="11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spc="-5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параллельного</a:t>
            </a:r>
            <a:r>
              <a:rPr lang="ru-RU" sz="4000" b="1" i="1" spc="105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72200" y="1300691"/>
            <a:ext cx="5181600" cy="4351338"/>
          </a:xfrm>
        </p:spPr>
        <p:txBody>
          <a:bodyPr>
            <a:noAutofit/>
          </a:bodyPr>
          <a:lstStyle/>
          <a:p>
            <a:pPr marL="0" marR="67310" indent="442913">
              <a:lnSpc>
                <a:spcPct val="100000"/>
              </a:lnSpc>
              <a:spcBef>
                <a:spcPts val="40"/>
              </a:spcBef>
              <a:spcAft>
                <a:spcPts val="0"/>
              </a:spcAft>
              <a:buNone/>
            </a:pP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400" b="1" i="1" spc="1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входы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</a:t>
            </a:r>
            <a:r>
              <a:rPr lang="ru-RU" sz="2400" b="1" i="1" spc="1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параллельного</a:t>
            </a:r>
            <a:r>
              <a:rPr lang="ru-RU" sz="2400" b="1" i="1" spc="10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r>
              <a:rPr lang="ru-RU" sz="2400" b="1" i="1" spc="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lang="ru-RU" sz="2400" b="1" i="1" spc="9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400" b="1" i="1" spc="1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символов</a:t>
            </a:r>
            <a:r>
              <a:rPr lang="ru-RU" sz="2400" b="1" i="1" spc="10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каждого</a:t>
            </a:r>
            <a:r>
              <a:rPr lang="ru-RU" sz="2400" b="1" i="1" spc="3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входного</a:t>
            </a:r>
            <a:r>
              <a:rPr lang="ru-RU" sz="2400" b="1" i="1" spc="-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кодового</a:t>
            </a:r>
            <a:r>
              <a:rPr lang="ru-RU" sz="2400" b="1" i="1" spc="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слова подаются</a:t>
            </a:r>
            <a:r>
              <a:rPr lang="ru-RU" sz="2400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одновременно</a:t>
            </a:r>
            <a:r>
              <a:rPr lang="ru-RU" sz="2400" b="1" i="1" spc="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(в</a:t>
            </a:r>
            <a:r>
              <a:rPr lang="ru-RU" sz="2400" b="1" i="1" spc="-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ru-RU" sz="2400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называемый</a:t>
            </a:r>
            <a:r>
              <a:rPr lang="ru-RU" sz="2400" b="1" i="1" spc="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параллельной</a:t>
            </a:r>
            <a:r>
              <a:rPr lang="ru-RU" sz="2400" b="1" i="1" spc="16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форме).</a:t>
            </a:r>
            <a:r>
              <a:rPr lang="ru-RU" sz="2400" b="1" i="1" spc="10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i="1" spc="10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такой</a:t>
            </a:r>
            <a:r>
              <a:rPr lang="ru-RU" sz="2400" b="1" i="1" spc="10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же</a:t>
            </a:r>
            <a:r>
              <a:rPr lang="ru-RU" sz="2400" b="1" i="1" spc="9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форме</a:t>
            </a:r>
            <a:r>
              <a:rPr lang="ru-RU" sz="2400" b="1" i="1" spc="9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образуется</a:t>
            </a:r>
            <a:r>
              <a:rPr lang="ru-RU" sz="2400" b="1" i="1" spc="10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400" b="1" i="1" spc="10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выходе</a:t>
            </a:r>
            <a:r>
              <a:rPr lang="ru-RU" sz="2400" b="1" i="1" spc="10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выходное</a:t>
            </a:r>
            <a:r>
              <a:rPr lang="ru-RU" sz="2400" b="1" i="1" spc="10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слово.</a:t>
            </a:r>
            <a:r>
              <a:rPr lang="ru-RU" sz="2400" b="1" i="1" spc="10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marR="67310" indent="442913">
              <a:lnSpc>
                <a:spcPct val="100000"/>
              </a:lnSpc>
              <a:spcBef>
                <a:spcPts val="40"/>
              </a:spcBef>
              <a:spcAft>
                <a:spcPts val="0"/>
              </a:spcAft>
              <a:buNone/>
            </a:pP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Очевидно,</a:t>
            </a:r>
            <a:r>
              <a:rPr lang="ru-RU" sz="2400" b="1" i="1" spc="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ru-RU" sz="2400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параллельной</a:t>
            </a:r>
            <a:r>
              <a:rPr lang="ru-RU" sz="2400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форме</a:t>
            </a:r>
            <a:r>
              <a:rPr lang="ru-RU" sz="2400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приема</a:t>
            </a:r>
            <a:r>
              <a:rPr lang="ru-RU" sz="2400" b="1" i="1" spc="16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передачи</a:t>
            </a:r>
            <a:r>
              <a:rPr lang="ru-RU" sz="2400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кодовых</a:t>
            </a:r>
            <a:r>
              <a:rPr lang="ru-RU" sz="2400" b="1" i="1" spc="16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слов</a:t>
            </a:r>
            <a:r>
              <a:rPr lang="ru-RU" sz="2400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i="1" spc="17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устройстве</a:t>
            </a:r>
            <a:r>
              <a:rPr lang="ru-RU" sz="2400" b="1" i="1" spc="16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</a:t>
            </a:r>
            <a:r>
              <a:rPr lang="ru-RU" sz="2400" b="1" i="1" spc="2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иметь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каждого</a:t>
            </a:r>
            <a:r>
              <a:rPr lang="ru-RU" sz="2400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разряда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входного</a:t>
            </a:r>
            <a:r>
              <a:rPr lang="ru-RU" sz="2400" b="1" i="1" spc="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(выходного)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слова отдельный</a:t>
            </a:r>
            <a:r>
              <a:rPr lang="ru-RU" sz="2400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</a:t>
            </a:r>
            <a:r>
              <a:rPr lang="ru-RU" sz="2400" b="1" i="1" spc="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(выход).</a:t>
            </a:r>
            <a:endParaRPr lang="ru-RU" sz="2400" b="1" i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1.png"/>
          <p:cNvPicPr>
            <a:picLocks noGrp="1"/>
          </p:cNvPicPr>
          <p:nvPr>
            <p:ph sz="half" idx="1"/>
          </p:nvPr>
        </p:nvPicPr>
        <p:blipFill rotWithShape="1">
          <a:blip r:embed="rId2" cstate="print"/>
          <a:srcRect l="35491"/>
          <a:stretch/>
        </p:blipFill>
        <p:spPr>
          <a:xfrm>
            <a:off x="339365" y="1960776"/>
            <a:ext cx="5756635" cy="398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41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83759"/>
            <a:ext cx="10515600" cy="4351338"/>
          </a:xfrm>
        </p:spPr>
        <p:txBody>
          <a:bodyPr>
            <a:noAutofit/>
          </a:bodyPr>
          <a:lstStyle/>
          <a:p>
            <a:pPr marL="71438" marR="67310" indent="730250">
              <a:lnSpc>
                <a:spcPct val="100000"/>
              </a:lnSpc>
              <a:spcBef>
                <a:spcPts val="830"/>
              </a:spcBef>
              <a:spcAft>
                <a:spcPts val="0"/>
              </a:spcAft>
              <a:buNone/>
            </a:pP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Устройство</a:t>
            </a:r>
            <a:r>
              <a:rPr lang="ru-RU" b="1" i="1" spc="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выполняет</a:t>
            </a:r>
            <a:r>
              <a:rPr lang="ru-RU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над</a:t>
            </a:r>
            <a:r>
              <a:rPr lang="ru-RU" b="1" i="1" spc="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разрядами</a:t>
            </a:r>
            <a:r>
              <a:rPr lang="ru-RU" b="1" i="1" spc="3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входных</a:t>
            </a:r>
            <a:r>
              <a:rPr lang="ru-RU" b="1" i="1" spc="1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слов</a:t>
            </a:r>
            <a:r>
              <a:rPr lang="ru-RU" b="1" i="1" spc="1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ту</a:t>
            </a:r>
            <a:r>
              <a:rPr lang="ru-RU" b="1" i="1" spc="10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же</a:t>
            </a:r>
            <a:r>
              <a:rPr lang="ru-RU" b="1" i="1" spc="1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логическую</a:t>
            </a:r>
            <a:r>
              <a:rPr lang="ru-RU" b="1" i="1" spc="1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операцию</a:t>
            </a:r>
            <a:r>
              <a:rPr lang="ru-RU" b="1" i="1" spc="1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выявляя</a:t>
            </a:r>
            <a:r>
              <a:rPr lang="en-US" b="1" i="1" spc="1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несовпадение</a:t>
            </a:r>
            <a:r>
              <a:rPr lang="en-US" b="1" i="1" spc="1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10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символов</a:t>
            </a:r>
            <a:r>
              <a:rPr lang="en-US" b="1" i="1" spc="2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соответствующих</a:t>
            </a:r>
            <a:r>
              <a:rPr lang="en-US" b="1" i="1" spc="18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разрядов</a:t>
            </a:r>
            <a:r>
              <a:rPr lang="en-US" b="1" i="1" spc="17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10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входных</a:t>
            </a:r>
            <a:r>
              <a:rPr lang="en-US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слов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en-US" b="1" i="1" spc="17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en-US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устройство</a:t>
            </a:r>
            <a:r>
              <a:rPr lang="en-US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b="1" i="1" spc="17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показанное</a:t>
            </a:r>
            <a:r>
              <a:rPr lang="en-US" b="1" i="1" spc="17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b="1" i="1" spc="2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рисунке</a:t>
            </a:r>
            <a:r>
              <a:rPr lang="en-US" b="1" i="1" spc="3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1.1,а,</a:t>
            </a:r>
            <a:r>
              <a:rPr lang="en-US" b="1" i="1" spc="3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en-US" b="1" i="1" spc="3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b="1" i="1" spc="3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параллельной</a:t>
            </a:r>
            <a:r>
              <a:rPr lang="en-US" b="1" i="1" spc="3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форме</a:t>
            </a:r>
            <a:r>
              <a:rPr lang="en-US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i="1" spc="-5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438" marR="67310" indent="730250">
              <a:lnSpc>
                <a:spcPct val="100000"/>
              </a:lnSpc>
              <a:spcBef>
                <a:spcPts val="830"/>
              </a:spcBef>
              <a:spcAft>
                <a:spcPts val="0"/>
              </a:spcAft>
              <a:buNone/>
            </a:pPr>
            <a:r>
              <a:rPr lang="en-US" b="1" i="1" spc="3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Входы</a:t>
            </a:r>
            <a:r>
              <a:rPr lang="ru-RU" b="1" i="1" spc="3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</a:t>
            </a:r>
            <a:r>
              <a:rPr lang="ru-RU" b="1" i="1" spc="3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разделены</a:t>
            </a:r>
            <a:r>
              <a:rPr lang="ru-RU" b="1" i="1" spc="3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b="1" i="1" spc="3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две</a:t>
            </a:r>
            <a:r>
              <a:rPr lang="ru-RU" b="1" i="1" spc="2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r>
              <a:rPr lang="ru-RU" b="1" i="1" spc="2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b="1" i="1" spc="27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i="1" spc="29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ru-RU" b="1" i="1" spc="28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каждая</a:t>
            </a:r>
            <a:r>
              <a:rPr lang="ru-RU" b="1" i="1" spc="2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b="1" i="1" spc="28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которых</a:t>
            </a:r>
            <a:r>
              <a:rPr lang="ru-RU" b="1" i="1" spc="2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предназначена</a:t>
            </a:r>
            <a:r>
              <a:rPr lang="ru-RU" b="1" i="1" spc="27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b="1" i="1" spc="2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приема</a:t>
            </a:r>
            <a:r>
              <a:rPr lang="ru-RU" b="1" i="1" spc="28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трехразрядного</a:t>
            </a:r>
            <a:r>
              <a:rPr lang="ru-RU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входного</a:t>
            </a:r>
            <a:r>
              <a:rPr lang="ru-RU" b="1" i="1" spc="1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кодового</a:t>
            </a:r>
            <a:r>
              <a:rPr lang="ru-RU" b="1" i="1" spc="1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r>
              <a:rPr lang="ru-RU" b="1" i="1" spc="1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spc="1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параллельной</a:t>
            </a:r>
            <a:r>
              <a:rPr lang="ru-RU" b="1" i="1" spc="1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форме.</a:t>
            </a:r>
          </a:p>
          <a:p>
            <a:pPr marL="71438" marR="67310" indent="730250">
              <a:lnSpc>
                <a:spcPct val="100000"/>
              </a:lnSpc>
              <a:spcBef>
                <a:spcPts val="830"/>
              </a:spcBef>
              <a:spcAft>
                <a:spcPts val="0"/>
              </a:spcAft>
              <a:buNone/>
            </a:pPr>
            <a:r>
              <a:rPr lang="ru-RU" b="1" i="1" spc="1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b="1" i="1" spc="1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выходах</a:t>
            </a:r>
            <a:r>
              <a:rPr lang="ru-RU" b="1" i="1" spc="1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</a:t>
            </a:r>
            <a:r>
              <a:rPr lang="ru-RU" b="1" i="1" spc="1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lang="ru-RU" b="1" i="1" spc="1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параллельной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форме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получается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трехразрядное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выходное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слово.</a:t>
            </a:r>
            <a:endParaRPr lang="ru-RU" b="1" i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573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032933"/>
            <a:ext cx="10515600" cy="657755"/>
          </a:xfrm>
        </p:spPr>
        <p:txBody>
          <a:bodyPr>
            <a:normAutofit/>
          </a:bodyPr>
          <a:lstStyle/>
          <a:p>
            <a:r>
              <a:rPr lang="ru-RU" sz="4000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</a:t>
            </a:r>
            <a:r>
              <a:rPr lang="ru-RU" sz="4000" b="1" i="1" spc="15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смешанного</a:t>
            </a:r>
            <a:r>
              <a:rPr lang="ru-RU" sz="4000" b="1" i="1" spc="16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  <a:ea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438" marR="66675" indent="730250" algn="just">
              <a:lnSpc>
                <a:spcPct val="11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устройствах</a:t>
            </a:r>
            <a:r>
              <a:rPr lang="ru-RU" b="1" i="1" spc="15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смешанного</a:t>
            </a:r>
            <a:r>
              <a:rPr lang="ru-RU" b="1" i="1" spc="16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входные</a:t>
            </a:r>
            <a:r>
              <a:rPr lang="ru-RU" b="1" i="1" spc="15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i="1" spc="16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выходные</a:t>
            </a:r>
            <a:r>
              <a:rPr lang="ru-RU" b="1" i="1" spc="16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кодовые</a:t>
            </a:r>
            <a:r>
              <a:rPr lang="ru-RU" b="1" i="1" spc="15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r>
              <a:rPr lang="ru-RU" b="1" i="1" spc="2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представляются</a:t>
            </a:r>
            <a:r>
              <a:rPr lang="ru-RU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разных</a:t>
            </a:r>
            <a:r>
              <a:rPr lang="ru-RU" b="1" i="1" spc="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формах.</a:t>
            </a:r>
            <a:r>
              <a:rPr lang="ru-RU" b="1" i="1" spc="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Например,</a:t>
            </a:r>
            <a:r>
              <a:rPr lang="ru-RU" b="1" i="1" spc="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входные</a:t>
            </a:r>
            <a:r>
              <a:rPr lang="ru-RU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r>
              <a:rPr lang="ru-RU" b="1" i="1" spc="6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последовательной</a:t>
            </a:r>
            <a:r>
              <a:rPr lang="ru-RU" b="1" i="1" spc="2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форме,</a:t>
            </a:r>
            <a:r>
              <a:rPr lang="ru-RU" b="1" i="1" spc="1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выходные</a:t>
            </a:r>
            <a:r>
              <a:rPr lang="ru-RU" b="1" i="1" spc="1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b="1" i="1" spc="1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spc="1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параллельной.</a:t>
            </a:r>
            <a:r>
              <a:rPr lang="ru-RU" b="1" i="1" spc="1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b="1" i="1" spc="120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438" marR="66675" indent="730250" algn="just">
              <a:lnSpc>
                <a:spcPct val="110000"/>
              </a:lnSpc>
              <a:spcBef>
                <a:spcPts val="30"/>
              </a:spcBef>
              <a:spcAft>
                <a:spcPts val="0"/>
              </a:spcAft>
              <a:buNone/>
            </a:pP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</a:t>
            </a:r>
            <a:r>
              <a:rPr lang="ru-RU" b="1" i="1" spc="1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смешанного</a:t>
            </a:r>
            <a:r>
              <a:rPr lang="ru-RU" b="1" i="1" spc="1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действия</a:t>
            </a:r>
            <a:r>
              <a:rPr lang="ru-RU" b="1" i="1" spc="1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могут</a:t>
            </a:r>
            <a:r>
              <a:rPr lang="ru-RU" b="1" i="1" spc="2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использоваться</a:t>
            </a:r>
            <a:r>
              <a:rPr lang="ru-RU" b="1" i="1" spc="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b="1" i="1" spc="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преобразования</a:t>
            </a:r>
            <a:r>
              <a:rPr lang="ru-RU" b="1" i="1" spc="5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кодовых</a:t>
            </a:r>
            <a:r>
              <a:rPr lang="ru-RU" b="1" i="1" spc="6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слов</a:t>
            </a:r>
            <a:r>
              <a:rPr lang="ru-RU" b="1" i="1" spc="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b="1" i="1" spc="5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одной</a:t>
            </a:r>
            <a:r>
              <a:rPr lang="ru-RU" b="1" i="1" spc="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r>
              <a:rPr lang="ru-RU" b="1" i="1" spc="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представления</a:t>
            </a:r>
            <a:r>
              <a:rPr lang="ru-RU" b="1" i="1" spc="2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другую 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1" i="1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последовательной</a:t>
            </a:r>
            <a:r>
              <a:rPr lang="en-US" b="1" i="1" spc="-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en-US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параллельную</a:t>
            </a:r>
            <a:r>
              <a:rPr lang="en-US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наоборот</a:t>
            </a:r>
            <a:r>
              <a:rPr lang="en-US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b="1" i="1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1419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</a:t>
            </a:r>
            <a:r>
              <a:rPr lang="ru-RU" b="1" i="1" spc="3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способу</a:t>
            </a:r>
            <a:r>
              <a:rPr lang="ru-RU" b="1" i="1" spc="1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функционирования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37734"/>
            <a:ext cx="10515600" cy="5520266"/>
          </a:xfrm>
        </p:spPr>
        <p:txBody>
          <a:bodyPr>
            <a:normAutofit fontScale="92500" lnSpcReduction="10000"/>
          </a:bodyPr>
          <a:lstStyle/>
          <a:p>
            <a:pPr marL="0" marR="67945" indent="898525">
              <a:lnSpc>
                <a:spcPct val="120000"/>
              </a:lnSpc>
              <a:spcBef>
                <a:spcPts val="25"/>
              </a:spcBef>
              <a:buNone/>
            </a:pP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b="1" i="1" spc="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способу</a:t>
            </a:r>
            <a:r>
              <a:rPr lang="ru-RU" b="1" i="1" spc="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функционирования</a:t>
            </a:r>
            <a:r>
              <a:rPr lang="ru-RU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логические</a:t>
            </a:r>
            <a:r>
              <a:rPr lang="ru-RU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</a:t>
            </a:r>
            <a:r>
              <a:rPr lang="ru-RU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(и</a:t>
            </a:r>
            <a:r>
              <a:rPr lang="ru-RU" b="1" i="1" spc="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ru-RU" b="1" i="1" spc="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схемы)</a:t>
            </a:r>
            <a:r>
              <a:rPr lang="ru-RU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делятся</a:t>
            </a:r>
            <a:r>
              <a:rPr lang="ru-RU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b="1" i="1" spc="2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два</a:t>
            </a:r>
            <a:r>
              <a:rPr lang="ru-RU" b="1" i="1" spc="2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класса:</a:t>
            </a:r>
            <a:r>
              <a:rPr lang="ru-RU" b="1" i="1" spc="2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u="sng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комбинационные</a:t>
            </a:r>
            <a:r>
              <a:rPr lang="ru-RU" b="1" i="1" u="sng" spc="22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u="sng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</a:t>
            </a:r>
            <a:r>
              <a:rPr lang="ru-RU" b="1" i="1" u="sng" spc="2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(и</a:t>
            </a:r>
            <a:r>
              <a:rPr lang="ru-RU" b="1" i="1" spc="25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соответственно</a:t>
            </a:r>
            <a:r>
              <a:rPr lang="ru-RU" b="1" i="1" spc="2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комбинационные</a:t>
            </a:r>
            <a:r>
              <a:rPr lang="ru-RU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схемы)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ru-RU" b="1" i="1" spc="-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u="sng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последовательностные</a:t>
            </a:r>
            <a:r>
              <a:rPr lang="ru-RU" b="1" i="1" u="sng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 (</a:t>
            </a:r>
            <a:r>
              <a:rPr lang="ru-RU" b="1" i="1" spc="-5" dirty="0" err="1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последовательностные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схемы).</a:t>
            </a:r>
          </a:p>
          <a:p>
            <a:pPr marL="0" marR="66675" indent="898525" algn="just">
              <a:lnSpc>
                <a:spcPct val="120000"/>
              </a:lnSpc>
              <a:spcBef>
                <a:spcPts val="25"/>
              </a:spcBef>
              <a:spcAft>
                <a:spcPts val="0"/>
              </a:spcAft>
              <a:buNone/>
            </a:pPr>
            <a:r>
              <a:rPr lang="ru-RU" b="1" i="1" u="sng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Определение.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комбинационном</a:t>
            </a:r>
            <a:r>
              <a:rPr lang="ru-RU" b="1" i="1" spc="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устройстве</a:t>
            </a:r>
            <a:r>
              <a:rPr lang="ru-RU" b="1" i="1" spc="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(называемом</a:t>
            </a:r>
            <a:r>
              <a:rPr lang="ru-RU" b="1" i="1" spc="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автоматом</a:t>
            </a:r>
            <a:r>
              <a:rPr lang="ru-RU" b="1" i="1" spc="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ru-RU" b="1" i="1" spc="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памяти)</a:t>
            </a:r>
            <a:r>
              <a:rPr lang="ru-RU" b="1" i="1" spc="19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каждый</a:t>
            </a:r>
            <a:r>
              <a:rPr lang="ru-RU" b="1" i="1" spc="19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символ</a:t>
            </a:r>
            <a:r>
              <a:rPr lang="ru-RU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выходе</a:t>
            </a:r>
            <a:r>
              <a:rPr lang="ru-RU" b="1" i="1" spc="1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(логический</a:t>
            </a:r>
            <a:r>
              <a:rPr lang="ru-RU" b="1" i="1" spc="18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b="1" i="1" spc="2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b="1" i="1" spc="19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логическая</a:t>
            </a:r>
            <a:r>
              <a:rPr lang="ru-RU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b="1" i="1" spc="17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определяются</a:t>
            </a:r>
            <a:r>
              <a:rPr lang="ru-RU" b="1" i="1" spc="18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лишь</a:t>
            </a:r>
            <a:r>
              <a:rPr lang="ru-RU" b="1" i="1" spc="26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символами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(лог.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b="1" i="1" spc="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лог.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1),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действующими</a:t>
            </a:r>
            <a:r>
              <a:rPr lang="ru-RU" b="1" i="1" spc="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данный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момент времени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входах</a:t>
            </a:r>
            <a:r>
              <a:rPr lang="ru-RU" b="1" i="1" spc="24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устройства,</a:t>
            </a:r>
            <a:r>
              <a:rPr lang="ru-RU" b="1" i="1" spc="-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i="1" spc="-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b="1" i="1" spc="-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зависит</a:t>
            </a:r>
            <a:r>
              <a:rPr lang="ru-RU" b="1" i="1" spc="-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ru-RU" b="1" i="1" spc="-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того,</a:t>
            </a:r>
            <a:r>
              <a:rPr lang="ru-RU" b="1" i="1" spc="-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какие</a:t>
            </a:r>
            <a:r>
              <a:rPr lang="ru-RU" b="1" i="1" spc="-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символы</a:t>
            </a:r>
            <a:r>
              <a:rPr lang="ru-RU" b="1" i="1" spc="-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ранее</a:t>
            </a:r>
            <a:r>
              <a:rPr lang="ru-RU" b="1" i="1" spc="-4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действовали</a:t>
            </a:r>
            <a:r>
              <a:rPr lang="ru-RU" b="1" i="1" spc="-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b="1" i="1" spc="-3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этих</a:t>
            </a:r>
            <a:r>
              <a:rPr lang="ru-RU" b="1" i="1" spc="-2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входах.</a:t>
            </a:r>
            <a:r>
              <a:rPr lang="ru-RU" b="1" i="1" spc="29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i="1" spc="1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этом</a:t>
            </a:r>
            <a:r>
              <a:rPr lang="ru-RU" b="1" i="1" spc="1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смысле</a:t>
            </a:r>
            <a:r>
              <a:rPr lang="ru-RU" b="1" i="1" spc="1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комбинационные</a:t>
            </a:r>
            <a:r>
              <a:rPr lang="ru-RU" b="1" i="1" spc="1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</a:t>
            </a:r>
            <a:r>
              <a:rPr lang="ru-RU" b="1" i="1" spc="1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лишены</a:t>
            </a:r>
            <a:r>
              <a:rPr lang="ru-RU" b="1" i="1" spc="1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памяти</a:t>
            </a:r>
            <a:r>
              <a:rPr lang="ru-RU" b="1" i="1" spc="1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(они</a:t>
            </a:r>
            <a:r>
              <a:rPr lang="ru-RU" b="1" i="1" spc="1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b="1" i="1" spc="10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хранят</a:t>
            </a:r>
            <a:r>
              <a:rPr lang="ru-RU" b="1" i="1" spc="23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сведений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о</a:t>
            </a:r>
            <a:r>
              <a:rPr lang="ru-RU" b="1" i="1" spc="-1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10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прошлом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b="1" i="1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5" dirty="0" smtClean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устройства).</a:t>
            </a:r>
            <a:endParaRPr lang="ru-RU" b="1" i="1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438" marR="67945" indent="730250">
              <a:lnSpc>
                <a:spcPct val="100000"/>
              </a:lnSpc>
              <a:spcBef>
                <a:spcPts val="25"/>
              </a:spcBef>
              <a:spcAft>
                <a:spcPts val="0"/>
              </a:spcAft>
              <a:buNone/>
            </a:pPr>
            <a:endParaRPr lang="ru-RU" b="1" i="1" dirty="0" smtClean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69206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1783</Words>
  <Application>Microsoft Office PowerPoint</Application>
  <PresentationFormat>Широкоэкранный</PresentationFormat>
  <Paragraphs>415</Paragraphs>
  <Slides>45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1" baseType="lpstr">
      <vt:lpstr>Arial</vt:lpstr>
      <vt:lpstr>Calibri</vt:lpstr>
      <vt:lpstr>Calibri Light</vt:lpstr>
      <vt:lpstr>Cambria Math</vt:lpstr>
      <vt:lpstr>Times New Roman</vt:lpstr>
      <vt:lpstr>Тема Office</vt:lpstr>
      <vt:lpstr>Базовые логические операции и схемы</vt:lpstr>
      <vt:lpstr>Презентация PowerPoint</vt:lpstr>
      <vt:lpstr>Понятие о логической функции и логическом устройстве</vt:lpstr>
      <vt:lpstr>Логические устройства</vt:lpstr>
      <vt:lpstr>Устройство последовательного действия</vt:lpstr>
      <vt:lpstr>Устройство параллельного действия</vt:lpstr>
      <vt:lpstr>Презентация PowerPoint</vt:lpstr>
      <vt:lpstr>Устройства смешанного действия</vt:lpstr>
      <vt:lpstr>По способу функционирования</vt:lpstr>
      <vt:lpstr>Комбинационные устройства</vt:lpstr>
      <vt:lpstr>Последовательностные устройства</vt:lpstr>
      <vt:lpstr>Последовательностные устройства   Пример</vt:lpstr>
      <vt:lpstr>Элементарные логические функции и Логические элементы</vt:lpstr>
      <vt:lpstr>Если n=2, то  существует 16 различных функций двух переменных. Перечислим их в таблице истинности </vt:lpstr>
      <vt:lpstr>Элементарные логические функции</vt:lpstr>
      <vt:lpstr>Логическое значение связок</vt:lpstr>
      <vt:lpstr>Свойства конъюнкции, дизъюнкции и инверсии</vt:lpstr>
      <vt:lpstr>Логическая функция "И" (конъюнкция)</vt:lpstr>
      <vt:lpstr>Презентация PowerPoint</vt:lpstr>
      <vt:lpstr>Таблица истинности схемы, выполняющей логическую функцию "3И"</vt:lpstr>
      <vt:lpstr>Логическая функция "ИЛИ" (дизъюнкция)</vt:lpstr>
      <vt:lpstr>Презентация PowerPoint</vt:lpstr>
      <vt:lpstr>Вопрос</vt:lpstr>
      <vt:lpstr>Вопрос</vt:lpstr>
      <vt:lpstr>Вопрос</vt:lpstr>
      <vt:lpstr>Логическая функция инвертирования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Законы алгебры логики</vt:lpstr>
      <vt:lpstr>Презентация PowerPoint</vt:lpstr>
      <vt:lpstr>Презентация PowerPoint</vt:lpstr>
      <vt:lpstr>Презентация PowerPoint</vt:lpstr>
      <vt:lpstr>СКНФ</vt:lpstr>
      <vt:lpstr>СДНФ</vt:lpstr>
      <vt:lpstr>СДНФ</vt:lpstr>
      <vt:lpstr>Пример формулы СДНФ</vt:lpstr>
      <vt:lpstr>Пример 1</vt:lpstr>
      <vt:lpstr>Решение. I способ</vt:lpstr>
      <vt:lpstr>Решение. II  способ</vt:lpstr>
      <vt:lpstr>Презентация PowerPoint</vt:lpstr>
      <vt:lpstr>Презентация PowerPoint</vt:lpstr>
      <vt:lpstr>Презентация PowerPoint</vt:lpstr>
      <vt:lpstr>Контрольные вопросы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Базовые логические операции и схемы</dc:title>
  <dc:creator>Сивцова Е.</dc:creator>
  <cp:lastModifiedBy>Сивцова Е.</cp:lastModifiedBy>
  <cp:revision>34</cp:revision>
  <dcterms:created xsi:type="dcterms:W3CDTF">2021-01-23T10:34:16Z</dcterms:created>
  <dcterms:modified xsi:type="dcterms:W3CDTF">2024-02-11T15:08:51Z</dcterms:modified>
</cp:coreProperties>
</file>