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9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484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8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39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09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10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46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666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3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779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18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2A8C72-E6B9-4670-A032-E7C39C248D40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D3FF-BF80-4E44-9BEE-7F5BA83160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2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676" y="0"/>
            <a:ext cx="904532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Новгородская республика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/>
              <a:t>Территория Новгородской земли.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Занятие новгородцев.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Основные категории населения Новгорода.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Политические особенности Новгородской земли.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Культура Новгородской земли.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52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90" y="365125"/>
            <a:ext cx="5355772" cy="1325563"/>
          </a:xfrm>
        </p:spPr>
        <p:txBody>
          <a:bodyPr>
            <a:normAutofit fontScale="90000"/>
          </a:bodyPr>
          <a:lstStyle/>
          <a:p>
            <a:pPr marL="514350" indent="-514350" algn="ctr"/>
            <a:r>
              <a:rPr lang="ru-RU" dirty="0" smtClean="0"/>
              <a:t>Территория Новгородской земли.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8" y="1825625"/>
            <a:ext cx="5243804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Центр Новгородской земли – Господин Великий Новгород – еще возник в </a:t>
            </a:r>
            <a:r>
              <a:rPr lang="en-US" dirty="0" smtClean="0"/>
              <a:t>IX</a:t>
            </a:r>
            <a:r>
              <a:rPr lang="ru-RU" dirty="0" smtClean="0"/>
              <a:t> в. как объединение трех племенных поселков: славянского, мерянского и чудского.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997" y="0"/>
            <a:ext cx="63137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 algn="ctr"/>
            <a:r>
              <a:rPr lang="ru-RU" dirty="0" smtClean="0"/>
              <a:t>Занятие новгородцев.</a:t>
            </a:r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Новгородцы в основном занимались ремеслом и торговлей.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Перечислите ремесла новгородцев, предметы торговли, с кем торговали новгородские купцы. стр. 117 – 118.</a:t>
            </a:r>
          </a:p>
          <a:p>
            <a:pPr marL="0" indent="0" algn="just">
              <a:buNone/>
            </a:pPr>
            <a:r>
              <a:rPr lang="ru-RU" u="sng" dirty="0" smtClean="0"/>
              <a:t>Ремесла:</a:t>
            </a:r>
            <a:r>
              <a:rPr lang="ru-RU" dirty="0" smtClean="0"/>
              <a:t> плотники, кузнецы, ткачи, плотники, гончарное дело, кожевники, оружейники, мореплаватели.</a:t>
            </a:r>
          </a:p>
          <a:p>
            <a:pPr marL="0" indent="0" algn="just">
              <a:buNone/>
            </a:pPr>
            <a:r>
              <a:rPr lang="ru-RU" u="sng" dirty="0" smtClean="0"/>
              <a:t>Предметы торговли: </a:t>
            </a:r>
            <a:r>
              <a:rPr lang="ru-RU" dirty="0" smtClean="0"/>
              <a:t>пушнина, мед, воск высокого качества, льняные ткани, выделанные кожи, смолу, строевой лес. </a:t>
            </a:r>
            <a:endParaRPr lang="ru-RU" dirty="0"/>
          </a:p>
          <a:p>
            <a:pPr marL="0" indent="0" algn="just">
              <a:buNone/>
            </a:pPr>
            <a:r>
              <a:rPr lang="ru-RU" u="sng" dirty="0" smtClean="0"/>
              <a:t>С кем торговали новгородские купцы: </a:t>
            </a:r>
            <a:r>
              <a:rPr lang="ru-RU" dirty="0" smtClean="0"/>
              <a:t>немцами, датчанами, Византией, странами востока, отдаленными русскими землями.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52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4645"/>
            <a:ext cx="10515600" cy="755779"/>
          </a:xfrm>
        </p:spPr>
        <p:txBody>
          <a:bodyPr/>
          <a:lstStyle/>
          <a:p>
            <a:pPr marL="514350" indent="-514350" algn="ctr"/>
            <a:r>
              <a:rPr lang="ru-RU" dirty="0" smtClean="0"/>
              <a:t>Основные категории населения Новгорода.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7282" y="830424"/>
            <a:ext cx="17448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Ремесленники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090057" y="830424"/>
            <a:ext cx="9797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онцы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12367" y="830424"/>
            <a:ext cx="862148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у</a:t>
            </a:r>
            <a:r>
              <a:rPr lang="ru-RU" dirty="0" smtClean="0"/>
              <a:t>лицы или районы города, которые получили свои названия по профессии поселившихся здесь ремесленников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7282" y="1770869"/>
            <a:ext cx="17448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Купечество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90058" y="1770869"/>
            <a:ext cx="97971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артели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12367" y="1770869"/>
            <a:ext cx="86214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т</a:t>
            </a:r>
            <a:r>
              <a:rPr lang="ru-RU" dirty="0" smtClean="0"/>
              <a:t>орговая и промысловая деятельность, в которой были хорошо вооруженные отряды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090056" y="2341982"/>
            <a:ext cx="107302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Иваново сто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312367" y="2341982"/>
            <a:ext cx="862148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Обособленная артель купечества, купцы, входившие в «Иваново сто» имели большие преимущества перед остальными торговыми людьми. Став членом, купец занимал почетное положение и в городской жизни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77282" y="3462820"/>
            <a:ext cx="174482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Бояре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090056" y="3462820"/>
            <a:ext cx="98437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Получали право собирать дань с населения, организовывали дальние торговые походы, иметь возможность влиять на политическую жизнь Новгорода.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77282" y="4352339"/>
            <a:ext cx="174482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Выборные люди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090056" y="4352339"/>
            <a:ext cx="984379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Следили за правильностью веса и торговли. Возникавшие между торговцами и покупателями споры решались в специальном торговом суде.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237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1" grpId="0" animBg="1"/>
      <p:bldP spid="12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547" y="102637"/>
            <a:ext cx="11467322" cy="84908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Политические особенности Новгородской земли.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8620" y="662473"/>
            <a:ext cx="11719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Дайте определения терминам в </a:t>
            </a:r>
            <a:r>
              <a:rPr lang="ru-RU" dirty="0" smtClean="0"/>
              <a:t>с</a:t>
            </a:r>
            <a:r>
              <a:rPr lang="ru-RU" dirty="0" smtClean="0"/>
              <a:t>хеме управления «Господином великий Новгород»</a:t>
            </a:r>
            <a:r>
              <a:rPr lang="ru-RU" dirty="0" smtClean="0">
                <a:solidFill>
                  <a:srgbClr val="FF0000"/>
                </a:solidFill>
              </a:rPr>
              <a:t>, уч. стр. 119 -120.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37927" y="1045029"/>
            <a:ext cx="6755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хема управления «Господином великий Новгород»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94514" y="1558212"/>
            <a:ext cx="148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Вече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94514" y="2195804"/>
            <a:ext cx="148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Посадник 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94514" y="2813952"/>
            <a:ext cx="148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Тысяцкий 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37927" y="2195804"/>
            <a:ext cx="148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владыка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809722" y="2195804"/>
            <a:ext cx="148356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Князь   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6" idx="1"/>
            <a:endCxn id="9" idx="0"/>
          </p:cNvCxnSpPr>
          <p:nvPr/>
        </p:nvCxnSpPr>
        <p:spPr>
          <a:xfrm flipH="1">
            <a:off x="3279711" y="1742878"/>
            <a:ext cx="1814803" cy="452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6" idx="2"/>
            <a:endCxn id="7" idx="0"/>
          </p:cNvCxnSpPr>
          <p:nvPr/>
        </p:nvCxnSpPr>
        <p:spPr>
          <a:xfrm>
            <a:off x="5836298" y="1927544"/>
            <a:ext cx="0" cy="2682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7" idx="2"/>
            <a:endCxn id="8" idx="0"/>
          </p:cNvCxnSpPr>
          <p:nvPr/>
        </p:nvCxnSpPr>
        <p:spPr>
          <a:xfrm>
            <a:off x="5836298" y="2565136"/>
            <a:ext cx="0" cy="24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3"/>
            <a:endCxn id="10" idx="0"/>
          </p:cNvCxnSpPr>
          <p:nvPr/>
        </p:nvCxnSpPr>
        <p:spPr>
          <a:xfrm>
            <a:off x="6578082" y="1742878"/>
            <a:ext cx="1973424" cy="452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22511" y="3236748"/>
            <a:ext cx="1135535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Вече – народное собрание, которое решало вопросы войны и мира, избирало высших должностных лиц приглашало и изгоняло князей.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22511" y="3951122"/>
            <a:ext cx="1135535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Посадник – высшее должностное лицо. Возглавлял суд Новгорода, назначал и смещал должностных лиц, следил за князем, руководил внешней политикой.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522511" y="4665497"/>
            <a:ext cx="1135535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Тысяцкий – помощник посадника. Осуществлял контроль за налогами, ведал торговым судом и возглавлял в походах городское ополчение.  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22511" y="5375003"/>
            <a:ext cx="1135535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Владыка – глава Русской православной церкви в Новгороде. Хранитель казны Новгорода, ведал государственными землями, участвовал в руководстве внешней политики, наблюдал за торговыми мерами, вел летопись.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22511" y="6303555"/>
            <a:ext cx="113553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Князь – возглавлял вооруженные силы, не имел вмешиваться в дела городского управления.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77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Культура </a:t>
            </a:r>
            <a:r>
              <a:rPr lang="ru-RU" dirty="0" err="1" smtClean="0"/>
              <a:t>Владимиро</a:t>
            </a:r>
            <a:r>
              <a:rPr lang="ru-RU" dirty="0" smtClean="0"/>
              <a:t> – Суздальского княжества.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095" y="1045029"/>
            <a:ext cx="11486147" cy="559836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Продолжаем заполнять таблицу </a:t>
            </a:r>
            <a:r>
              <a:rPr lang="ru-RU" dirty="0" smtClean="0"/>
              <a:t>«Важнейшие памятники русской культуры </a:t>
            </a:r>
            <a:r>
              <a:rPr lang="en-US" dirty="0" smtClean="0"/>
              <a:t>X- XV </a:t>
            </a:r>
            <a:r>
              <a:rPr lang="ru-RU" dirty="0" smtClean="0"/>
              <a:t>вв.» </a:t>
            </a:r>
            <a:r>
              <a:rPr lang="ru-RU" dirty="0" smtClean="0">
                <a:solidFill>
                  <a:srgbClr val="FF0000"/>
                </a:solidFill>
              </a:rPr>
              <a:t>стр. </a:t>
            </a:r>
            <a:r>
              <a:rPr lang="ru-RU" dirty="0" smtClean="0">
                <a:solidFill>
                  <a:srgbClr val="FF0000"/>
                </a:solidFill>
              </a:rPr>
              <a:t>120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dirty="0" smtClean="0">
                <a:solidFill>
                  <a:srgbClr val="FF0000"/>
                </a:solidFill>
              </a:rPr>
              <a:t>121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721897" y="1909009"/>
          <a:ext cx="10764249" cy="43153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88083">
                  <a:extLst>
                    <a:ext uri="{9D8B030D-6E8A-4147-A177-3AD203B41FA5}">
                      <a16:colId xmlns:a16="http://schemas.microsoft.com/office/drawing/2014/main" val="254963930"/>
                    </a:ext>
                  </a:extLst>
                </a:gridCol>
                <a:gridCol w="3588083">
                  <a:extLst>
                    <a:ext uri="{9D8B030D-6E8A-4147-A177-3AD203B41FA5}">
                      <a16:colId xmlns:a16="http://schemas.microsoft.com/office/drawing/2014/main" val="2506250794"/>
                    </a:ext>
                  </a:extLst>
                </a:gridCol>
                <a:gridCol w="3588083">
                  <a:extLst>
                    <a:ext uri="{9D8B030D-6E8A-4147-A177-3AD203B41FA5}">
                      <a16:colId xmlns:a16="http://schemas.microsoft.com/office/drawing/2014/main" val="1760209688"/>
                    </a:ext>
                  </a:extLst>
                </a:gridCol>
              </a:tblGrid>
              <a:tr h="7192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Памятник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Автор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Время создания (если известен)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904793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901476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024316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305783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890994"/>
                  </a:ext>
                </a:extLst>
              </a:tr>
              <a:tr h="71922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28784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13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0136936"/>
              </p:ext>
            </p:extLst>
          </p:nvPr>
        </p:nvGraphicFramePr>
        <p:xfrm>
          <a:off x="838200" y="2851993"/>
          <a:ext cx="10515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59128943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30597649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471894683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679474477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7990014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Княжество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Столица княжества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Родоначальник династии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Ремесла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торговля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Культурные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памятники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16236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1159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4907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880292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199" y="1690688"/>
            <a:ext cx="1039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Заполняем таблицу «Южные и </a:t>
            </a:r>
            <a:r>
              <a:rPr lang="ru-RU" dirty="0" err="1" smtClean="0"/>
              <a:t>юго</a:t>
            </a:r>
            <a:r>
              <a:rPr lang="ru-RU" dirty="0" smtClean="0"/>
              <a:t> – западные русские княжества», стр. 123 -126.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47257" y="2239347"/>
            <a:ext cx="7557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Южные и </a:t>
            </a:r>
            <a:r>
              <a:rPr lang="ru-RU" sz="2800" dirty="0" err="1" smtClean="0">
                <a:solidFill>
                  <a:srgbClr val="FF0000"/>
                </a:solidFill>
              </a:rPr>
              <a:t>юго</a:t>
            </a:r>
            <a:r>
              <a:rPr lang="ru-RU" sz="2800" dirty="0" smtClean="0">
                <a:solidFill>
                  <a:srgbClr val="FF0000"/>
                </a:solidFill>
              </a:rPr>
              <a:t> – западные русские княжества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61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470</Words>
  <Application>Microsoft Office PowerPoint</Application>
  <PresentationFormat>Широкоэкранный</PresentationFormat>
  <Paragraphs>56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Новгородская республика</vt:lpstr>
      <vt:lpstr>План урока:</vt:lpstr>
      <vt:lpstr>Территория Новгородской земли.</vt:lpstr>
      <vt:lpstr>Занятие новгородцев.</vt:lpstr>
      <vt:lpstr>Основные категории населения Новгорода.</vt:lpstr>
      <vt:lpstr>Политические особенности Новгородской земли. </vt:lpstr>
      <vt:lpstr>Культура Владимиро – Суздальского княжества. </vt:lpstr>
      <vt:lpstr>Домашнее задание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Новгородская республика</dc:title>
  <dc:creator>юрий скуратович</dc:creator>
  <cp:lastModifiedBy>юрий скуратович</cp:lastModifiedBy>
  <cp:revision>9</cp:revision>
  <dcterms:created xsi:type="dcterms:W3CDTF">2024-02-11T14:23:05Z</dcterms:created>
  <dcterms:modified xsi:type="dcterms:W3CDTF">2024-02-11T15:41:05Z</dcterms:modified>
</cp:coreProperties>
</file>