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19" r:id="rId2"/>
    <p:sldId id="260" r:id="rId3"/>
    <p:sldId id="261" r:id="rId4"/>
    <p:sldId id="270" r:id="rId5"/>
    <p:sldId id="271" r:id="rId6"/>
    <p:sldId id="272" r:id="rId7"/>
    <p:sldId id="267" r:id="rId8"/>
    <p:sldId id="274" r:id="rId9"/>
    <p:sldId id="290" r:id="rId10"/>
    <p:sldId id="262" r:id="rId11"/>
    <p:sldId id="282" r:id="rId12"/>
    <p:sldId id="283" r:id="rId13"/>
    <p:sldId id="263" r:id="rId14"/>
    <p:sldId id="264" r:id="rId15"/>
    <p:sldId id="275" r:id="rId16"/>
    <p:sldId id="288" r:id="rId17"/>
    <p:sldId id="278" r:id="rId18"/>
    <p:sldId id="279" r:id="rId19"/>
    <p:sldId id="287" r:id="rId20"/>
    <p:sldId id="284" r:id="rId21"/>
    <p:sldId id="280" r:id="rId22"/>
    <p:sldId id="295" r:id="rId23"/>
    <p:sldId id="291" r:id="rId24"/>
    <p:sldId id="292" r:id="rId25"/>
    <p:sldId id="293" r:id="rId26"/>
    <p:sldId id="294" r:id="rId27"/>
    <p:sldId id="314" r:id="rId28"/>
    <p:sldId id="298" r:id="rId29"/>
    <p:sldId id="297" r:id="rId30"/>
    <p:sldId id="296" r:id="rId31"/>
    <p:sldId id="299" r:id="rId32"/>
    <p:sldId id="301" r:id="rId33"/>
    <p:sldId id="302" r:id="rId34"/>
    <p:sldId id="303" r:id="rId35"/>
    <p:sldId id="308" r:id="rId36"/>
    <p:sldId id="304" r:id="rId37"/>
    <p:sldId id="305" r:id="rId38"/>
    <p:sldId id="306" r:id="rId39"/>
    <p:sldId id="307" r:id="rId40"/>
    <p:sldId id="310" r:id="rId41"/>
    <p:sldId id="311" r:id="rId42"/>
    <p:sldId id="315" r:id="rId43"/>
    <p:sldId id="312" r:id="rId44"/>
    <p:sldId id="313" r:id="rId45"/>
    <p:sldId id="316" r:id="rId46"/>
    <p:sldId id="31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31513-13C9-43A5-AA1A-AB622AF4B655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92E08-562A-4BC0-831C-BC447F8FD9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68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592E08-562A-4BC0-831C-BC447F8FD9E3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390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c.pics.livejournal.com/genby/30544598/502230/502230_original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69"/>
          <a:stretch/>
        </p:blipFill>
        <p:spPr bwMode="auto">
          <a:xfrm>
            <a:off x="1" y="2276723"/>
            <a:ext cx="9144000" cy="4581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55575" y="404664"/>
            <a:ext cx="7632848" cy="21925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Карликовые планеты</a:t>
            </a:r>
            <a:endParaRPr lang="ru-RU" sz="7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11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934072"/>
            <a:ext cx="8229600" cy="1143000"/>
          </a:xfrm>
        </p:spPr>
        <p:txBody>
          <a:bodyPr>
            <a:noAutofit/>
          </a:bodyPr>
          <a:lstStyle/>
          <a:p>
            <a:r>
              <a:rPr lang="ru-RU" sz="5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десятилетий с момента открытия </a:t>
            </a:r>
            <a:r>
              <a:rPr lang="ru-RU" sz="5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(1930 - 2006г.)</a:t>
            </a:r>
            <a:br>
              <a:rPr lang="ru-RU" sz="5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считался </a:t>
            </a:r>
            <a:r>
              <a:rPr lang="ru-RU" sz="5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девятой </a:t>
            </a:r>
            <a:r>
              <a:rPr lang="ru-RU" sz="5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планетой Солнечной системы</a:t>
            </a:r>
            <a:endParaRPr lang="ru-RU" sz="5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upload.wikimedia.org/wikipedia/ru/thumb/7/7c/Venetia_phair.jpg/220px-Venetia_pha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"/>
            <a:ext cx="4247791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2591" y="6146140"/>
            <a:ext cx="2502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Венеция Берни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339035"/>
            <a:ext cx="46085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«Плутон» первой предложила Венеция Берни, одиннадцатилетняя школьница из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Оксфорда.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Венеция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интересовалась не только астрономией, но и классической мифологией</a:t>
            </a:r>
          </a:p>
        </p:txBody>
      </p:sp>
    </p:spTree>
    <p:extLst>
      <p:ext uri="{BB962C8B-B14F-4D97-AF65-F5344CB8AC3E}">
        <p14:creationId xmlns:p14="http://schemas.microsoft.com/office/powerpoint/2010/main" val="170071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52936"/>
            <a:ext cx="4901120" cy="1143000"/>
          </a:xfrm>
        </p:spPr>
        <p:txBody>
          <a:bodyPr>
            <a:noAutofit/>
          </a:bodyPr>
          <a:lstStyle/>
          <a:p>
            <a:r>
              <a:rPr lang="ru-RU" sz="4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Венеция решила, что это имя - </a:t>
            </a:r>
            <a:r>
              <a:rPr lang="ru-RU" sz="4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древнеримский вариант имени греческого бога подземного царства </a:t>
            </a:r>
            <a:r>
              <a:rPr lang="ru-RU" sz="4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(Аид) - подходит </a:t>
            </a:r>
            <a:r>
              <a:rPr lang="ru-RU" sz="4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такого, вероятно, тёмного и холодного мира.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007" r="6943"/>
          <a:stretch/>
        </p:blipFill>
        <p:spPr>
          <a:xfrm>
            <a:off x="5152640" y="476672"/>
            <a:ext cx="399066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6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Орбита Плутона не похожа на орбиты остальных планет Солнечной системы</a:t>
            </a:r>
          </a:p>
        </p:txBody>
      </p:sp>
      <p:pic>
        <p:nvPicPr>
          <p:cNvPr id="4" name="Picture 4" descr="https://i.gifer.com/All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22883"/>
            <a:ext cx="6356087" cy="4767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1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орбиты Плутона заметно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эллиптическая.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Солнце находится не строго по центру этой орбиты, а несколько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сдвинуто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img1.joyreactor.cc/pics/comment/%D0%9A%D0%BE%D0%BC%D0%B8%D0%BA%D1%81%D1%8B-%D1%81%D0%BE%D0%BB%D0%BD%D0%B5%D1%87%D0%BD%D0%B0%D1%8F-%D1%81%D0%B8%D1%81%D1%82%D0%B5%D0%BC%D0%B0-%D0%9F%D0%BB%D1%83%D1%82%D0%BE%D0%BD-297622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4" t="7572" r="740" b="8688"/>
          <a:stretch/>
        </p:blipFill>
        <p:spPr bwMode="auto">
          <a:xfrm>
            <a:off x="0" y="3392905"/>
            <a:ext cx="9143999" cy="3465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47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348880"/>
            <a:ext cx="446449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Солнца до Плутона в ходе его движения по орбите сильно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меняется:</a:t>
            </a:r>
            <a:b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4.4 -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7.4 млрд.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b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 29.7 </a:t>
            </a:r>
            <a:r>
              <a:rPr lang="ru-RU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а.е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49.3 а.е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" name="Picture 2" descr="https://cosmosplanet.ru/wp-content/uploads/2019/05/ukukuku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4104455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24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58008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 вращения 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Плутона вокруг 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Солнца составляет</a:t>
            </a:r>
            <a:r>
              <a:rPr lang="ru-RU" sz="60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248 </a:t>
            </a:r>
            <a:r>
              <a:rPr lang="ru-RU" sz="60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земных лет</a:t>
            </a:r>
            <a:endParaRPr lang="ru-RU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3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 известно </a:t>
            </a:r>
            <a:b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спутников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сопровождающих его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813" t="15697" r="6288" b="9594"/>
          <a:stretch/>
        </p:blipFill>
        <p:spPr>
          <a:xfrm>
            <a:off x="-4080" y="2195997"/>
            <a:ext cx="9148079" cy="466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7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279005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Плутона есть атмосфера, которая периодически почти исчезает, а иногда становится плотнее.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ближе к Солнцу, метановый лёд начинает таять, а когда удаляется, метан снова конденсируется.</a:t>
            </a:r>
          </a:p>
        </p:txBody>
      </p:sp>
    </p:spTree>
    <p:extLst>
      <p:ext uri="{BB962C8B-B14F-4D97-AF65-F5344CB8AC3E}">
        <p14:creationId xmlns:p14="http://schemas.microsoft.com/office/powerpoint/2010/main" val="42372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поверхности Плутона колеблется от -</a:t>
            </a: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233</a:t>
            </a:r>
            <a:r>
              <a:rPr lang="ru-RU" sz="66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-</a:t>
            </a: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213</a:t>
            </a:r>
            <a:r>
              <a:rPr lang="ru-RU" sz="66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21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2006 г. </a:t>
            </a:r>
            <a:endParaRPr lang="ru-RU" sz="5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50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Ассамблее Международного астрономического союза </a:t>
            </a:r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принято новое определение планеты и впервые введено понятие </a:t>
            </a:r>
            <a:endParaRPr lang="ru-RU" sz="5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карликовая планета». </a:t>
            </a:r>
          </a:p>
        </p:txBody>
      </p:sp>
    </p:spTree>
    <p:extLst>
      <p:ext uri="{BB962C8B-B14F-4D97-AF65-F5344CB8AC3E}">
        <p14:creationId xmlns:p14="http://schemas.microsoft.com/office/powerpoint/2010/main" val="268580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96944" cy="194421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радиус Плутона составляет 1187 ± 4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 </a:t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(более чем в 5 раз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радиуса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Земли)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cdn.fishki.net/upload/post/2019/01/30/2856912/d26602b9b7a329e5f59f1f6c9f9938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432202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11405"/>
          <a:stretch/>
        </p:blipFill>
        <p:spPr>
          <a:xfrm>
            <a:off x="4524932" y="2754885"/>
            <a:ext cx="4597524" cy="405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97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73832"/>
            <a:ext cx="8496944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Плутон обладает </a:t>
            </a: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каменным ядром и ледяной мантией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поверхностного слоя на 98% представлен азотным льдом c небольшим объемом метана и окис углерода.</a:t>
            </a:r>
          </a:p>
        </p:txBody>
      </p:sp>
      <p:pic>
        <p:nvPicPr>
          <p:cNvPr id="3" name="Picture 2" descr="Теоретическая структура Плутона: замороженный азот, водный лед и камен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86414"/>
            <a:ext cx="5248022" cy="42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71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92888" cy="6048672"/>
          </a:xfrm>
        </p:spPr>
        <p:txBody>
          <a:bodyPr>
            <a:noAutofit/>
          </a:bodyPr>
          <a:lstStyle/>
          <a:p>
            <a:pPr algn="l"/>
            <a:r>
              <a:rPr lang="ru-RU" sz="3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Эрида</a:t>
            </a:r>
            <a:endParaRPr lang="ru-RU" sz="8800" dirty="0">
              <a:solidFill>
                <a:schemeClr val="tx1"/>
              </a:solidFill>
            </a:endParaRPr>
          </a:p>
        </p:txBody>
      </p:sp>
      <p:pic>
        <p:nvPicPr>
          <p:cNvPr id="7170" name="Picture 2" descr="Эри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05026"/>
            <a:ext cx="6480720" cy="490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75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3001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Небесное тело, названное в честь древнегреческой богини раздора, было открыто в 2005 году</a:t>
            </a:r>
          </a:p>
        </p:txBody>
      </p:sp>
    </p:spTree>
    <p:extLst>
      <p:ext uri="{BB962C8B-B14F-4D97-AF65-F5344CB8AC3E}">
        <p14:creationId xmlns:p14="http://schemas.microsoft.com/office/powerpoint/2010/main" val="322665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502024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Эрида состоит 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углеводородных льдов, которые, испаряясь, создают тонкую временную газовую оболочку.</a:t>
            </a:r>
          </a:p>
        </p:txBody>
      </p:sp>
    </p:spTree>
    <p:extLst>
      <p:ext uri="{BB962C8B-B14F-4D97-AF65-F5344CB8AC3E}">
        <p14:creationId xmlns:p14="http://schemas.microsoft.com/office/powerpoint/2010/main" val="120740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размерам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Эрида лишь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уступает Плутону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6503" t="25442" r="36719" b="25491"/>
          <a:stretch/>
        </p:blipFill>
        <p:spPr>
          <a:xfrm>
            <a:off x="2051720" y="2816932"/>
            <a:ext cx="5328592" cy="39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5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085584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Эрида удалена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Солнца в среднем на 10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млрд км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чего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ее поверхности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не поднимается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-253°С.</a:t>
            </a:r>
          </a:p>
        </p:txBody>
      </p:sp>
    </p:spTree>
    <p:extLst>
      <p:ext uri="{BB962C8B-B14F-4D97-AF65-F5344CB8AC3E}">
        <p14:creationId xmlns:p14="http://schemas.microsoft.com/office/powerpoint/2010/main" val="57389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9005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этого небесного тела, можно сказать, положило начало новой эры для астрономии, поскольку именно факт её открытия положил начало многочисленным спорам о статусе Плутона.</a:t>
            </a:r>
          </a:p>
        </p:txBody>
      </p:sp>
    </p:spTree>
    <p:extLst>
      <p:ext uri="{BB962C8B-B14F-4D97-AF65-F5344CB8AC3E}">
        <p14:creationId xmlns:p14="http://schemas.microsoft.com/office/powerpoint/2010/main" val="43415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Хаумеа</a:t>
            </a:r>
            <a:endParaRPr lang="ru-RU" sz="8800" dirty="0">
              <a:solidFill>
                <a:schemeClr val="tx1"/>
              </a:solidFill>
            </a:endParaRPr>
          </a:p>
        </p:txBody>
      </p:sp>
      <p:pic>
        <p:nvPicPr>
          <p:cNvPr id="8196" name="Picture 4" descr="https://pbs.twimg.com/media/DxrCrjmXcAAMJS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9" t="10721" r="12222" b="10320"/>
          <a:stretch/>
        </p:blipFill>
        <p:spPr bwMode="auto">
          <a:xfrm>
            <a:off x="1615716" y="1988840"/>
            <a:ext cx="6085183" cy="480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89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3001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Карликовая планета </a:t>
            </a:r>
            <a:r>
              <a:rPr lang="ru-RU" sz="6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Хаумеа</a:t>
            </a:r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была открыта в 2005. </a:t>
            </a:r>
          </a:p>
        </p:txBody>
      </p:sp>
    </p:spTree>
    <p:extLst>
      <p:ext uri="{BB962C8B-B14F-4D97-AF65-F5344CB8AC3E}">
        <p14:creationId xmlns:p14="http://schemas.microsoft.com/office/powerpoint/2010/main" val="9934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856" y="2431177"/>
            <a:ext cx="7992888" cy="43204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объект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вращается вокруг Солнца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70114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Карликовыми считаются планеты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fsd.videouroki.net/products/conspekty/fizika9fgos/58-karlikovye-planety-i-malye-tela-solnechnoj-sistemy.files/image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708" y="3557098"/>
            <a:ext cx="57912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31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698" y="2780928"/>
            <a:ext cx="8674631" cy="1143000"/>
          </a:xfrm>
        </p:spPr>
        <p:txBody>
          <a:bodyPr>
            <a:noAutofit/>
          </a:bodyPr>
          <a:lstStyle/>
          <a:p>
            <a:pPr algn="l"/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остальных</a:t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 </a:t>
            </a: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яйцевидная </a:t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невероятная </a:t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</a:t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вращения </a:t>
            </a:r>
            <a:b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</a:t>
            </a:r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собственной оси.</a:t>
            </a:r>
          </a:p>
        </p:txBody>
      </p:sp>
      <p:pic>
        <p:nvPicPr>
          <p:cNvPr id="9222" name="Picture 6" descr="https://spacegid.com/wp-content/uploads/2015/04/Haumey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6" r="28976"/>
          <a:stretch/>
        </p:blipFill>
        <p:spPr bwMode="auto">
          <a:xfrm>
            <a:off x="4773013" y="620688"/>
            <a:ext cx="4139952" cy="500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35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0" descr="https://images2.minutemediacdn.com/image/upload/c_fit,f_auto,fl_lossy,q_auto,w_728/v1555470158/shape/mentalfloss/519236-wikipedia-haumea_rotation_0.gif?itok=zvM1TPYA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395536" y="188640"/>
            <a:ext cx="8373616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одна уникальная особенность </a:t>
            </a:r>
            <a:r>
              <a:rPr lang="ru-RU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Хаумеа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наличие колец и целого семейства малых тел, возникших в результате столкновения небесного тела с крупным астероидом.</a:t>
            </a:r>
          </a:p>
        </p:txBody>
      </p:sp>
      <p:pic>
        <p:nvPicPr>
          <p:cNvPr id="3" name="Picture 2" descr="https://avatars.mds.yandex.net/get-zen_doc/119173/pub_5ad0424f48267772d9af73d2_5ad044967ddde83a6581a44b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080" y="2986659"/>
            <a:ext cx="4839176" cy="387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81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18048"/>
            <a:ext cx="8229600" cy="1143000"/>
          </a:xfrm>
        </p:spPr>
        <p:txBody>
          <a:bodyPr>
            <a:noAutofit/>
          </a:bodyPr>
          <a:lstStyle/>
          <a:p>
            <a:r>
              <a:rPr lang="ru-RU" sz="5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Расположена </a:t>
            </a:r>
            <a:r>
              <a:rPr lang="ru-RU" sz="5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Хаумеа</a:t>
            </a:r>
            <a:r>
              <a:rPr lang="ru-RU" sz="5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поясе </a:t>
            </a:r>
            <a:r>
              <a:rPr lang="ru-RU" sz="5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Койпера</a:t>
            </a:r>
            <a:r>
              <a:rPr lang="ru-RU" sz="5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5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6,43 млрд. км от Солнца. </a:t>
            </a:r>
            <a:r>
              <a:rPr lang="ru-RU" sz="5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5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движение незначительно влияет гравитация Нептуна.</a:t>
            </a:r>
          </a:p>
        </p:txBody>
      </p:sp>
    </p:spTree>
    <p:extLst>
      <p:ext uri="{BB962C8B-B14F-4D97-AF65-F5344CB8AC3E}">
        <p14:creationId xmlns:p14="http://schemas.microsoft.com/office/powerpoint/2010/main" val="15336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1804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составу </a:t>
            </a:r>
            <a:r>
              <a:rPr lang="ru-RU" sz="4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Хаумеа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собой ледяное небесное тело.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поверхность представляет собой толстый слой водяного льда с примесями минералов и углеводородов. </a:t>
            </a:r>
          </a:p>
        </p:txBody>
      </p:sp>
    </p:spTree>
    <p:extLst>
      <p:ext uri="{BB962C8B-B14F-4D97-AF65-F5344CB8AC3E}">
        <p14:creationId xmlns:p14="http://schemas.microsoft.com/office/powerpoint/2010/main" val="389229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s://i.ytimg.com/vi/HluzbdPk2MU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4065"/>
            <a:ext cx="9252520" cy="520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496" y="5385990"/>
            <a:ext cx="91350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Атмосферы </a:t>
            </a:r>
            <a:r>
              <a:rPr lang="ru-RU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Хаумеа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3351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Макемаке</a:t>
            </a:r>
            <a:endParaRPr lang="ru-RU" sz="8800" dirty="0">
              <a:solidFill>
                <a:schemeClr val="tx1"/>
              </a:solidFill>
            </a:endParaRPr>
          </a:p>
        </p:txBody>
      </p:sp>
      <p:pic>
        <p:nvPicPr>
          <p:cNvPr id="13314" name="Picture 2" descr="Макемак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8" t="3867" r="22865" b="7193"/>
          <a:stretch/>
        </p:blipFill>
        <p:spPr bwMode="auto">
          <a:xfrm>
            <a:off x="2339752" y="1916832"/>
            <a:ext cx="4968552" cy="486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6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928" y="836712"/>
            <a:ext cx="8435280" cy="1143000"/>
          </a:xfrm>
        </p:spPr>
        <p:txBody>
          <a:bodyPr>
            <a:noAutofit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Макемаке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была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открыта почти одновременно с Эридой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200" r="15035"/>
          <a:stretch/>
        </p:blipFill>
        <p:spPr>
          <a:xfrm>
            <a:off x="611560" y="2708920"/>
            <a:ext cx="3865324" cy="39841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52120" y="3789040"/>
            <a:ext cx="2520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2005 года</a:t>
            </a:r>
          </a:p>
        </p:txBody>
      </p:sp>
    </p:spTree>
    <p:extLst>
      <p:ext uri="{BB962C8B-B14F-4D97-AF65-F5344CB8AC3E}">
        <p14:creationId xmlns:p14="http://schemas.microsoft.com/office/powerpoint/2010/main" val="8885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96838"/>
            <a:ext cx="8712968" cy="2068066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Названа в честь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богини </a:t>
            </a:r>
            <a:r>
              <a:rPr lang="ru-RU" sz="4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изобилия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поклоняются аборигены острова Пасхи.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9" y="3068960"/>
            <a:ext cx="5467389" cy="36358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12160" y="4456860"/>
            <a:ext cx="2664296" cy="107721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Изображение Маке-маке</a:t>
            </a:r>
          </a:p>
        </p:txBody>
      </p:sp>
    </p:spTree>
    <p:extLst>
      <p:ext uri="{BB962C8B-B14F-4D97-AF65-F5344CB8AC3E}">
        <p14:creationId xmlns:p14="http://schemas.microsoft.com/office/powerpoint/2010/main" val="393840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62064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своей удаленности от Солнца </a:t>
            </a:r>
            <a:r>
              <a:rPr lang="ru-RU" sz="6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Макемаке</a:t>
            </a:r>
            <a:r>
              <a:rPr lang="ru-RU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остается слабоизученным объектом. </a:t>
            </a:r>
          </a:p>
        </p:txBody>
      </p:sp>
    </p:spTree>
    <p:extLst>
      <p:ext uri="{BB962C8B-B14F-4D97-AF65-F5344CB8AC3E}">
        <p14:creationId xmlns:p14="http://schemas.microsoft.com/office/powerpoint/2010/main" val="10483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не удается точно установить ее основные физические параметры, но по предварительным расчётам, она занимает </a:t>
            </a: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четвертое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место </a:t>
            </a: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размеру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пятое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</a:t>
            </a:r>
            <a:r>
              <a:rPr lang="ru-RU" sz="32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массе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всех планет-карликов.</a:t>
            </a:r>
          </a:p>
        </p:txBody>
      </p:sp>
      <p:pic>
        <p:nvPicPr>
          <p:cNvPr id="3" name="Picture 2" descr="https://im0-tub-ru.yandex.net/i?id=b3db24e239c5f9b6f8eca6a13ddc1a9b-l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35" t="11887" r="570" b="30363"/>
          <a:stretch/>
        </p:blipFill>
        <p:spPr bwMode="auto">
          <a:xfrm>
            <a:off x="179512" y="2777633"/>
            <a:ext cx="8817614" cy="4080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59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856" y="2431177"/>
            <a:ext cx="7992888" cy="432048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является спутником другой планеты;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70114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Карликовыми считаются планеты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s://hvylya.net/images/2020/01/14/zgudwWK3TxwI7XgpMw0rcCyCHfk4ZTq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13063"/>
            <a:ext cx="5326261" cy="33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20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76" y="1268760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поверхность покрыта метановым льдом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полимерными углеводородами. 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https://www.renderhub.com/ardera/minor-planet-makemake/minor-planet-makemake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01008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1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Постоянной атмосферы у этого объекта пояса </a:t>
            </a:r>
            <a:r>
              <a:rPr lang="ru-RU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Койпера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нет.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492896"/>
            <a:ext cx="6543937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Церера</a:t>
            </a:r>
            <a:endParaRPr lang="ru-RU" sz="88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800" t="15750" r="24800" b="15350"/>
          <a:stretch/>
        </p:blipFill>
        <p:spPr>
          <a:xfrm>
            <a:off x="2411760" y="1988840"/>
            <a:ext cx="4608512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57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крупнейшим объектом и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единственной карликовой 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планетой в поясе астероидов. 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starcatalog.ru/images/2020/03/cerera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0"/>
          <a:stretch/>
        </p:blipFill>
        <p:spPr bwMode="auto">
          <a:xfrm>
            <a:off x="2555776" y="3274166"/>
            <a:ext cx="4341312" cy="358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2" y="2852936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6080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3826768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открыта раньше других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 - в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1801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680" t="14284" r="29840" b="12796"/>
          <a:stretch/>
        </p:blipFill>
        <p:spPr>
          <a:xfrm>
            <a:off x="4240108" y="836712"/>
            <a:ext cx="490389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58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3068" y="2636912"/>
            <a:ext cx="390912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название Церера получила в честь древнеримской богини плодородия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211" y="-1287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2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097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поверхность состоит из различных глинистых пород с примесями льда. Под ними залегает толстая ледяная мантия и мелкое каменное ядро.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1413" r="6677"/>
          <a:stretch/>
        </p:blipFill>
        <p:spPr>
          <a:xfrm>
            <a:off x="1212951" y="2708920"/>
            <a:ext cx="6493891" cy="396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60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789040"/>
            <a:ext cx="4608512" cy="742554"/>
          </a:xfrm>
        </p:spPr>
        <p:txBody>
          <a:bodyPr>
            <a:noAutofit/>
          </a:bodyPr>
          <a:lstStyle/>
          <a:p>
            <a:r>
              <a:rPr lang="ru-RU" sz="5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масса объекта достаточная для того что бы стать почти круглым</a:t>
            </a:r>
            <a:r>
              <a:rPr lang="ru-RU" sz="5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5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70114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Карликовыми считаются планеты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22345"/>
          <a:stretch/>
        </p:blipFill>
        <p:spPr>
          <a:xfrm>
            <a:off x="4932040" y="2420888"/>
            <a:ext cx="4011978" cy="371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8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730" y="2420888"/>
            <a:ext cx="8136904" cy="3816424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объект </a:t>
            </a:r>
            <a:r>
              <a:rPr lang="ru-RU" sz="5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своей гравитацией самостоятельно расчистить свой путь.</a:t>
            </a:r>
            <a:b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70114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Карликовыми считаются планеты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14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92888" cy="6048672"/>
          </a:xfrm>
        </p:spPr>
        <p:txBody>
          <a:bodyPr>
            <a:noAutofit/>
          </a:bodyPr>
          <a:lstStyle/>
          <a:p>
            <a:pPr algn="l"/>
            <a:r>
              <a:rPr lang="ru-RU" sz="3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ликовые планеты в Солнечной систем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8" r="14743"/>
          <a:stretch/>
        </p:blipFill>
        <p:spPr bwMode="auto">
          <a:xfrm>
            <a:off x="2390056" y="2204864"/>
            <a:ext cx="4536504" cy="437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89856" y="260648"/>
            <a:ext cx="8136904" cy="151216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Плутон</a:t>
            </a:r>
            <a:endParaRPr lang="ru-RU" sz="8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50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18048"/>
            <a:ext cx="468052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18 февраля 1930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b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Клайд </a:t>
            </a:r>
            <a:r>
              <a:rPr lang="ru-RU" sz="5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Томбо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обнаружил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Плутон</a:t>
            </a:r>
            <a:endParaRPr lang="ru-RU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Клайд Томбо, американский астроном, открывший Плутон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6"/>
          <a:stretch/>
        </p:blipFill>
        <p:spPr bwMode="auto">
          <a:xfrm>
            <a:off x="251521" y="530150"/>
            <a:ext cx="4320128" cy="577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40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v-kosmose.com/wp-content/uploads/2013/11/Pluto_discovery_plate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" t="15001" r="53270" b="2900"/>
          <a:stretch/>
        </p:blipFill>
        <p:spPr bwMode="auto">
          <a:xfrm>
            <a:off x="190624" y="1041287"/>
            <a:ext cx="4283236" cy="469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v-kosmose.com/wp-content/uploads/2013/11/Pluto_discovery_plate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07" t="15001" r="1062" b="2900"/>
          <a:stretch/>
        </p:blipFill>
        <p:spPr bwMode="auto">
          <a:xfrm>
            <a:off x="4655120" y="1041286"/>
            <a:ext cx="4355976" cy="4699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12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467</Words>
  <Application>Microsoft Office PowerPoint</Application>
  <PresentationFormat>Экран (4:3)</PresentationFormat>
  <Paragraphs>58</Paragraphs>
  <Slides>46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- объект вращается вокруг Солнца;</vt:lpstr>
      <vt:lpstr>- не является спутником другой планеты;</vt:lpstr>
      <vt:lpstr>- масса объекта достаточная для того что бы стать почти круглым;</vt:lpstr>
      <vt:lpstr>- объект не может своей гравитацией самостоятельно расчистить свой путь. </vt:lpstr>
      <vt:lpstr> </vt:lpstr>
      <vt:lpstr> 18 февраля 1930 г.  Клайд Томбо обнаружил Плутон</vt:lpstr>
      <vt:lpstr>Презентация PowerPoint</vt:lpstr>
      <vt:lpstr>Несколько десятилетий с момента открытия  (1930 - 2006г.) считался девятой планетой Солнечной системы</vt:lpstr>
      <vt:lpstr>Презентация PowerPoint</vt:lpstr>
      <vt:lpstr>Венеция решила, что это имя - древнеримский вариант имени греческого бога подземного царства (Аид) - подходит для такого, вероятно, тёмного и холодного мира.</vt:lpstr>
      <vt:lpstr>Орбита Плутона не похожа на орбиты остальных планет Солнечной системы</vt:lpstr>
      <vt:lpstr>Форма орбиты Плутона заметно эллиптическая.  При этом Солнце находится не строго по центру этой орбиты, а несколько сдвинуто </vt:lpstr>
      <vt:lpstr> Расстояние от Солнца до Плутона в ходе его движения по орбите сильно меняется:  4.4 - 7.4 млрд. км (от 29.7 а.е до 49.3 а.е.)</vt:lpstr>
      <vt:lpstr>Период вращения Плутона вокруг Солнца составляет  248 земных лет</vt:lpstr>
      <vt:lpstr>На сегодня известно  5 спутников, сопровождающих его</vt:lpstr>
      <vt:lpstr>У Плутона есть атмосфера, которая периодически почти исчезает, а иногда становится плотнее.  Когда он ближе к Солнцу, метановый лёд начинает таять, а когда удаляется, метан снова конденсируется.</vt:lpstr>
      <vt:lpstr>Температура поверхности Плутона колеблется от -2330 до -2130 С</vt:lpstr>
      <vt:lpstr>Средний радиус Плутона составляет 1187 ± 4 км  (более чем в 5 раз меньше радиуса Земли)</vt:lpstr>
      <vt:lpstr>Плутон обладает каменным ядром и ледяной мантией.  Состав поверхностного слоя на 98% представлен азотным льдом c небольшим объемом метана и окис углерода.</vt:lpstr>
      <vt:lpstr> </vt:lpstr>
      <vt:lpstr>Небесное тело, названное в честь древнегреческой богини раздора, было открыто в 2005 году</vt:lpstr>
      <vt:lpstr>Эрида состоит из углеводородных льдов, которые, испаряясь, создают тонкую временную газовую оболочку.</vt:lpstr>
      <vt:lpstr>По размерам Эрида лишь немного уступает Плутону</vt:lpstr>
      <vt:lpstr>Эрида удалена от Солнца в среднем на 10 млрд км из-за чего на ее поверхности температура не поднимается  выше -253°С.</vt:lpstr>
      <vt:lpstr>Открытие этого небесного тела, можно сказать, положило начало новой эры для астрономии, поскольку именно факт её открытия положил начало многочисленным спорам о статусе Плутона.</vt:lpstr>
      <vt:lpstr>Презентация PowerPoint</vt:lpstr>
      <vt:lpstr>Карликовая планета Хаумеа была открыта в 2005. </vt:lpstr>
      <vt:lpstr>От остальных ее отличает  яйцевидная  форма и  невероятная  скорость  вращения  вокруг собственной оси.</vt:lpstr>
      <vt:lpstr>Еще одна уникальная особенность Хаумеа — наличие колец и целого семейства малых тел, возникших в результате столкновения небесного тела с крупным астероидом.</vt:lpstr>
      <vt:lpstr>Расположена Хаумеа в поясе Койпера  в 6,43 млрд. км от Солнца.  На ее движение незначительно влияет гравитация Нептуна.</vt:lpstr>
      <vt:lpstr>По составу Хаумеа представляет собой ледяное небесное тело.  Его поверхность представляет собой толстый слой водяного льда с примесями минералов и углеводородов. </vt:lpstr>
      <vt:lpstr>Презентация PowerPoint</vt:lpstr>
      <vt:lpstr>Презентация PowerPoint</vt:lpstr>
      <vt:lpstr>Макемаке была открыта почти одновременно с Эридой</vt:lpstr>
      <vt:lpstr>Названа в честь  богини изобилия,  которой поклоняются аборигены острова Пасхи.</vt:lpstr>
      <vt:lpstr>Из-за своей удаленности от Солнца Макемаке остается слабоизученным объектом. </vt:lpstr>
      <vt:lpstr>Пока не удается точно установить ее основные физические параметры, но по предварительным расчётам, она занимает четвертое место по размеру и пятое место по массе среди всех планет-карликов.</vt:lpstr>
      <vt:lpstr>Ее поверхность покрыта метановым льдом и полимерными углеводородами. </vt:lpstr>
      <vt:lpstr>Постоянной атмосферы у этого объекта пояса Койпера нет.</vt:lpstr>
      <vt:lpstr>Презентация PowerPoint</vt:lpstr>
      <vt:lpstr>Является крупнейшим объектом и единственной карликовой планетой в поясе астероидов.  </vt:lpstr>
      <vt:lpstr>Была открыта раньше других карликов - в 1801 году </vt:lpstr>
      <vt:lpstr>Свое название Церера получила в честь древнеримской богини плодородия.</vt:lpstr>
      <vt:lpstr>Ее поверхность состоит из различных глинистых пород с примесями льда. Под ними залегает толстая ледяная мантия и мелкое каменное ядро.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Малые тела Солнечной системы</dc:title>
  <dc:creator>Татьяна И. Ачисова</dc:creator>
  <cp:lastModifiedBy>dell</cp:lastModifiedBy>
  <cp:revision>103</cp:revision>
  <dcterms:created xsi:type="dcterms:W3CDTF">2021-04-09T01:22:36Z</dcterms:created>
  <dcterms:modified xsi:type="dcterms:W3CDTF">2024-02-11T15:55:34Z</dcterms:modified>
</cp:coreProperties>
</file>