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notesSlides/_rels/notesSlide10.xml.rels" ContentType="application/vnd.openxmlformats-package.relationships+xml"/>
  <Override PartName="/ppt/notesSlides/notesSlide10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media/image7.jpeg" ContentType="image/jpeg"/>
  <Override PartName="/ppt/media/image1.png" ContentType="image/png"/>
  <Override PartName="/ppt/media/image2.png" ContentType="image/png"/>
  <Override PartName="/ppt/media/image9.jpeg" ContentType="image/jpeg"/>
  <Override PartName="/ppt/media/image17.jpeg" ContentType="image/jpeg"/>
  <Override PartName="/ppt/media/image3.png" ContentType="image/png"/>
  <Override PartName="/ppt/media/image6.jpeg" ContentType="image/jpeg"/>
  <Override PartName="/ppt/media/image4.png" ContentType="image/png"/>
  <Override PartName="/ppt/media/image11.png" ContentType="image/png"/>
  <Override PartName="/ppt/media/image5.jpeg" ContentType="image/jpeg"/>
  <Override PartName="/ppt/media/image8.jpeg" ContentType="image/jpeg"/>
  <Override PartName="/ppt/media/image10.jpeg" ContentType="image/jpeg"/>
  <Override PartName="/ppt/media/image18.jpeg" ContentType="image/jpeg"/>
  <Override PartName="/ppt/media/image12.png" ContentType="image/png"/>
  <Override PartName="/ppt/media/image13.png" ContentType="image/png"/>
  <Override PartName="/ppt/media/image14.jpeg" ContentType="image/jpeg"/>
  <Override PartName="/ppt/media/image15.jpeg" ContentType="image/jpeg"/>
  <Override PartName="/ppt/media/image16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
</Relationships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400" spc="-1" strike="noStrike">
                <a:solidFill>
                  <a:srgbClr val="ffffff"/>
                </a:solidFill>
                <a:latin typeface="Century Gothic"/>
              </a:defRPr>
            </a:pPr>
            <a:r>
              <a:rPr b="0" sz="1400" spc="-1" strike="noStrike">
                <a:solidFill>
                  <a:srgbClr val="ffffff"/>
                </a:solidFill>
                <a:latin typeface="Century Gothic"/>
              </a:rPr>
              <a:t>Мониоринг успешности по защите проектов за 2022-2023 учебный год</a:t>
            </a:r>
          </a:p>
        </c:rich>
      </c:tx>
      <c:overlay val="0"/>
      <c:spPr>
        <a:noFill/>
        <a:ln>
          <a:noFill/>
        </a:ln>
      </c:spPr>
    </c:title>
    <c:autoTitleDeleted val="0"/>
    <c:view3D>
      <c:rotX val="15"/>
      <c:rotY val="20"/>
      <c:rAngAx val="1"/>
      <c:perspective val="30"/>
    </c:view3D>
    <c:floor>
      <c:spPr>
        <a:noFill/>
        <a:ln w="9360">
          <a:noFill/>
        </a:ln>
      </c:spPr>
    </c:floor>
    <c:sideWall>
      <c:spPr>
        <a:noFill/>
        <a:ln w="9360">
          <a:noFill/>
        </a:ln>
      </c:spPr>
    </c:sideWall>
    <c:backWall>
      <c:spPr>
        <a:noFill/>
        <a:ln w="9360">
          <a:noFill/>
        </a:ln>
      </c:spPr>
    </c:backWall>
    <c:plotArea>
      <c:bar3DChart>
        <c:barDir val="col"/>
        <c:grouping val="clustered"/>
        <c:varyColors val="0"/>
        <c:ser>
          <c:idx val="0"/>
          <c:order val="0"/>
          <c:spPr>
            <a:solidFill>
              <a:srgbClr val="acd433"/>
            </a:solidFill>
            <a:ln>
              <a:noFill/>
            </a:ln>
          </c:spPr>
          <c:invertIfNegative val="0"/>
          <c:dLbls>
            <c:numFmt formatCode="General" sourceLinked="1"/>
            <c:txPr>
              <a:bodyPr/>
              <a:lstStyle/>
              <a:p>
                <a:pPr>
                  <a:defRPr b="0" sz="1600" spc="-1" strike="noStrike">
                    <a:solidFill>
                      <a:srgbClr val="ffffff"/>
                    </a:solidFill>
                    <a:latin typeface="Century Gothic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5"/>
                <c:pt idx="0">
                  <c:v>Авзалов Д.</c:v>
                </c:pt>
                <c:pt idx="1">
                  <c:v>Галимов И.</c:v>
                </c:pt>
                <c:pt idx="2">
                  <c:v>Ахметвалеев В.</c:v>
                </c:pt>
                <c:pt idx="3">
                  <c:v>Муллагалиев И.</c:v>
                </c:pt>
                <c:pt idx="4">
                  <c:v>Гаязов И. 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97</c:v>
                </c:pt>
                <c:pt idx="1">
                  <c:v>110</c:v>
                </c:pt>
                <c:pt idx="2">
                  <c:v>138</c:v>
                </c:pt>
                <c:pt idx="3">
                  <c:v>85</c:v>
                </c:pt>
                <c:pt idx="4">
                  <c:v>94</c:v>
                </c:pt>
              </c:numCache>
            </c:numRef>
          </c:val>
        </c:ser>
        <c:gapWidth val="150"/>
        <c:shape val="box"/>
        <c:axId val="87753350"/>
        <c:axId val="3853175"/>
        <c:axId val="0"/>
      </c:bar3DChart>
      <c:catAx>
        <c:axId val="87753350"/>
        <c:scaling>
          <c:orientation val="minMax"/>
        </c:scaling>
        <c:delete val="0"/>
        <c:axPos val="b"/>
        <c:numFmt formatCode="[$-419]DD/MM/YYYY" sourceLinked="1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1200" spc="-1" strike="noStrike">
                <a:solidFill>
                  <a:srgbClr val="ffffff"/>
                </a:solidFill>
                <a:latin typeface="Century Gothic"/>
              </a:defRPr>
            </a:pPr>
          </a:p>
        </c:txPr>
        <c:crossAx val="3853175"/>
        <c:crosses val="autoZero"/>
        <c:auto val="1"/>
        <c:lblAlgn val="ctr"/>
        <c:lblOffset val="100"/>
      </c:catAx>
      <c:valAx>
        <c:axId val="3853175"/>
        <c:scaling>
          <c:orientation val="minMax"/>
        </c:scaling>
        <c:delete val="0"/>
        <c:axPos val="l"/>
        <c:majorGridlines>
          <c:spPr>
            <a:ln w="9360">
              <a:solidFill>
                <a:srgbClr val="ffffff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900" spc="-1" strike="noStrike">
                <a:solidFill>
                  <a:srgbClr val="ffffff"/>
                </a:solidFill>
                <a:latin typeface="Century Gothic"/>
              </a:defRPr>
            </a:pPr>
          </a:p>
        </c:txPr>
        <c:crossAx val="87753350"/>
        <c:crosses val="autoZero"/>
      </c:valAx>
    </c:plotArea>
    <c:plotVisOnly val="1"/>
    <c:dispBlanksAs val="gap"/>
  </c:chart>
  <c:spPr>
    <a:noFill/>
    <a:ln>
      <a:noFill/>
    </a:ln>
  </c:spPr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600" spc="-1" strike="noStrike">
                <a:solidFill>
                  <a:srgbClr val="ffffff"/>
                </a:solidFill>
                <a:latin typeface="Century Gothic"/>
              </a:defRPr>
            </a:pPr>
            <a:r>
              <a:rPr b="0" sz="1600" spc="-1" strike="noStrike">
                <a:solidFill>
                  <a:srgbClr val="ffffff"/>
                </a:solidFill>
                <a:latin typeface="Century Gothic"/>
              </a:rPr>
              <a:t>Мониторинг вовлеченности обучающихся  школы в кружок "Промышленный дизайн"</a:t>
            </a:r>
          </a:p>
        </c:rich>
      </c:tx>
      <c:overlay val="0"/>
      <c:spPr>
        <a:noFill/>
        <a:ln>
          <a:noFill/>
        </a:ln>
      </c:spPr>
    </c:title>
    <c:autoTitleDeleted val="0"/>
    <c:view3D>
      <c:rotX val="15"/>
      <c:rotY val="20"/>
      <c:rAngAx val="1"/>
      <c:perspective val="30"/>
    </c:view3D>
    <c:floor>
      <c:spPr>
        <a:noFill/>
        <a:ln w="9360">
          <a:noFill/>
        </a:ln>
      </c:spPr>
    </c:floor>
    <c:sideWall>
      <c:spPr>
        <a:noFill/>
        <a:ln w="9360">
          <a:noFill/>
        </a:ln>
      </c:spPr>
    </c:sideWall>
    <c:backWall>
      <c:spPr>
        <a:noFill/>
        <a:ln w="9360">
          <a:noFill/>
        </a:ln>
      </c:spPr>
    </c:backWall>
    <c:plotArea>
      <c:bar3DChart>
        <c:barDir val="col"/>
        <c:grouping val="clustered"/>
        <c:varyColors val="0"/>
        <c:ser>
          <c:idx val="0"/>
          <c:order val="0"/>
          <c:spPr>
            <a:solidFill>
              <a:srgbClr val="acd433"/>
            </a:solidFill>
            <a:ln>
              <a:noFill/>
            </a:ln>
          </c:spPr>
          <c:invertIfNegative val="0"/>
          <c:dLbls>
            <c:numFmt formatCode="General" sourceLinked="1"/>
            <c:txPr>
              <a:bodyPr/>
              <a:lstStyle/>
              <a:p>
                <a:pPr>
                  <a:defRPr b="0" sz="1600" spc="-1" strike="noStrike">
                    <a:solidFill>
                      <a:srgbClr val="ffffff"/>
                    </a:solidFill>
                    <a:latin typeface="Century Gothic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5</c:v>
                </c:pt>
                <c:pt idx="1">
                  <c:v>10</c:v>
                </c:pt>
                <c:pt idx="2">
                  <c:v>18</c:v>
                </c:pt>
              </c:numCache>
            </c:numRef>
          </c:val>
        </c:ser>
        <c:gapWidth val="150"/>
        <c:shape val="box"/>
        <c:axId val="70396507"/>
        <c:axId val="76488363"/>
        <c:axId val="0"/>
      </c:bar3DChart>
      <c:catAx>
        <c:axId val="70396507"/>
        <c:scaling>
          <c:orientation val="minMax"/>
        </c:scaling>
        <c:delete val="0"/>
        <c:axPos val="b"/>
        <c:numFmt formatCode="[$-419]DD/MM/YYYY" sourceLinked="1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1200" spc="-1" strike="noStrike">
                <a:solidFill>
                  <a:srgbClr val="ffffff"/>
                </a:solidFill>
                <a:latin typeface="Century Gothic"/>
              </a:defRPr>
            </a:pPr>
          </a:p>
        </c:txPr>
        <c:crossAx val="76488363"/>
        <c:crosses val="autoZero"/>
        <c:auto val="1"/>
        <c:lblAlgn val="ctr"/>
        <c:lblOffset val="100"/>
      </c:catAx>
      <c:valAx>
        <c:axId val="76488363"/>
        <c:scaling>
          <c:orientation val="minMax"/>
        </c:scaling>
        <c:delete val="0"/>
        <c:axPos val="l"/>
        <c:majorGridlines>
          <c:spPr>
            <a:ln w="9360">
              <a:solidFill>
                <a:srgbClr val="ffffff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900" spc="-1" strike="noStrike">
                <a:solidFill>
                  <a:srgbClr val="ffffff"/>
                </a:solidFill>
                <a:latin typeface="Century Gothic"/>
              </a:defRPr>
            </a:pPr>
          </a:p>
        </c:txPr>
        <c:crossAx val="70396507"/>
        <c:crosses val="autoZero"/>
      </c:valAx>
    </c:plotArea>
    <c:plotVisOnly val="1"/>
    <c:dispBlanksAs val="gap"/>
  </c:chart>
  <c:spPr>
    <a:noFill/>
    <a:ln>
      <a:noFill/>
    </a:ln>
  </c:spPr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600" spc="-1" strike="noStrike">
                <a:solidFill>
                  <a:srgbClr val="ffffff"/>
                </a:solidFill>
                <a:latin typeface="Century Gothic"/>
              </a:defRPr>
            </a:pPr>
            <a:r>
              <a:rPr b="0" sz="1600" spc="-1" strike="noStrike">
                <a:solidFill>
                  <a:srgbClr val="ffffff"/>
                </a:solidFill>
                <a:latin typeface="Century Gothic"/>
              </a:rPr>
              <a:t>Мониторинг количества выпускников, поступивших в технические, архитектурные техникумы и вузы</a:t>
            </a:r>
          </a:p>
        </c:rich>
      </c:tx>
      <c:overlay val="0"/>
      <c:spPr>
        <a:noFill/>
        <a:ln>
          <a:noFill/>
        </a:ln>
      </c:spPr>
    </c:title>
    <c:autoTitleDeleted val="0"/>
    <c:view3D>
      <c:rotX val="15"/>
      <c:rotY val="20"/>
      <c:rAngAx val="1"/>
      <c:perspective val="30"/>
    </c:view3D>
    <c:floor>
      <c:spPr>
        <a:noFill/>
        <a:ln w="9360">
          <a:noFill/>
        </a:ln>
      </c:spPr>
    </c:floor>
    <c:sideWall>
      <c:spPr>
        <a:noFill/>
        <a:ln w="9360">
          <a:noFill/>
        </a:ln>
      </c:spPr>
    </c:sideWall>
    <c:backWall>
      <c:spPr>
        <a:noFill/>
        <a:ln w="9360">
          <a:noFill/>
        </a:ln>
      </c:spPr>
    </c:backWall>
    <c:plotArea>
      <c:bar3DChart>
        <c:barDir val="col"/>
        <c:grouping val="clustered"/>
        <c:varyColors val="0"/>
        <c:ser>
          <c:idx val="0"/>
          <c:order val="0"/>
          <c:spPr>
            <a:solidFill>
              <a:srgbClr val="acd433"/>
            </a:solidFill>
            <a:ln>
              <a:noFill/>
            </a:ln>
          </c:spPr>
          <c:invertIfNegative val="0"/>
          <c:dLbls>
            <c:numFmt formatCode="General" sourceLinked="1"/>
            <c:txPr>
              <a:bodyPr/>
              <a:lstStyle/>
              <a:p>
                <a:pPr>
                  <a:defRPr b="0" sz="1600" spc="-1" strike="noStrike">
                    <a:solidFill>
                      <a:srgbClr val="ffffff"/>
                    </a:solidFill>
                    <a:latin typeface="Century Gothic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8</c:v>
                </c:pt>
              </c:numCache>
            </c:numRef>
          </c:val>
        </c:ser>
        <c:gapWidth val="150"/>
        <c:shape val="box"/>
        <c:axId val="20527601"/>
        <c:axId val="33867719"/>
        <c:axId val="0"/>
      </c:bar3DChart>
      <c:catAx>
        <c:axId val="20527601"/>
        <c:scaling>
          <c:orientation val="minMax"/>
        </c:scaling>
        <c:delete val="0"/>
        <c:axPos val="b"/>
        <c:numFmt formatCode="[$-419]DD/MM/YYYY" sourceLinked="1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1200" spc="-1" strike="noStrike">
                <a:solidFill>
                  <a:srgbClr val="ffffff"/>
                </a:solidFill>
                <a:latin typeface="Century Gothic"/>
              </a:defRPr>
            </a:pPr>
          </a:p>
        </c:txPr>
        <c:crossAx val="33867719"/>
        <c:crosses val="autoZero"/>
        <c:auto val="1"/>
        <c:lblAlgn val="ctr"/>
        <c:lblOffset val="100"/>
      </c:catAx>
      <c:valAx>
        <c:axId val="33867719"/>
        <c:scaling>
          <c:orientation val="minMax"/>
        </c:scaling>
        <c:delete val="0"/>
        <c:axPos val="l"/>
        <c:majorGridlines>
          <c:spPr>
            <a:ln w="9360">
              <a:solidFill>
                <a:srgbClr val="ffffff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900" spc="-1" strike="noStrike">
                <a:solidFill>
                  <a:srgbClr val="ffffff"/>
                </a:solidFill>
                <a:latin typeface="Century Gothic"/>
              </a:defRPr>
            </a:pPr>
          </a:p>
        </c:txPr>
        <c:crossAx val="20527601"/>
        <c:crosses val="autoZero"/>
      </c:valAx>
    </c:plotArea>
    <c:plotVisOnly val="1"/>
    <c:dispBlanksAs val="gap"/>
  </c:chart>
  <c:spPr>
    <a:noFill/>
    <a:ln>
      <a:noFill/>
    </a:ln>
  </c:spPr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400" spc="-1" strike="noStrike">
                <a:solidFill>
                  <a:srgbClr val="ffffff"/>
                </a:solidFill>
                <a:latin typeface="Century Gothic"/>
              </a:defRPr>
            </a:pPr>
            <a:r>
              <a:rPr b="0" sz="1400" spc="-1" strike="noStrike">
                <a:solidFill>
                  <a:srgbClr val="ffffff"/>
                </a:solidFill>
                <a:latin typeface="Century Gothic"/>
              </a:rPr>
              <a:t>Мониторинг результатов выполенных проектов обучающимся Авзаловым Данисом, учеником 6 класса за 2022-2023 учебный год </a:t>
            </a:r>
          </a:p>
        </c:rich>
      </c:tx>
      <c:layout>
        <c:manualLayout>
          <c:xMode val="edge"/>
          <c:yMode val="edge"/>
          <c:x val="0.125130465035371"/>
          <c:y val="0"/>
        </c:manualLayout>
      </c:layout>
      <c:overlay val="0"/>
      <c:spPr>
        <a:noFill/>
        <a:ln>
          <a:noFill/>
        </a:ln>
      </c:spPr>
    </c:title>
    <c:autoTitleDeleted val="0"/>
    <c:view3D>
      <c:rotX val="15"/>
      <c:rotY val="20"/>
      <c:rAngAx val="1"/>
      <c:perspective val="30"/>
    </c:view3D>
    <c:floor>
      <c:spPr>
        <a:noFill/>
        <a:ln w="9360">
          <a:noFill/>
        </a:ln>
      </c:spPr>
    </c:floor>
    <c:sideWall>
      <c:spPr>
        <a:noFill/>
        <a:ln w="9360">
          <a:noFill/>
        </a:ln>
      </c:spPr>
    </c:sideWall>
    <c:backWall>
      <c:spPr>
        <a:noFill/>
        <a:ln w="9360">
          <a:noFill/>
        </a:ln>
      </c:spPr>
    </c:backWall>
    <c:plotArea>
      <c:bar3DChart>
        <c:barDir val="col"/>
        <c:grouping val="clustered"/>
        <c:varyColors val="0"/>
        <c:ser>
          <c:idx val="0"/>
          <c:order val="0"/>
          <c:spPr>
            <a:solidFill>
              <a:srgbClr val="acd433"/>
            </a:solidFill>
            <a:ln>
              <a:noFill/>
            </a:ln>
          </c:spPr>
          <c:invertIfNegative val="0"/>
          <c:dLbls>
            <c:numFmt formatCode="General" sourceLinked="1"/>
            <c:txPr>
              <a:bodyPr/>
              <a:lstStyle/>
              <a:p>
                <a:pPr>
                  <a:defRPr b="0" sz="1600" spc="-1" strike="noStrike">
                    <a:solidFill>
                      <a:srgbClr val="ffffff"/>
                    </a:solidFill>
                    <a:latin typeface="Century Gothic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3"/>
                <c:pt idx="0">
                  <c:v>проект 1</c:v>
                </c:pt>
                <c:pt idx="1">
                  <c:v>проект 2</c:v>
                </c:pt>
                <c:pt idx="2">
                  <c:v> проект 3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20</c:v>
                </c:pt>
                <c:pt idx="1">
                  <c:v>32</c:v>
                </c:pt>
                <c:pt idx="2">
                  <c:v>45</c:v>
                </c:pt>
              </c:numCache>
            </c:numRef>
          </c:val>
        </c:ser>
        <c:gapWidth val="150"/>
        <c:shape val="box"/>
        <c:axId val="53327385"/>
        <c:axId val="68029855"/>
        <c:axId val="0"/>
      </c:bar3DChart>
      <c:catAx>
        <c:axId val="53327385"/>
        <c:scaling>
          <c:orientation val="minMax"/>
        </c:scaling>
        <c:delete val="0"/>
        <c:axPos val="b"/>
        <c:numFmt formatCode="[$-419]DD/MM/YYYY" sourceLinked="1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1200" spc="-1" strike="noStrike">
                <a:solidFill>
                  <a:srgbClr val="ffffff"/>
                </a:solidFill>
                <a:latin typeface="Century Gothic"/>
              </a:defRPr>
            </a:pPr>
          </a:p>
        </c:txPr>
        <c:crossAx val="68029855"/>
        <c:crosses val="autoZero"/>
        <c:auto val="1"/>
        <c:lblAlgn val="ctr"/>
        <c:lblOffset val="100"/>
      </c:catAx>
      <c:valAx>
        <c:axId val="68029855"/>
        <c:scaling>
          <c:orientation val="minMax"/>
        </c:scaling>
        <c:delete val="0"/>
        <c:axPos val="l"/>
        <c:majorGridlines>
          <c:spPr>
            <a:ln w="9360">
              <a:solidFill>
                <a:srgbClr val="ffffff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900" spc="-1" strike="noStrike">
                <a:solidFill>
                  <a:srgbClr val="ffffff"/>
                </a:solidFill>
                <a:latin typeface="Century Gothic"/>
              </a:defRPr>
            </a:pPr>
          </a:p>
        </c:txPr>
        <c:crossAx val="53327385"/>
        <c:crosses val="autoZero"/>
      </c:valAx>
    </c:plotArea>
    <c:plotVisOnly val="1"/>
    <c:dispBlanksAs val="gap"/>
  </c:chart>
  <c:spPr>
    <a:noFill/>
    <a:ln>
      <a:noFill/>
    </a:ln>
  </c:spPr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5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ffffff"/>
                </a:solidFill>
                <a:latin typeface="Century Gothic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 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 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9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 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19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673CB1E5-9132-4F8A-9950-566CF79B18FB}" type="slidenum">
              <a:rPr b="0" lang="ru-RU" sz="1400" spc="-1" strike="noStrike">
                <a:latin typeface="Times New Roman"/>
              </a:rPr>
              <a:t>1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007585E3-9594-4DDC-8A2A-9DEFC74E085A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 type="sldImg"/>
          </p:nvPr>
        </p:nvSpPr>
        <p:spPr>
          <a:xfrm>
            <a:off x="1371600" y="1143000"/>
            <a:ext cx="4114440" cy="3085920"/>
          </a:xfrm>
          <a:prstGeom prst="rect">
            <a:avLst/>
          </a:prstGeom>
        </p:spPr>
      </p:sp>
      <p:sp>
        <p:nvSpPr>
          <p:cNvPr id="239" name="PlaceHolder 3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Метод проектов – именно </a:t>
            </a:r>
            <a:r>
              <a:rPr b="1" lang="ru-RU" sz="2000" spc="-1" strike="noStrike">
                <a:latin typeface="Arial"/>
              </a:rPr>
              <a:t>способ</a:t>
            </a:r>
            <a:r>
              <a:rPr b="0" lang="ru-RU" sz="2000" spc="-1" strike="noStrike">
                <a:latin typeface="Arial"/>
              </a:rPr>
              <a:t> </a:t>
            </a:r>
            <a:r>
              <a:rPr b="1" lang="ru-RU" sz="2000" spc="-1" strike="noStrike">
                <a:latin typeface="Arial"/>
              </a:rPr>
              <a:t>достижения дидактической цели</a:t>
            </a:r>
            <a:r>
              <a:rPr b="0" lang="ru-RU" sz="2000" spc="-1" strike="noStrike">
                <a:latin typeface="Arial"/>
              </a:rPr>
              <a:t> через детальную разработку проблемы (технологию), которая должна завершиться вполне реальным, осязаемым практическим результатом, оформленным тем или иным образом.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Чтобы добиться такого результата, необходимо научить детей самостоятельно мыслить, находить и решать проблемы, привлекая для этой цели знания из разных областей, умения прогнозировать результаты и возможные последствия разных вариантов решения, умения устанавливать причинно-следственные связи </a:t>
            </a:r>
            <a:endParaRPr b="0" lang="ru-RU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ubTitle"/>
          </p:nvPr>
        </p:nvSpPr>
        <p:spPr>
          <a:xfrm>
            <a:off x="866520" y="2306880"/>
            <a:ext cx="6620760" cy="137160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9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9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subTitle"/>
          </p:nvPr>
        </p:nvSpPr>
        <p:spPr>
          <a:xfrm>
            <a:off x="866520" y="2306880"/>
            <a:ext cx="6620760" cy="137160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subTitle"/>
          </p:nvPr>
        </p:nvSpPr>
        <p:spPr>
          <a:xfrm>
            <a:off x="866520" y="2306880"/>
            <a:ext cx="6620760" cy="137160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8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8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8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8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8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866520" y="2306880"/>
            <a:ext cx="6620760" cy="137160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6299280" y="1676520"/>
            <a:ext cx="2819160" cy="28191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" name="CustomShape 2"/>
          <p:cNvSpPr/>
          <p:nvPr/>
        </p:nvSpPr>
        <p:spPr>
          <a:xfrm>
            <a:off x="5689800" y="-457200"/>
            <a:ext cx="1599840" cy="159984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6299280" y="6095880"/>
            <a:ext cx="990360" cy="9903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-154080" y="2666880"/>
            <a:ext cx="4190760" cy="41907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-839880" y="2895480"/>
            <a:ext cx="2361960" cy="23619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7745760" y="0"/>
            <a:ext cx="685440" cy="10990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866520" y="1447920"/>
            <a:ext cx="6620760" cy="332928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0" lang="ru-RU" sz="7200" spc="-1" strike="noStrike">
                <a:solidFill>
                  <a:srgbClr val="ebebeb"/>
                </a:solidFill>
                <a:latin typeface="Century Gothic"/>
              </a:rPr>
              <a:t>Образец заголовка</a:t>
            </a:r>
            <a:endParaRPr b="0" lang="ru-RU" sz="7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dt"/>
          </p:nvPr>
        </p:nvSpPr>
        <p:spPr>
          <a:xfrm rot="5400000">
            <a:off x="7495200" y="1828800"/>
            <a:ext cx="990360" cy="22824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fld id="{D43B7046-8902-4323-BE98-87065A22FCE6}" type="datetime">
              <a:rPr b="0" lang="ru-RU" sz="1100" spc="-1" strike="noStrike">
                <a:solidFill>
                  <a:srgbClr val="ffffff"/>
                </a:solidFill>
                <a:latin typeface="Century Gothic"/>
              </a:rPr>
              <a:t>31.1.24</a:t>
            </a:fld>
            <a:endParaRPr b="0" lang="ru-RU" sz="1100" spc="-1" strike="noStrike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ftr"/>
          </p:nvPr>
        </p:nvSpPr>
        <p:spPr>
          <a:xfrm rot="5400000">
            <a:off x="6233400" y="3263400"/>
            <a:ext cx="3859560" cy="2282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sldNum"/>
          </p:nvPr>
        </p:nvSpPr>
        <p:spPr>
          <a:xfrm>
            <a:off x="7766280" y="295560"/>
            <a:ext cx="628560" cy="76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fld id="{16E6F917-C6C9-4F84-A9D7-07039904D069}" type="slidenum">
              <a:rPr b="0" lang="ru-RU" sz="2800" spc="-1" strike="noStrike">
                <a:solidFill>
                  <a:srgbClr val="ffffff"/>
                </a:solidFill>
                <a:latin typeface="Century Gothic"/>
              </a:rPr>
              <a:t>&lt;номер&gt;</a:t>
            </a:fld>
            <a:endParaRPr b="0" lang="ru-RU" sz="2800" spc="-1" strike="noStrike">
              <a:latin typeface="Times New Roman"/>
            </a:endParaRPr>
          </a:p>
        </p:txBody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Для правки структуры щёлкните мышью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ffffff"/>
                </a:solidFill>
                <a:latin typeface="Century Gothic"/>
              </a:rPr>
              <a:t>Второй уровень структуры</a:t>
            </a:r>
            <a:endParaRPr b="0" lang="ru-RU" sz="1600" spc="-1" strike="noStrike">
              <a:solidFill>
                <a:srgbClr val="ffffff"/>
              </a:solidFill>
              <a:latin typeface="Century Gothic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ffffff"/>
                </a:solidFill>
                <a:latin typeface="Century Gothic"/>
              </a:rPr>
              <a:t>Третий уровень структуры</a:t>
            </a:r>
            <a:endParaRPr b="0" lang="ru-RU" sz="1400" spc="-1" strike="noStrike">
              <a:solidFill>
                <a:srgbClr val="ffffff"/>
              </a:solidFill>
              <a:latin typeface="Century Gothic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ffffff"/>
                </a:solidFill>
                <a:latin typeface="Century Gothic"/>
              </a:rPr>
              <a:t>Четвёртый уровень структуры</a:t>
            </a:r>
            <a:endParaRPr b="0" lang="ru-RU" sz="1400" spc="-1" strike="noStrike">
              <a:solidFill>
                <a:srgbClr val="ffffff"/>
              </a:solidFill>
              <a:latin typeface="Century Gothic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6299280" y="1676520"/>
            <a:ext cx="2819160" cy="28191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8" name="CustomShape 2"/>
          <p:cNvSpPr/>
          <p:nvPr/>
        </p:nvSpPr>
        <p:spPr>
          <a:xfrm>
            <a:off x="5689800" y="-457200"/>
            <a:ext cx="1599840" cy="159984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9" name="CustomShape 3"/>
          <p:cNvSpPr/>
          <p:nvPr/>
        </p:nvSpPr>
        <p:spPr>
          <a:xfrm>
            <a:off x="6299280" y="6095880"/>
            <a:ext cx="990360" cy="9903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50" name="CustomShape 4"/>
          <p:cNvSpPr/>
          <p:nvPr/>
        </p:nvSpPr>
        <p:spPr>
          <a:xfrm>
            <a:off x="-154080" y="2666880"/>
            <a:ext cx="4190760" cy="41907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51" name="CustomShape 5"/>
          <p:cNvSpPr/>
          <p:nvPr/>
        </p:nvSpPr>
        <p:spPr>
          <a:xfrm>
            <a:off x="-839880" y="2895480"/>
            <a:ext cx="2361960" cy="23619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52" name="CustomShape 6"/>
          <p:cNvSpPr/>
          <p:nvPr/>
        </p:nvSpPr>
        <p:spPr>
          <a:xfrm>
            <a:off x="7745760" y="0"/>
            <a:ext cx="685440" cy="10990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53" name="PlaceHolder 7"/>
          <p:cNvSpPr>
            <a:spLocks noGrp="1"/>
          </p:cNvSpPr>
          <p:nvPr>
            <p:ph type="title"/>
          </p:nvPr>
        </p:nvSpPr>
        <p:spPr>
          <a:xfrm>
            <a:off x="484560" y="452880"/>
            <a:ext cx="7054920" cy="140004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4200" spc="-1" strike="noStrike">
                <a:solidFill>
                  <a:srgbClr val="ebebeb"/>
                </a:solidFill>
                <a:latin typeface="Century Gothic"/>
              </a:rPr>
              <a:t>Образец заголовка</a:t>
            </a:r>
            <a:endParaRPr b="0" lang="ru-RU" sz="4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4" name="PlaceHolder 8"/>
          <p:cNvSpPr>
            <a:spLocks noGrp="1"/>
          </p:cNvSpPr>
          <p:nvPr>
            <p:ph type="body"/>
          </p:nvPr>
        </p:nvSpPr>
        <p:spPr>
          <a:xfrm>
            <a:off x="827640" y="2053080"/>
            <a:ext cx="6711120" cy="419508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Образец текста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1" marL="743040" indent="-285480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0" lang="ru-RU" sz="1800" spc="-1" strike="noStrike">
                <a:solidFill>
                  <a:srgbClr val="ffffff"/>
                </a:solidFill>
                <a:latin typeface="Century Gothic"/>
              </a:rPr>
              <a:t>Второй уровень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 lvl="2" marL="1143000" indent="-228240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0" lang="ru-RU" sz="1600" spc="-1" strike="noStrike">
                <a:solidFill>
                  <a:srgbClr val="ffffff"/>
                </a:solidFill>
                <a:latin typeface="Century Gothic"/>
              </a:rPr>
              <a:t>Третий уровень</a:t>
            </a:r>
            <a:endParaRPr b="0" lang="ru-RU" sz="1600" spc="-1" strike="noStrike">
              <a:solidFill>
                <a:srgbClr val="ffffff"/>
              </a:solidFill>
              <a:latin typeface="Century Gothic"/>
            </a:endParaRPr>
          </a:p>
          <a:p>
            <a:pPr lvl="3" marL="1600200" indent="-228240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0" lang="ru-RU" sz="1400" spc="-1" strike="noStrike">
                <a:solidFill>
                  <a:srgbClr val="ffffff"/>
                </a:solidFill>
                <a:latin typeface="Century Gothic"/>
              </a:rPr>
              <a:t>Четвертый уровень</a:t>
            </a:r>
            <a:endParaRPr b="0" lang="ru-RU" sz="1400" spc="-1" strike="noStrike">
              <a:solidFill>
                <a:srgbClr val="ffffff"/>
              </a:solidFill>
              <a:latin typeface="Century Gothic"/>
            </a:endParaRPr>
          </a:p>
          <a:p>
            <a:pPr lvl="4" marL="2057400" indent="-228240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0" lang="ru-RU" sz="1400" spc="-1" strike="noStrike">
                <a:solidFill>
                  <a:srgbClr val="ffffff"/>
                </a:solidFill>
                <a:latin typeface="Century Gothic"/>
              </a:rPr>
              <a:t>Пятый уровень</a:t>
            </a:r>
            <a:endParaRPr b="0" lang="ru-RU" sz="14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55" name="PlaceHolder 9"/>
          <p:cNvSpPr>
            <a:spLocks noGrp="1"/>
          </p:cNvSpPr>
          <p:nvPr>
            <p:ph type="dt"/>
          </p:nvPr>
        </p:nvSpPr>
        <p:spPr>
          <a:xfrm rot="5400000">
            <a:off x="7495200" y="1828800"/>
            <a:ext cx="990360" cy="22824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fld id="{1A279E2E-8493-44E4-9D8D-6C26E49F9F5D}" type="datetime">
              <a:rPr b="0" lang="ru-RU" sz="1100" spc="-1" strike="noStrike">
                <a:solidFill>
                  <a:srgbClr val="ffffff"/>
                </a:solidFill>
                <a:latin typeface="Century Gothic"/>
              </a:rPr>
              <a:t>31.1.24</a:t>
            </a:fld>
            <a:endParaRPr b="0" lang="ru-RU" sz="1100" spc="-1" strike="noStrike">
              <a:latin typeface="Times New Roman"/>
            </a:endParaRPr>
          </a:p>
        </p:txBody>
      </p:sp>
      <p:sp>
        <p:nvSpPr>
          <p:cNvPr id="56" name="PlaceHolder 10"/>
          <p:cNvSpPr>
            <a:spLocks noGrp="1"/>
          </p:cNvSpPr>
          <p:nvPr>
            <p:ph type="ftr"/>
          </p:nvPr>
        </p:nvSpPr>
        <p:spPr>
          <a:xfrm rot="5400000">
            <a:off x="6233400" y="3263400"/>
            <a:ext cx="3859560" cy="2282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57" name="PlaceHolder 11"/>
          <p:cNvSpPr>
            <a:spLocks noGrp="1"/>
          </p:cNvSpPr>
          <p:nvPr>
            <p:ph type="sldNum"/>
          </p:nvPr>
        </p:nvSpPr>
        <p:spPr>
          <a:xfrm>
            <a:off x="7766280" y="295560"/>
            <a:ext cx="628560" cy="76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fld id="{A99BBDF6-6FA9-4BAD-B63F-C9A06D0C4457}" type="slidenum">
              <a:rPr b="0" lang="ru-RU" sz="2800" spc="-1" strike="noStrike">
                <a:solidFill>
                  <a:srgbClr val="ffffff"/>
                </a:solidFill>
                <a:latin typeface="Century Gothic"/>
              </a:rPr>
              <a:t>1</a:t>
            </a:fld>
            <a:endParaRPr b="0" lang="ru-RU" sz="28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6299280" y="1676520"/>
            <a:ext cx="2819160" cy="28191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5" name="CustomShape 2"/>
          <p:cNvSpPr/>
          <p:nvPr/>
        </p:nvSpPr>
        <p:spPr>
          <a:xfrm>
            <a:off x="5689800" y="-457200"/>
            <a:ext cx="1599840" cy="159984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6" name="CustomShape 3"/>
          <p:cNvSpPr/>
          <p:nvPr/>
        </p:nvSpPr>
        <p:spPr>
          <a:xfrm>
            <a:off x="6299280" y="6095880"/>
            <a:ext cx="990360" cy="9903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7" name="CustomShape 4"/>
          <p:cNvSpPr/>
          <p:nvPr/>
        </p:nvSpPr>
        <p:spPr>
          <a:xfrm>
            <a:off x="-154080" y="2666880"/>
            <a:ext cx="4190760" cy="41907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8" name="CustomShape 5"/>
          <p:cNvSpPr/>
          <p:nvPr/>
        </p:nvSpPr>
        <p:spPr>
          <a:xfrm>
            <a:off x="-839880" y="2895480"/>
            <a:ext cx="2361960" cy="23619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99" name="CustomShape 6"/>
          <p:cNvSpPr/>
          <p:nvPr/>
        </p:nvSpPr>
        <p:spPr>
          <a:xfrm>
            <a:off x="7745760" y="0"/>
            <a:ext cx="685440" cy="10990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00" name="PlaceHolder 7"/>
          <p:cNvSpPr>
            <a:spLocks noGrp="1"/>
          </p:cNvSpPr>
          <p:nvPr>
            <p:ph type="dt"/>
          </p:nvPr>
        </p:nvSpPr>
        <p:spPr>
          <a:xfrm rot="5400000">
            <a:off x="7495200" y="1828800"/>
            <a:ext cx="990360" cy="22824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fld id="{BB25124D-EA1F-4351-AED4-2C2B1DE5FE79}" type="datetime">
              <a:rPr b="0" lang="ru-RU" sz="1100" spc="-1" strike="noStrike">
                <a:solidFill>
                  <a:srgbClr val="ffffff"/>
                </a:solidFill>
                <a:latin typeface="Century Gothic"/>
              </a:rPr>
              <a:t>31.1.24</a:t>
            </a:fld>
            <a:endParaRPr b="0" lang="ru-RU" sz="1100" spc="-1" strike="noStrike">
              <a:latin typeface="Times New Roman"/>
            </a:endParaRPr>
          </a:p>
        </p:txBody>
      </p:sp>
      <p:sp>
        <p:nvSpPr>
          <p:cNvPr id="101" name="PlaceHolder 8"/>
          <p:cNvSpPr>
            <a:spLocks noGrp="1"/>
          </p:cNvSpPr>
          <p:nvPr>
            <p:ph type="ftr"/>
          </p:nvPr>
        </p:nvSpPr>
        <p:spPr>
          <a:xfrm rot="5400000">
            <a:off x="6233400" y="3263400"/>
            <a:ext cx="3859560" cy="2282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02" name="PlaceHolder 9"/>
          <p:cNvSpPr>
            <a:spLocks noGrp="1"/>
          </p:cNvSpPr>
          <p:nvPr>
            <p:ph type="sldNum"/>
          </p:nvPr>
        </p:nvSpPr>
        <p:spPr>
          <a:xfrm>
            <a:off x="7766280" y="295560"/>
            <a:ext cx="628560" cy="76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fld id="{7C3D7AB6-9044-4693-BAE6-D81BC1FF5766}" type="slidenum">
              <a:rPr b="0" lang="ru-RU" sz="2800" spc="-1" strike="noStrike">
                <a:solidFill>
                  <a:srgbClr val="ffffff"/>
                </a:solidFill>
                <a:latin typeface="Century Gothic"/>
              </a:rPr>
              <a:t>1</a:t>
            </a:fld>
            <a:endParaRPr b="0" lang="ru-RU" sz="2800" spc="-1" strike="noStrike">
              <a:latin typeface="Times New Roman"/>
            </a:endParaRPr>
          </a:p>
        </p:txBody>
      </p:sp>
      <p:sp>
        <p:nvSpPr>
          <p:cNvPr id="103" name="PlaceHolder 10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ffffff"/>
                </a:solidFill>
                <a:latin typeface="Century Gothic"/>
              </a:rPr>
              <a:t>Для правки текста заглавия щёлкните мышью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04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Для правки структуры щёлкните мышью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ffffff"/>
                </a:solidFill>
                <a:latin typeface="Century Gothic"/>
              </a:rPr>
              <a:t>Второй уровень структуры</a:t>
            </a:r>
            <a:endParaRPr b="0" lang="ru-RU" sz="1600" spc="-1" strike="noStrike">
              <a:solidFill>
                <a:srgbClr val="ffffff"/>
              </a:solidFill>
              <a:latin typeface="Century Gothic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ffffff"/>
                </a:solidFill>
                <a:latin typeface="Century Gothic"/>
              </a:rPr>
              <a:t>Третий уровень структуры</a:t>
            </a:r>
            <a:endParaRPr b="0" lang="ru-RU" sz="1400" spc="-1" strike="noStrike">
              <a:solidFill>
                <a:srgbClr val="ffffff"/>
              </a:solidFill>
              <a:latin typeface="Century Gothic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ffffff"/>
                </a:solidFill>
                <a:latin typeface="Century Gothic"/>
              </a:rPr>
              <a:t>Четвёртый уровень структуры</a:t>
            </a:r>
            <a:endParaRPr b="0" lang="ru-RU" sz="1400" spc="-1" strike="noStrike">
              <a:solidFill>
                <a:srgbClr val="ffffff"/>
              </a:solidFill>
              <a:latin typeface="Century Gothic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6299280" y="1676520"/>
            <a:ext cx="2819160" cy="28191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42" name="CustomShape 2"/>
          <p:cNvSpPr/>
          <p:nvPr/>
        </p:nvSpPr>
        <p:spPr>
          <a:xfrm>
            <a:off x="5689800" y="-457200"/>
            <a:ext cx="1599840" cy="159984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43" name="CustomShape 3"/>
          <p:cNvSpPr/>
          <p:nvPr/>
        </p:nvSpPr>
        <p:spPr>
          <a:xfrm>
            <a:off x="6299280" y="6095880"/>
            <a:ext cx="990360" cy="9903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44" name="CustomShape 4"/>
          <p:cNvSpPr/>
          <p:nvPr/>
        </p:nvSpPr>
        <p:spPr>
          <a:xfrm>
            <a:off x="-154080" y="2666880"/>
            <a:ext cx="4190760" cy="41907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45" name="CustomShape 5"/>
          <p:cNvSpPr/>
          <p:nvPr/>
        </p:nvSpPr>
        <p:spPr>
          <a:xfrm>
            <a:off x="-839880" y="2895480"/>
            <a:ext cx="2361960" cy="2361960"/>
          </a:xfrm>
          <a:prstGeom prst="ellipse">
            <a:avLst/>
          </a:prstGeom>
          <a:gradFill rotWithShape="0">
            <a:gsLst>
              <a:gs pos="0">
                <a:srgbClr val="7ac4f0"/>
              </a:gs>
              <a:gs pos="100000">
                <a:srgbClr val="7ac4f0"/>
              </a:gs>
            </a:gsLst>
            <a:path path="circle"/>
          </a:gra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46" name="CustomShape 6"/>
          <p:cNvSpPr/>
          <p:nvPr/>
        </p:nvSpPr>
        <p:spPr>
          <a:xfrm>
            <a:off x="7745760" y="0"/>
            <a:ext cx="685440" cy="10990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r="5400000" dist="25560" rotWithShape="0">
              <a:srgbClr val="000000">
                <a:alpha val="4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147" name="PlaceHolder 7"/>
          <p:cNvSpPr>
            <a:spLocks noGrp="1"/>
          </p:cNvSpPr>
          <p:nvPr>
            <p:ph type="title"/>
          </p:nvPr>
        </p:nvSpPr>
        <p:spPr>
          <a:xfrm>
            <a:off x="484560" y="452880"/>
            <a:ext cx="7054920" cy="140004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4200" spc="-1" strike="noStrike">
                <a:solidFill>
                  <a:srgbClr val="ebebeb"/>
                </a:solidFill>
                <a:latin typeface="Century Gothic"/>
              </a:rPr>
              <a:t>Образец заголовка</a:t>
            </a:r>
            <a:endParaRPr b="0" lang="ru-RU" sz="4200" spc="-1" strike="noStrike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48" name="PlaceHolder 8"/>
          <p:cNvSpPr>
            <a:spLocks noGrp="1"/>
          </p:cNvSpPr>
          <p:nvPr>
            <p:ph type="dt"/>
          </p:nvPr>
        </p:nvSpPr>
        <p:spPr>
          <a:xfrm rot="5400000">
            <a:off x="7495200" y="1828800"/>
            <a:ext cx="990360" cy="22824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fld id="{191139CB-9D77-4740-8CBB-D0228B9B6F0E}" type="datetime">
              <a:rPr b="0" lang="ru-RU" sz="1100" spc="-1" strike="noStrike">
                <a:solidFill>
                  <a:srgbClr val="ffffff"/>
                </a:solidFill>
                <a:latin typeface="Century Gothic"/>
              </a:rPr>
              <a:t>31.1.24</a:t>
            </a:fld>
            <a:endParaRPr b="0" lang="ru-RU" sz="1100" spc="-1" strike="noStrike">
              <a:latin typeface="Times New Roman"/>
            </a:endParaRPr>
          </a:p>
        </p:txBody>
      </p:sp>
      <p:sp>
        <p:nvSpPr>
          <p:cNvPr id="149" name="PlaceHolder 9"/>
          <p:cNvSpPr>
            <a:spLocks noGrp="1"/>
          </p:cNvSpPr>
          <p:nvPr>
            <p:ph type="ftr"/>
          </p:nvPr>
        </p:nvSpPr>
        <p:spPr>
          <a:xfrm rot="5400000">
            <a:off x="6233400" y="3263400"/>
            <a:ext cx="3859560" cy="228240"/>
          </a:xfrm>
          <a:prstGeom prst="rect">
            <a:avLst/>
          </a:prstGeom>
        </p:spPr>
        <p:txBody>
          <a:bodyPr anchor="b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50" name="PlaceHolder 10"/>
          <p:cNvSpPr>
            <a:spLocks noGrp="1"/>
          </p:cNvSpPr>
          <p:nvPr>
            <p:ph type="sldNum"/>
          </p:nvPr>
        </p:nvSpPr>
        <p:spPr>
          <a:xfrm>
            <a:off x="7766280" y="295560"/>
            <a:ext cx="628560" cy="76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fld id="{EC9B12E1-E4C2-4BBC-9BC5-B205DE0AC7C7}" type="slidenum">
              <a:rPr b="0" lang="ru-RU" sz="2800" spc="-1" strike="noStrike">
                <a:solidFill>
                  <a:srgbClr val="ffffff"/>
                </a:solidFill>
                <a:latin typeface="Century Gothic"/>
              </a:rPr>
              <a:t>1</a:t>
            </a:fld>
            <a:endParaRPr b="0" lang="ru-RU" sz="2800" spc="-1" strike="noStrike">
              <a:latin typeface="Times New Roman"/>
            </a:endParaRPr>
          </a:p>
        </p:txBody>
      </p:sp>
      <p:sp>
        <p:nvSpPr>
          <p:cNvPr id="151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Для правки структуры щёлкните мышью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ffffff"/>
                </a:solidFill>
                <a:latin typeface="Century Gothic"/>
              </a:rPr>
              <a:t>Второй уровень структуры</a:t>
            </a:r>
            <a:endParaRPr b="0" lang="ru-RU" sz="1600" spc="-1" strike="noStrike">
              <a:solidFill>
                <a:srgbClr val="ffffff"/>
              </a:solidFill>
              <a:latin typeface="Century Gothic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ffffff"/>
                </a:solidFill>
                <a:latin typeface="Century Gothic"/>
              </a:rPr>
              <a:t>Третий уровень структуры</a:t>
            </a:r>
            <a:endParaRPr b="0" lang="ru-RU" sz="1400" spc="-1" strike="noStrike">
              <a:solidFill>
                <a:srgbClr val="ffffff"/>
              </a:solidFill>
              <a:latin typeface="Century Gothic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ffffff"/>
                </a:solidFill>
                <a:latin typeface="Century Gothic"/>
              </a:rPr>
              <a:t>Четвёртый уровень структуры</a:t>
            </a:r>
            <a:endParaRPr b="0" lang="ru-RU" sz="1400" spc="-1" strike="noStrike">
              <a:solidFill>
                <a:srgbClr val="ffffff"/>
              </a:solidFill>
              <a:latin typeface="Century Gothic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latin typeface="Century Gothic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chart" Target="../charts/chart9.xml"/><Relationship Id="rId2" Type="http://schemas.openxmlformats.org/officeDocument/2006/relationships/chart" Target="../charts/chart10.xml"/><Relationship Id="rId3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jpeg"/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jpeg"/><Relationship Id="rId8" Type="http://schemas.openxmlformats.org/officeDocument/2006/relationships/slideLayout" Target="../slideLayouts/slideLayout4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chart" Target="../charts/chart11.xml"/><Relationship Id="rId2" Type="http://schemas.openxmlformats.org/officeDocument/2006/relationships/chart" Target="../charts/chart12.xml"/><Relationship Id="rId3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CustomShape 1"/>
          <p:cNvSpPr/>
          <p:nvPr/>
        </p:nvSpPr>
        <p:spPr>
          <a:xfrm>
            <a:off x="107640" y="620640"/>
            <a:ext cx="8136720" cy="5118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Муниципальное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 </a:t>
            </a: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автономное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 </a:t>
            </a: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общеобразовательное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 </a:t>
            </a: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учреждение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 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средняя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 </a:t>
            </a: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общеобразовательная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 </a:t>
            </a: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школа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 </a:t>
            </a: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д</a:t>
            </a: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. </a:t>
            </a: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Нуркеево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Times New Roman"/>
              </a:rPr>
              <a:t>РАБОЧАЯ ПРОГРАММА 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Times New Roman"/>
              </a:rPr>
              <a:t>ДОПОЛНИТЕЛЬНОГО ОБРАЗОВАНИЯ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Times New Roman"/>
              </a:rPr>
              <a:t>«Промышленный дизайн»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Составитель: педагог дополнительного </a:t>
            </a:r>
            <a:endParaRPr b="0" lang="ru-RU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образования МАОУ СОШ д. Нуркеево</a:t>
            </a:r>
            <a:endParaRPr b="0" lang="ru-RU" sz="1800" spc="-1" strike="noStrike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imes New Roman"/>
              </a:rPr>
              <a:t>Хайдаров Альберт Мунавиосвич.</a:t>
            </a: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" name="Table 1"/>
          <p:cNvGraphicFramePr/>
          <p:nvPr/>
        </p:nvGraphicFramePr>
        <p:xfrm>
          <a:off x="0" y="620640"/>
          <a:ext cx="9143640" cy="5591520"/>
        </p:xfrm>
        <a:graphic>
          <a:graphicData uri="http://schemas.openxmlformats.org/drawingml/2006/table">
            <a:tbl>
              <a:tblPr/>
              <a:tblGrid>
                <a:gridCol w="8394480"/>
                <a:gridCol w="749160"/>
              </a:tblGrid>
              <a:tr h="46980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Критерии оценивания</a:t>
                      </a:r>
                      <a:endParaRPr b="0" lang="ru-RU" sz="1400" spc="-1" strike="noStrike">
                        <a:latin typeface="Arial"/>
                      </a:endParaRP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 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ffffff"/>
                          </a:solidFill>
                          <a:latin typeface="Century Gothic"/>
                        </a:rPr>
                        <a:t>Баллы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1.1 Общее оформление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1.2 Актуальность. Обоснование проблемы, формулировка темы проекта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1.3 Сбор информации по теме проекта, анализ прототипов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0,5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1.4 Анализ возможных идей, выбор оптимальной идеи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1.5 Выбор технологии изготовления изделия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46980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1.6 Экономическая и экологическая оценка будущего изделия и технологии его изготовления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1.7 Разработка конструкторской документации, качество графики.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1.8 Описание изготовления изделия (технологическая карта)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1.9 Описание окончательного варианта изделия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0,5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1.10 Эстетическая оценка выбранного изделия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0,5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1.11 Экономическая и экологическая оценка выполненного (готового) изделия.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0,5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1.12 Реклама изделия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2.1 Оригинальность конструкции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2.2 Качество изделия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10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2.3 Соответствие изделия проекту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2.4  Практическая значимость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5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3.1 Формулировка проблемы и темы проекта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2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3.2 Анализ прототипов и обоснование выбранной идеи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3.3 Описание технологии изготовления изделия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3.4 Четкость и ясность изложения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3.5 Глубина знаний и эрудиция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2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3.6 Время изложения (7-8 мин)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1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3.7 Самооценка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2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3.8 Ответы на вопросы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3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  <a:tr h="235080"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ИТОГО: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  <a:tc>
                  <a:txBody>
                    <a:bodyPr lIns="41040" rIns="41040" tIns="0" bIns="0">
                      <a:noAutofit/>
                    </a:bodyPr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latin typeface="Century Gothic"/>
                        </a:rPr>
                        <a:t>50 </a:t>
                      </a:r>
                      <a:endParaRPr b="0" lang="ru-RU" sz="1400" spc="-1" strike="noStrike">
                        <a:latin typeface="Arial"/>
                      </a:endParaRPr>
                    </a:p>
                  </a:txBody>
                  <a:tcPr marL="41040" marR="410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acd433"/>
                    </a:solidFill>
                  </a:tcPr>
                </a:tc>
              </a:tr>
            </a:tbl>
          </a:graphicData>
        </a:graphic>
      </p:graphicFrame>
      <p:sp>
        <p:nvSpPr>
          <p:cNvPr id="219" name="CustomShape 2"/>
          <p:cNvSpPr/>
          <p:nvPr/>
        </p:nvSpPr>
        <p:spPr>
          <a:xfrm>
            <a:off x="395280" y="1918080"/>
            <a:ext cx="914364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0" name="CustomShape 3"/>
          <p:cNvSpPr/>
          <p:nvPr/>
        </p:nvSpPr>
        <p:spPr>
          <a:xfrm>
            <a:off x="395280" y="116640"/>
            <a:ext cx="65527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 u="sng">
                <a:solidFill>
                  <a:srgbClr val="ffffff"/>
                </a:solidFill>
                <a:uFillTx/>
                <a:latin typeface="Century Gothic"/>
              </a:rPr>
              <a:t>КРИТЕРИИ ОЦЕНКИ ТВОРЧЕСКОГО ПРОЕКТА УЧАЩИХСЯ 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" name="Диаграмма 1"/>
          <p:cNvGraphicFramePr/>
          <p:nvPr/>
        </p:nvGraphicFramePr>
        <p:xfrm>
          <a:off x="19800" y="188640"/>
          <a:ext cx="6208200" cy="33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22" name="Диаграмма 2"/>
          <p:cNvGraphicFramePr/>
          <p:nvPr/>
        </p:nvGraphicFramePr>
        <p:xfrm>
          <a:off x="1907640" y="3573000"/>
          <a:ext cx="6804000" cy="3284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484560" y="452880"/>
            <a:ext cx="7054920" cy="14000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b="1" lang="ru-RU" sz="4200" spc="-1" strike="noStrike">
                <a:solidFill>
                  <a:srgbClr val="ebebeb"/>
                </a:solidFill>
                <a:latin typeface="Times New Roman"/>
              </a:rPr>
              <a:t>ПАРАД ДОСТИЖЕНИЙ</a:t>
            </a:r>
            <a:endParaRPr b="0" lang="ru-RU" sz="4200" spc="-1" strike="noStrike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224" name="Рисунок 2" descr=""/>
          <p:cNvPicPr/>
          <p:nvPr/>
        </p:nvPicPr>
        <p:blipFill>
          <a:blip r:embed="rId1"/>
          <a:stretch/>
        </p:blipFill>
        <p:spPr>
          <a:xfrm rot="20407200">
            <a:off x="230760" y="1789200"/>
            <a:ext cx="2016000" cy="1511640"/>
          </a:xfrm>
          <a:prstGeom prst="rect">
            <a:avLst/>
          </a:prstGeom>
          <a:ln>
            <a:noFill/>
          </a:ln>
        </p:spPr>
      </p:pic>
      <p:pic>
        <p:nvPicPr>
          <p:cNvPr id="225" name="Рисунок 3" descr=""/>
          <p:cNvPicPr/>
          <p:nvPr/>
        </p:nvPicPr>
        <p:blipFill>
          <a:blip r:embed="rId2"/>
          <a:stretch/>
        </p:blipFill>
        <p:spPr>
          <a:xfrm>
            <a:off x="2518920" y="1243080"/>
            <a:ext cx="3830760" cy="2873160"/>
          </a:xfrm>
          <a:prstGeom prst="rect">
            <a:avLst/>
          </a:prstGeom>
          <a:ln>
            <a:noFill/>
          </a:ln>
        </p:spPr>
      </p:pic>
      <p:pic>
        <p:nvPicPr>
          <p:cNvPr id="226" name="Рисунок 4" descr=""/>
          <p:cNvPicPr/>
          <p:nvPr/>
        </p:nvPicPr>
        <p:blipFill>
          <a:blip r:embed="rId3"/>
          <a:stretch/>
        </p:blipFill>
        <p:spPr>
          <a:xfrm rot="1258800">
            <a:off x="6588720" y="1628280"/>
            <a:ext cx="2181240" cy="1635840"/>
          </a:xfrm>
          <a:prstGeom prst="rect">
            <a:avLst/>
          </a:prstGeom>
          <a:ln>
            <a:noFill/>
          </a:ln>
        </p:spPr>
      </p:pic>
      <p:pic>
        <p:nvPicPr>
          <p:cNvPr id="227" name="Рисунок 5" descr=""/>
          <p:cNvPicPr/>
          <p:nvPr/>
        </p:nvPicPr>
        <p:blipFill>
          <a:blip r:embed="rId4"/>
          <a:stretch/>
        </p:blipFill>
        <p:spPr>
          <a:xfrm rot="20479800">
            <a:off x="266760" y="4204440"/>
            <a:ext cx="2179800" cy="1634760"/>
          </a:xfrm>
          <a:prstGeom prst="rect">
            <a:avLst/>
          </a:prstGeom>
          <a:ln>
            <a:noFill/>
          </a:ln>
        </p:spPr>
      </p:pic>
      <p:pic>
        <p:nvPicPr>
          <p:cNvPr id="228" name="Рисунок 6" descr=""/>
          <p:cNvPicPr/>
          <p:nvPr/>
        </p:nvPicPr>
        <p:blipFill>
          <a:blip r:embed="rId5"/>
          <a:stretch/>
        </p:blipFill>
        <p:spPr>
          <a:xfrm>
            <a:off x="2777400" y="4116240"/>
            <a:ext cx="1684800" cy="2418480"/>
          </a:xfrm>
          <a:prstGeom prst="rect">
            <a:avLst/>
          </a:prstGeom>
          <a:ln>
            <a:noFill/>
          </a:ln>
        </p:spPr>
      </p:pic>
      <p:pic>
        <p:nvPicPr>
          <p:cNvPr id="229" name="Рисунок 7" descr=""/>
          <p:cNvPicPr/>
          <p:nvPr/>
        </p:nvPicPr>
        <p:blipFill>
          <a:blip r:embed="rId6"/>
          <a:stretch/>
        </p:blipFill>
        <p:spPr>
          <a:xfrm>
            <a:off x="4521960" y="4171320"/>
            <a:ext cx="1647000" cy="2363400"/>
          </a:xfrm>
          <a:prstGeom prst="rect">
            <a:avLst/>
          </a:prstGeom>
          <a:ln>
            <a:noFill/>
          </a:ln>
        </p:spPr>
      </p:pic>
      <p:pic>
        <p:nvPicPr>
          <p:cNvPr id="230" name="Рисунок 8" descr=""/>
          <p:cNvPicPr/>
          <p:nvPr/>
        </p:nvPicPr>
        <p:blipFill>
          <a:blip r:embed="rId7"/>
          <a:stretch/>
        </p:blipFill>
        <p:spPr>
          <a:xfrm rot="1687800">
            <a:off x="6495480" y="4379400"/>
            <a:ext cx="2267280" cy="1700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" name="Диаграмма 1"/>
          <p:cNvGraphicFramePr/>
          <p:nvPr/>
        </p:nvGraphicFramePr>
        <p:xfrm>
          <a:off x="107640" y="188640"/>
          <a:ext cx="748836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32" name="Диаграмма 2"/>
          <p:cNvGraphicFramePr/>
          <p:nvPr/>
        </p:nvGraphicFramePr>
        <p:xfrm>
          <a:off x="179640" y="3717000"/>
          <a:ext cx="7920360" cy="314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CustomShape 1"/>
          <p:cNvSpPr/>
          <p:nvPr/>
        </p:nvSpPr>
        <p:spPr>
          <a:xfrm>
            <a:off x="215280" y="-62640"/>
            <a:ext cx="8928720" cy="6033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ffffff"/>
                </a:solidFill>
                <a:latin typeface="Century Gothic"/>
              </a:rPr>
              <a:t>Выбор учебных заведений нашими выпускниками: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entury Gothic"/>
              </a:rPr>
              <a:t>- Казанский государственный архитектурно-строительный университет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entury Gothic"/>
              </a:rPr>
              <a:t>- УГНТУ (направления Архитектура)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entury Gothic"/>
              </a:rPr>
              <a:t>- Казанский национально-исследовательский технический университет им.  Туполева (направление Радиотехника)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entury Gothic"/>
              </a:rPr>
              <a:t>- Башкирский колледж архитектуры ,строительства и коммунального хозяйства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entury Gothic"/>
              </a:rPr>
              <a:t> </a:t>
            </a:r>
            <a:r>
              <a:rPr b="1" lang="ru-RU" sz="2400" spc="-1" strike="noStrike">
                <a:solidFill>
                  <a:srgbClr val="ffffff"/>
                </a:solidFill>
                <a:latin typeface="Century Gothic"/>
              </a:rPr>
              <a:t>- Уфимский многопрофильный профессиональный колледж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entury Gothic"/>
              </a:rPr>
              <a:t>- Бугульминский строительно-технический колледж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Century Gothic"/>
              </a:rPr>
              <a:t>- Туймазинский индустриальный колледж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2" descr=""/>
          <p:cNvPicPr/>
          <p:nvPr/>
        </p:nvPicPr>
        <p:blipFill>
          <a:blip r:embed="rId1"/>
          <a:stretch/>
        </p:blipFill>
        <p:spPr>
          <a:xfrm rot="5400000">
            <a:off x="-1260360" y="1988640"/>
            <a:ext cx="6048360" cy="2736000"/>
          </a:xfrm>
          <a:prstGeom prst="rect">
            <a:avLst/>
          </a:prstGeom>
          <a:ln w="9360">
            <a:noFill/>
          </a:ln>
        </p:spPr>
      </p:pic>
      <p:pic>
        <p:nvPicPr>
          <p:cNvPr id="235" name="Рисунок 3" descr=""/>
          <p:cNvPicPr/>
          <p:nvPr/>
        </p:nvPicPr>
        <p:blipFill>
          <a:blip r:embed="rId2"/>
          <a:stretch/>
        </p:blipFill>
        <p:spPr>
          <a:xfrm>
            <a:off x="3213360" y="1412640"/>
            <a:ext cx="3076560" cy="4311360"/>
          </a:xfrm>
          <a:prstGeom prst="rect">
            <a:avLst/>
          </a:prstGeom>
          <a:ln>
            <a:noFill/>
          </a:ln>
        </p:spPr>
      </p:pic>
      <p:pic>
        <p:nvPicPr>
          <p:cNvPr id="236" name="Рисунок 4" descr=""/>
          <p:cNvPicPr/>
          <p:nvPr/>
        </p:nvPicPr>
        <p:blipFill>
          <a:blip r:embed="rId3"/>
          <a:stretch/>
        </p:blipFill>
        <p:spPr>
          <a:xfrm>
            <a:off x="6290280" y="341640"/>
            <a:ext cx="2719440" cy="603936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251640" y="1772640"/>
            <a:ext cx="8208720" cy="3015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Times New Roman"/>
              </a:rPr>
              <a:t>Дополнительная образовательная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Times New Roman"/>
              </a:rPr>
              <a:t>программа – это нормативный документ,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Times New Roman"/>
              </a:rPr>
              <a:t>отражающий модель образовательного процесса,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Times New Roman"/>
              </a:rPr>
              <a:t>реализуемого на практике в детском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Times New Roman"/>
              </a:rPr>
              <a:t>образовательном объединении.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ustomShape 1"/>
          <p:cNvSpPr/>
          <p:nvPr/>
        </p:nvSpPr>
        <p:spPr>
          <a:xfrm>
            <a:off x="72000" y="288000"/>
            <a:ext cx="8712720" cy="5273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Times New Roman"/>
              </a:rPr>
              <a:t>Программа разработана в соответствии с федеральными и локальными нормативно - правовыми документами: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Times New Roman"/>
              </a:rPr>
              <a:t>- Федеральным Законом «Об образовании в Российской Федерации» № 273-ФЗ (от 29 декабря 2012 года);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Times New Roman"/>
                <a:ea typeface="Calibri"/>
              </a:rPr>
              <a:t>- </a:t>
            </a:r>
            <a:r>
              <a:rPr b="1" lang="ru-RU" sz="2000" spc="-1" strike="noStrike">
                <a:solidFill>
                  <a:srgbClr val="ffffff"/>
                </a:solidFill>
                <a:latin typeface="Times New Roman"/>
                <a:ea typeface="Calibri"/>
              </a:rPr>
              <a:t>ФГОС ООО, утверждена приказом Минпросвещения России 18.05.2023 г. №370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Times New Roman"/>
                <a:ea typeface="Calibri"/>
              </a:rPr>
              <a:t>- Концепцией развития дополнительного образования детей (утвержденной распоряжением Правительства РФ от 04.09.2014 г. №1726-р) и другими документами, представленными на слайде.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Times New Roman"/>
                <a:ea typeface="Calibri"/>
              </a:rPr>
              <a:t>- Санитарно-эпидемиологическими требованиями к устройству, содержанию и организации режима работы образовательных организации дополнительного образования детей (СанПин 2.4.4.3172-14);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Times New Roman"/>
                <a:ea typeface="Calibri"/>
              </a:rPr>
              <a:t>-ООП ООО МАОУ СОШ д. Нуркеево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Times New Roman"/>
                <a:ea typeface="Calibri"/>
              </a:rPr>
              <a:t>- Уставом муниципального автономного общеобразовательного учреждения  средней общеобразовательной школы д. Нуркеево;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ffffff"/>
                </a:solidFill>
                <a:latin typeface="Times New Roman"/>
                <a:ea typeface="Calibri"/>
              </a:rPr>
              <a:t>- Положением центра образования цифрового и гуманитарного профилей «ТочкаРоста» при МАОУСОШ д.Нуркеево.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2195640" y="476640"/>
            <a:ext cx="4571640" cy="91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ffffff"/>
                </a:solidFill>
                <a:latin typeface="Century Gothic"/>
              </a:rPr>
              <a:t>Структура </a:t>
            </a:r>
            <a:br/>
            <a:r>
              <a:rPr b="1" lang="ru-RU" sz="1800" spc="-1" strike="noStrike">
                <a:solidFill>
                  <a:srgbClr val="ffffff"/>
                </a:solidFill>
                <a:latin typeface="Century Gothic"/>
              </a:rPr>
              <a:t>образовательной программы дополнительного образования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98" name="CustomShape 2"/>
          <p:cNvSpPr/>
          <p:nvPr/>
        </p:nvSpPr>
        <p:spPr>
          <a:xfrm>
            <a:off x="248400" y="1784160"/>
            <a:ext cx="2897280" cy="64764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4f8fe"/>
              </a:gs>
              <a:gs pos="100000">
                <a:srgbClr val="96bff7"/>
              </a:gs>
            </a:gsLst>
            <a:lin ang="5400000"/>
          </a:gradFill>
          <a:ln>
            <a:rou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7030a0"/>
                </a:solidFill>
                <a:latin typeface="Century Gothic"/>
              </a:rPr>
              <a:t>1. Титульный лист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199" name="CustomShape 3"/>
          <p:cNvSpPr/>
          <p:nvPr/>
        </p:nvSpPr>
        <p:spPr>
          <a:xfrm>
            <a:off x="1120680" y="2438280"/>
            <a:ext cx="3026520" cy="64764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4f8fe"/>
              </a:gs>
              <a:gs pos="100000">
                <a:srgbClr val="96bff7"/>
              </a:gs>
            </a:gsLst>
            <a:lin ang="5400000"/>
          </a:gradFill>
          <a:ln>
            <a:rou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7030a0"/>
                </a:solidFill>
                <a:latin typeface="Century Gothic"/>
              </a:rPr>
              <a:t>2. Пояснительную записку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00" name="CustomShape 4"/>
          <p:cNvSpPr/>
          <p:nvPr/>
        </p:nvSpPr>
        <p:spPr>
          <a:xfrm>
            <a:off x="1907640" y="3097800"/>
            <a:ext cx="3096000" cy="70236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4f8fe"/>
              </a:gs>
              <a:gs pos="100000">
                <a:srgbClr val="96bff7"/>
              </a:gs>
            </a:gsLst>
            <a:lin ang="5400000"/>
          </a:gradFill>
          <a:ln>
            <a:rou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7030a0"/>
                </a:solidFill>
                <a:latin typeface="Century Gothic"/>
              </a:rPr>
              <a:t>3. Учебно-тематический план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01" name="CustomShape 5"/>
          <p:cNvSpPr/>
          <p:nvPr/>
        </p:nvSpPr>
        <p:spPr>
          <a:xfrm>
            <a:off x="2790000" y="3812760"/>
            <a:ext cx="3168000" cy="64764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4f8fe"/>
              </a:gs>
              <a:gs pos="100000">
                <a:srgbClr val="96bff7"/>
              </a:gs>
            </a:gsLst>
            <a:lin ang="5400000"/>
          </a:gradFill>
          <a:ln>
            <a:rou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7030a0"/>
                </a:solidFill>
                <a:latin typeface="Century Gothic"/>
              </a:rPr>
              <a:t>4. Содержание программы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02" name="CustomShape 6"/>
          <p:cNvSpPr/>
          <p:nvPr/>
        </p:nvSpPr>
        <p:spPr>
          <a:xfrm>
            <a:off x="3456000" y="4466160"/>
            <a:ext cx="3492000" cy="703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4f8fe"/>
              </a:gs>
              <a:gs pos="100000">
                <a:srgbClr val="96bff7"/>
              </a:gs>
            </a:gsLst>
            <a:lin ang="5400000"/>
          </a:gradFill>
          <a:ln>
            <a:rou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7030a0"/>
                </a:solidFill>
                <a:latin typeface="Century Gothic"/>
              </a:rPr>
              <a:t>5. Материально-техническое обеспечение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203" name="CustomShape 7"/>
          <p:cNvSpPr/>
          <p:nvPr/>
        </p:nvSpPr>
        <p:spPr>
          <a:xfrm>
            <a:off x="4220280" y="5184000"/>
            <a:ext cx="3077640" cy="64764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4f8fe"/>
              </a:gs>
              <a:gs pos="100000">
                <a:srgbClr val="96bff7"/>
              </a:gs>
            </a:gsLst>
            <a:lin ang="5400000"/>
          </a:gradFill>
          <a:ln>
            <a:rou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7030a0"/>
                </a:solidFill>
                <a:latin typeface="Century Gothic"/>
              </a:rPr>
              <a:t>6. Список литературы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204" name="Рисунок 2" descr=""/>
          <p:cNvPicPr/>
          <p:nvPr/>
        </p:nvPicPr>
        <p:blipFill>
          <a:blip r:embed="rId1"/>
          <a:stretch/>
        </p:blipFill>
        <p:spPr>
          <a:xfrm>
            <a:off x="6099840" y="1734480"/>
            <a:ext cx="2717280" cy="2717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stomShape 1"/>
          <p:cNvSpPr/>
          <p:nvPr/>
        </p:nvSpPr>
        <p:spPr>
          <a:xfrm>
            <a:off x="827640" y="908640"/>
            <a:ext cx="7370280" cy="4358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ffffff"/>
                </a:solidFill>
                <a:latin typeface="Times New Roman"/>
              </a:rPr>
              <a:t>Особенности  программы: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ffffff"/>
                </a:solidFill>
                <a:latin typeface="Times New Roman"/>
              </a:rPr>
              <a:t>Рабочая программа  «Промышленный дизайн» представляет собой самостоятельный модуль, изучаемый в течение учебного года, с элементами пропедевтического курса по предмету «Информатика», «Физика» параллельно с освоением программ основного общего образования в предметных областях «Математика», , «Изобразительное искусство», «Технология», «Русский язык». Курс «Промышленный дизайн» предполагает возможность участия обучающихся в соревнованиях, олимпиадах и конкурсах.  Предполагается, что обучающиеся овладеют навыками в области дизайн- проектирования, эскизирования, моделирования и т.д..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206" name="Рисунок 1" descr=""/>
          <p:cNvPicPr/>
          <p:nvPr/>
        </p:nvPicPr>
        <p:blipFill>
          <a:blip r:embed="rId1"/>
          <a:stretch/>
        </p:blipFill>
        <p:spPr>
          <a:xfrm>
            <a:off x="6948360" y="5013000"/>
            <a:ext cx="1884960" cy="1732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6840" y="1052640"/>
            <a:ext cx="8928720" cy="55458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000"/>
          </a:bodyPr>
          <a:p>
            <a:pPr marL="343080" indent="-342720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Актуальность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 программы отражается в возможности социализации ребенка, адаптации к условиям общения в коллективе, побудить интерес к техническому творчеству и навыкам трудовой деятельности, развить когнитивных функций (улучшает восприятие, зрительную память и мелкую моторику), а также развить навыки и умения необходимые для успешного обучения и реализации полученных знаний в повседневной жизни.</a:t>
            </a:r>
            <a:endParaRPr b="0" lang="ru-RU" sz="2400" spc="-1" strike="noStrike">
              <a:solidFill>
                <a:srgbClr val="ffffff"/>
              </a:solidFill>
              <a:latin typeface="Century Gothic"/>
            </a:endParaRPr>
          </a:p>
          <a:p>
            <a:pPr marL="343080" indent="-342720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Цель программы: 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формирование у обучающихся первичных знаний и умений в области промышленного дизайна, развитие творческих и познавательных способностей обучающихся</a:t>
            </a:r>
            <a:endParaRPr b="0" lang="ru-RU" sz="2400" spc="-1" strike="noStrike">
              <a:solidFill>
                <a:srgbClr val="ffffff"/>
              </a:solidFill>
              <a:latin typeface="Century Gothic"/>
            </a:endParaRPr>
          </a:p>
          <a:p>
            <a:pPr marL="343080" indent="-342720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Задачи программы: </a:t>
            </a:r>
            <a:endParaRPr b="0" lang="ru-RU" sz="2400" spc="-1" strike="noStrike">
              <a:solidFill>
                <a:srgbClr val="ffffff"/>
              </a:solidFill>
              <a:latin typeface="Century Gothic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	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-обучающие</a:t>
            </a:r>
            <a:endParaRPr b="0" lang="ru-RU" sz="2400" spc="-1" strike="noStrike">
              <a:solidFill>
                <a:srgbClr val="ffffff"/>
              </a:solidFill>
              <a:latin typeface="Century Gothic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	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-развивающие</a:t>
            </a:r>
            <a:endParaRPr b="0" lang="ru-RU" sz="2400" spc="-1" strike="noStrike">
              <a:solidFill>
                <a:srgbClr val="ffffff"/>
              </a:solidFill>
              <a:latin typeface="Century Gothic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	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- воспитательные</a:t>
            </a:r>
            <a:endParaRPr b="0" lang="ru-RU" sz="2400" spc="-1" strike="noStrike">
              <a:solidFill>
                <a:srgbClr val="ffffff"/>
              </a:solidFill>
              <a:latin typeface="Century Gothic"/>
            </a:endParaRPr>
          </a:p>
          <a:p>
            <a:pPr marL="64080">
              <a:lnSpc>
                <a:spcPct val="100000"/>
              </a:lnSpc>
              <a:spcBef>
                <a:spcPts val="1001"/>
              </a:spcBef>
            </a:pPr>
            <a:endParaRPr b="0" lang="ru-RU" sz="2400" spc="-1" strike="noStrike">
              <a:solidFill>
                <a:srgbClr val="ffffff"/>
              </a:solidFill>
              <a:latin typeface="Century Gothic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ru-RU" sz="2400" spc="-1" strike="noStrike">
              <a:solidFill>
                <a:srgbClr val="ffffff"/>
              </a:solidFill>
              <a:latin typeface="Century Gothic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Shape 1"/>
          <p:cNvSpPr txBox="1"/>
          <p:nvPr/>
        </p:nvSpPr>
        <p:spPr>
          <a:xfrm>
            <a:off x="107640" y="908640"/>
            <a:ext cx="4536000" cy="41760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3080" indent="-342720" algn="ctr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Содержание рабочей программы.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 marL="343080" indent="-342720" algn="ctr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Раздел: Введение. 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 marL="343080" indent="-342720" algn="ctr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Раздел: Объект будущего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 marL="343080" indent="-342720" algn="ctr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Раздел: Промышленный дизайн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 marL="343080" indent="-342720" algn="ctr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Раздел: 3D – моделирование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 marL="343080" indent="-342720" algn="ctr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Раздел: Электротехника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 marL="343080" indent="-342720" algn="ctr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Раздел: Лего – конструирование.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 marL="343080" indent="-342720" algn="ctr">
              <a:lnSpc>
                <a:spcPct val="100000"/>
              </a:lnSpc>
              <a:spcBef>
                <a:spcPts val="1001"/>
              </a:spcBef>
              <a:buClr>
                <a:srgbClr val="acd433"/>
              </a:buClr>
              <a:buSzPct val="80000"/>
              <a:buFont typeface="Wingdings 3" charset="2"/>
              <a:buChar char=""/>
            </a:pPr>
            <a:r>
              <a:rPr b="1" lang="ru-RU" sz="1800" spc="-1" strike="noStrike">
                <a:solidFill>
                  <a:srgbClr val="ffffff"/>
                </a:solidFill>
                <a:latin typeface="Times New Roman"/>
              </a:rPr>
              <a:t>Раздел: Свой проект</a:t>
            </a: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 marL="64080">
              <a:lnSpc>
                <a:spcPct val="100000"/>
              </a:lnSpc>
              <a:spcBef>
                <a:spcPts val="1001"/>
              </a:spcBef>
            </a:pP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ru-RU" sz="1800" spc="-1" strike="noStrike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209" name="Picture 3" descr=""/>
          <p:cNvPicPr/>
          <p:nvPr/>
        </p:nvPicPr>
        <p:blipFill>
          <a:blip r:embed="rId1"/>
          <a:stretch/>
        </p:blipFill>
        <p:spPr>
          <a:xfrm rot="21181800">
            <a:off x="5130720" y="2473920"/>
            <a:ext cx="2322360" cy="1045080"/>
          </a:xfrm>
          <a:prstGeom prst="rect">
            <a:avLst/>
          </a:prstGeom>
          <a:ln w="9360">
            <a:noFill/>
          </a:ln>
        </p:spPr>
      </p:pic>
      <p:pic>
        <p:nvPicPr>
          <p:cNvPr id="210" name="Picture 4" descr=""/>
          <p:cNvPicPr/>
          <p:nvPr/>
        </p:nvPicPr>
        <p:blipFill>
          <a:blip r:embed="rId2"/>
          <a:stretch/>
        </p:blipFill>
        <p:spPr>
          <a:xfrm rot="447600">
            <a:off x="4784040" y="596160"/>
            <a:ext cx="3872520" cy="1742400"/>
          </a:xfrm>
          <a:prstGeom prst="rect">
            <a:avLst/>
          </a:prstGeom>
          <a:ln w="9360">
            <a:noFill/>
          </a:ln>
        </p:spPr>
      </p:pic>
      <p:pic>
        <p:nvPicPr>
          <p:cNvPr id="211" name="Рисунок 5" descr=""/>
          <p:cNvPicPr/>
          <p:nvPr/>
        </p:nvPicPr>
        <p:blipFill>
          <a:blip r:embed="rId3"/>
          <a:stretch/>
        </p:blipFill>
        <p:spPr>
          <a:xfrm>
            <a:off x="683640" y="4221000"/>
            <a:ext cx="4968360" cy="2235600"/>
          </a:xfrm>
          <a:prstGeom prst="rect">
            <a:avLst/>
          </a:prstGeom>
          <a:ln>
            <a:noFill/>
          </a:ln>
        </p:spPr>
      </p:pic>
      <p:pic>
        <p:nvPicPr>
          <p:cNvPr id="212" name="Picture 6" descr=""/>
          <p:cNvPicPr/>
          <p:nvPr/>
        </p:nvPicPr>
        <p:blipFill>
          <a:blip r:embed="rId4"/>
          <a:stretch/>
        </p:blipFill>
        <p:spPr>
          <a:xfrm>
            <a:off x="5785200" y="3859560"/>
            <a:ext cx="2953080" cy="1781640"/>
          </a:xfrm>
          <a:prstGeom prst="rect">
            <a:avLst/>
          </a:prstGeom>
          <a:ln w="936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CustomShape 1"/>
          <p:cNvSpPr/>
          <p:nvPr/>
        </p:nvSpPr>
        <p:spPr>
          <a:xfrm>
            <a:off x="251640" y="1556640"/>
            <a:ext cx="7370280" cy="4113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Условия реализации программы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Срок реализации программы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 : 1 год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Место реализации программы: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 МАОУ СОШ д. Нуркеево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Объем реализации программы: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 136 часов при режиме занятий 4 часа в неделю.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Численность обучающихся в группе: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 группы формируются по 10 человек, согласно санитарным нормам, исходя из площади помещения, в котором занимаются дети.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Возрастной диапазон обучающихся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 : 10-14 лет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214" name="Рисунок 2" descr=""/>
          <p:cNvPicPr/>
          <p:nvPr/>
        </p:nvPicPr>
        <p:blipFill>
          <a:blip r:embed="rId1"/>
          <a:stretch/>
        </p:blipFill>
        <p:spPr>
          <a:xfrm>
            <a:off x="6372360" y="0"/>
            <a:ext cx="1872000" cy="2718000"/>
          </a:xfrm>
          <a:prstGeom prst="rect">
            <a:avLst/>
          </a:prstGeom>
          <a:ln>
            <a:noFill/>
          </a:ln>
        </p:spPr>
      </p:pic>
      <p:pic>
        <p:nvPicPr>
          <p:cNvPr id="215" name="Рисунок 3" descr=""/>
          <p:cNvPicPr/>
          <p:nvPr/>
        </p:nvPicPr>
        <p:blipFill>
          <a:blip r:embed="rId2"/>
          <a:stretch/>
        </p:blipFill>
        <p:spPr>
          <a:xfrm>
            <a:off x="6932880" y="3723480"/>
            <a:ext cx="1915560" cy="29714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395640" y="1196640"/>
            <a:ext cx="8064360" cy="3016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Формы аттестации, контроля</a:t>
            </a:r>
            <a:endParaRPr b="0" lang="ru-RU" sz="2400" spc="-1" strike="noStrike">
              <a:latin typeface="Arial"/>
            </a:endParaRPr>
          </a:p>
          <a:p>
            <a:pPr indent="-216000" algn="ctr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Результаты образовательной деятельности отслеживаются путем проведения защиты проектов.</a:t>
            </a:r>
            <a:endParaRPr b="0" lang="ru-RU" sz="2400" spc="-1" strike="noStrike">
              <a:latin typeface="Arial"/>
            </a:endParaRPr>
          </a:p>
          <a:p>
            <a:pPr indent="-216000" algn="ctr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Текущий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 контроль усвоения материала планируется осуществлять путем устного опроса в самостоятельной творческой работе.</a:t>
            </a:r>
            <a:endParaRPr b="0" lang="ru-RU" sz="2400" spc="-1" strike="noStrike">
              <a:latin typeface="Arial"/>
            </a:endParaRPr>
          </a:p>
          <a:p>
            <a:pPr indent="-216000" algn="ctr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1" lang="ru-RU" sz="2400" spc="-1" strike="noStrike">
                <a:solidFill>
                  <a:srgbClr val="ffffff"/>
                </a:solidFill>
                <a:latin typeface="Times New Roman"/>
              </a:rPr>
              <a:t>Итоговый контроль</a:t>
            </a:r>
            <a:r>
              <a:rPr b="0" lang="ru-RU" sz="2400" spc="-1" strike="noStrike">
                <a:solidFill>
                  <a:srgbClr val="ffffff"/>
                </a:solidFill>
                <a:latin typeface="Times New Roman"/>
              </a:rPr>
              <a:t> – в виде участия в конкурсах творческих работ, выставках.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217" name="Рисунок 3" descr=""/>
          <p:cNvPicPr/>
          <p:nvPr/>
        </p:nvPicPr>
        <p:blipFill>
          <a:blip r:embed="rId1"/>
          <a:stretch/>
        </p:blipFill>
        <p:spPr>
          <a:xfrm>
            <a:off x="6932880" y="3723480"/>
            <a:ext cx="1915560" cy="29714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346</TotalTime>
  <Application>Neat_Office/6.2.8.2$Windows_x86 LibreOffice_project/</Application>
  <Words>874</Words>
  <Paragraphs>132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2021-04-16T09:09:00Z</dcterms:created>
  <dc:creator>DELL</dc:creator>
  <dc:description/>
  <dc:language>ru-RU</dc:language>
  <cp:lastModifiedBy/>
  <dcterms:modified xsi:type="dcterms:W3CDTF">2024-01-31T10:44:58Z</dcterms:modified>
  <cp:revision>32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15</vt:i4>
  </property>
</Properties>
</file>