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autoCompressPictures="0">
  <p:sldMasterIdLst>
    <p:sldMasterId id="2147483696" r:id="rId4"/>
  </p:sldMasterIdLst>
  <p:notesMasterIdLst>
    <p:notesMasterId r:id="rId17"/>
  </p:notesMasterIdLst>
  <p:handoutMasterIdLst>
    <p:handoutMasterId r:id="rId18"/>
  </p:handoutMasterIdLst>
  <p:sldIdLst>
    <p:sldId id="285" r:id="rId5"/>
    <p:sldId id="286" r:id="rId6"/>
    <p:sldId id="287" r:id="rId7"/>
    <p:sldId id="288" r:id="rId8"/>
    <p:sldId id="289" r:id="rId9"/>
    <p:sldId id="291" r:id="rId10"/>
    <p:sldId id="292" r:id="rId11"/>
    <p:sldId id="293" r:id="rId12"/>
    <p:sldId id="294" r:id="rId13"/>
    <p:sldId id="295" r:id="rId14"/>
    <p:sldId id="298" r:id="rId15"/>
    <p:sldId id="299" r:id="rId16"/>
  </p:sldIdLst>
  <p:sldSz cx="12192000" cy="6858000"/>
  <p:notesSz cx="6858000" cy="9144000"/>
  <p:defaultTextStyle>
    <a:defPPr rtl="0">
      <a:defRPr lang="ru-ru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9" d="100"/>
          <a:sy n="99" d="100"/>
        </p:scale>
        <p:origin x="3570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1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750E80E4-8B4F-4831-86C0-D765FAB72BA4}" type="datetime1">
              <a:rPr lang="ru-RU" noProof="1" smtClean="0"/>
              <a:t>11.02.2024</a:t>
            </a:fld>
            <a:endParaRPr lang="ru-RU" noProof="1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1"/>
          </a:p>
        </p:txBody>
      </p:sp>
      <p:sp>
        <p:nvSpPr>
          <p:cNvPr id="5" name="Номер слайда 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48FBD93F-F02D-450A-B770-AD465E68CA96}" type="slidenum">
              <a:rPr lang="ru-RU" noProof="1" smtClean="0"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190699237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1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51FBE159-5500-40B1-83B7-877DB9DB19A6}" type="datetime1">
              <a:rPr lang="ru-RU" noProof="1" smtClean="0"/>
              <a:t>11.02.2024</a:t>
            </a:fld>
            <a:endParaRPr lang="ru-RU" noProof="1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1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1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7EB040C8-62D2-4EA7-B200-D3B8C06AAFD8}" type="slidenum">
              <a:rPr lang="ru-RU" noProof="1" dirty="0" smtClean="0"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248306760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7EB040C8-62D2-4EA7-B200-D3B8C06AAFD8}" type="slidenum">
              <a:rPr lang="ru-RU" noProof="1" smtClean="0"/>
              <a:t>1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37698831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ctr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rtlCol="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 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 rtlCol="0"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369B908-4FA8-4A78-AB44-86D5FE08F4CD}" type="datetime1">
              <a:rPr lang="ru-RU" noProof="1" smtClean="0"/>
              <a:t>11.02.2024</a:t>
            </a:fld>
            <a:endParaRPr lang="ru-RU" noProof="1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9" name="Номер слайда 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A7A6979-0714-4377-B894-6BE4C2D6E202}" type="slidenum">
              <a:rPr lang="ru-RU" noProof="1" dirty="0" smtClean="0"/>
              <a:pPr/>
              <a:t>‹#›</a:t>
            </a:fld>
            <a:endParaRPr lang="ru-RU" noProof="1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 rtlCol="0"/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5FF3C83-001D-4CF5-9F32-F80581AE4F2B}" type="datetime1">
              <a:rPr lang="ru-RU" noProof="1" smtClean="0"/>
              <a:t>11.02.2024</a:t>
            </a:fld>
            <a:endParaRPr lang="ru-RU" noProof="1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A7A6979-0714-4377-B894-6BE4C2D6E202}" type="slidenum">
              <a:rPr lang="ru-RU" noProof="1" dirty="0" smtClean="0"/>
              <a:t>‹#›</a:t>
            </a:fld>
            <a:endParaRPr lang="ru-RU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 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 rtlCol="0"/>
          <a:lstStyle/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 hasCustomPrompt="1"/>
          </p:nvPr>
        </p:nvSpPr>
        <p:spPr>
          <a:xfrm>
            <a:off x="2231136" y="937260"/>
            <a:ext cx="6198489" cy="4983480"/>
          </a:xfrm>
        </p:spPr>
        <p:txBody>
          <a:bodyPr vert="eaVert" rtlCol="0"/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262EFE1-5E2E-48E7-9E0A-EECE26158023}" type="datetime1">
              <a:rPr lang="ru-RU" noProof="1" smtClean="0"/>
              <a:t>11.02.2024</a:t>
            </a:fld>
            <a:endParaRPr lang="ru-RU" noProof="1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A7A6979-0714-4377-B894-6BE4C2D6E202}" type="slidenum">
              <a:rPr lang="ru-RU" noProof="1" dirty="0" smtClean="0"/>
              <a:t>‹#›</a:t>
            </a:fld>
            <a:endParaRPr lang="ru-RU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 hasCustomPrompt="1"/>
          </p:nvPr>
        </p:nvSpPr>
        <p:spPr/>
        <p:txBody>
          <a:bodyPr rtlCol="0"/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62F6C05-7FD3-4630-9A9D-59F743DB7A27}" type="datetime1">
              <a:rPr lang="ru-RU" noProof="1" smtClean="0"/>
              <a:t>11.02.2024</a:t>
            </a:fld>
            <a:endParaRPr lang="ru-RU" noProof="1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9" name="Номер слайда 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A7A6979-0714-4377-B894-6BE4C2D6E202}" type="slidenum">
              <a:rPr lang="ru-RU" noProof="1" dirty="0" smtClean="0"/>
              <a:pPr/>
              <a:t>‹#›</a:t>
            </a:fld>
            <a:endParaRPr lang="ru-RU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rtlCol="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2695194" y="4352465"/>
            <a:ext cx="6801612" cy="1265082"/>
          </a:xfrm>
        </p:spPr>
        <p:txBody>
          <a:bodyPr rtlCol="0"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3CAA761-1B9B-4FEE-8749-810A3FCE6057}" type="datetime1">
              <a:rPr lang="ru-RU" noProof="1" smtClean="0"/>
              <a:t>11.02.2024</a:t>
            </a:fld>
            <a:endParaRPr lang="ru-RU" noProof="1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9" name="Номер слайда 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A7A6979-0714-4377-B894-6BE4C2D6E202}" type="slidenum">
              <a:rPr lang="ru-RU" noProof="1" dirty="0" smtClean="0"/>
              <a:pPr/>
              <a:t>‹#›</a:t>
            </a:fld>
            <a:endParaRPr lang="ru-RU" noProof="1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 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 hasCustomPrompt="1"/>
          </p:nvPr>
        </p:nvSpPr>
        <p:spPr>
          <a:xfrm>
            <a:off x="1581912" y="2638044"/>
            <a:ext cx="4271771" cy="3101982"/>
          </a:xfrm>
        </p:spPr>
        <p:txBody>
          <a:bodyPr rtlCol="0"/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 hasCustomPrompt="1"/>
          </p:nvPr>
        </p:nvSpPr>
        <p:spPr>
          <a:xfrm>
            <a:off x="6338315" y="2638044"/>
            <a:ext cx="4270247" cy="3101982"/>
          </a:xfrm>
        </p:spPr>
        <p:txBody>
          <a:bodyPr rtlCol="0"/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449E13E-95F5-4CF3-A965-1E1756C494A6}" type="datetime1">
              <a:rPr lang="ru-RU" noProof="1" smtClean="0"/>
              <a:t>11.02.2024</a:t>
            </a:fld>
            <a:endParaRPr lang="ru-RU" noProof="1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10" name="Номер слайда 9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A7A6979-0714-4377-B894-6BE4C2D6E202}" type="slidenum">
              <a:rPr lang="ru-RU" noProof="1" dirty="0" smtClean="0"/>
              <a:t>‹#›</a:t>
            </a:fld>
            <a:endParaRPr lang="ru-RU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1583436" y="2313433"/>
            <a:ext cx="4270248" cy="704087"/>
          </a:xfrm>
        </p:spPr>
        <p:txBody>
          <a:bodyPr rtlCol="0"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 hasCustomPrompt="1"/>
          </p:nvPr>
        </p:nvSpPr>
        <p:spPr>
          <a:xfrm>
            <a:off x="1583436" y="3143250"/>
            <a:ext cx="4270248" cy="2596776"/>
          </a:xfrm>
        </p:spPr>
        <p:txBody>
          <a:bodyPr rtlCol="0"/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 hasCustomPrompt="1"/>
          </p:nvPr>
        </p:nvSpPr>
        <p:spPr>
          <a:xfrm>
            <a:off x="6338316" y="3143250"/>
            <a:ext cx="4253484" cy="2596776"/>
          </a:xfrm>
        </p:spPr>
        <p:txBody>
          <a:bodyPr rtlCol="0"/>
          <a:lstStyle>
            <a:lvl5pPr>
              <a:defRPr/>
            </a:lvl5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11" name="Текст 4"/>
          <p:cNvSpPr>
            <a:spLocks noGrp="1"/>
          </p:cNvSpPr>
          <p:nvPr>
            <p:ph type="body" sz="quarter" idx="13" hasCustomPrompt="1"/>
          </p:nvPr>
        </p:nvSpPr>
        <p:spPr>
          <a:xfrm>
            <a:off x="6338316" y="2313433"/>
            <a:ext cx="4270248" cy="704087"/>
          </a:xfrm>
        </p:spPr>
        <p:txBody>
          <a:bodyPr rtlCol="0"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B417DD1-A76E-4CAC-9594-C01D6B63601A}" type="datetime1">
              <a:rPr lang="ru-RU" noProof="1" smtClean="0"/>
              <a:t>11.02.2024</a:t>
            </a:fld>
            <a:endParaRPr lang="ru-RU" noProof="1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9" name="Номер слайда 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A7A6979-0714-4377-B894-6BE4C2D6E202}" type="slidenum">
              <a:rPr lang="ru-RU" noProof="1" dirty="0" smtClean="0"/>
              <a:t>‹#›</a:t>
            </a:fld>
            <a:endParaRPr lang="ru-RU" noProof="1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FDF7E32-6FE7-45FE-A633-55E86874BE29}" type="datetime1">
              <a:rPr lang="ru-RU" noProof="1" smtClean="0"/>
              <a:t>11.02.2024</a:t>
            </a:fld>
            <a:endParaRPr lang="ru-RU" noProof="1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5" name="Номер слайда 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A7A6979-0714-4377-B894-6BE4C2D6E202}" type="slidenum">
              <a:rPr lang="ru-RU" noProof="1" dirty="0" smtClean="0"/>
              <a:t>‹#›</a:t>
            </a:fld>
            <a:endParaRPr lang="ru-RU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55A7C0D-0222-4541-81B9-5E6CF9F4C635}" type="datetime1">
              <a:rPr lang="ru-RU" noProof="1" smtClean="0"/>
              <a:t>11.02.2024</a:t>
            </a:fld>
            <a:endParaRPr lang="ru-RU" noProof="1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 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A7A6979-0714-4377-B894-6BE4C2D6E202}" type="slidenum">
              <a:rPr lang="ru-RU" noProof="1" dirty="0" smtClean="0"/>
              <a:t>‹#›</a:t>
            </a:fld>
            <a:endParaRPr lang="ru-RU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Прямоугольник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Заголовок 1"/>
          <p:cNvSpPr>
            <a:spLocks noGrp="1"/>
          </p:cNvSpPr>
          <p:nvPr>
            <p:ph type="title"/>
          </p:nvPr>
        </p:nvSpPr>
        <p:spPr bwMode="blackWhite"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rtlCol="0"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 hasCustomPrompt="1"/>
          </p:nvPr>
        </p:nvSpPr>
        <p:spPr>
          <a:xfrm>
            <a:off x="6736080" y="804672"/>
            <a:ext cx="4815840" cy="5248656"/>
          </a:xfrm>
        </p:spPr>
        <p:txBody>
          <a:bodyPr rtlCol="0"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 hasCustomPrompt="1"/>
          </p:nvPr>
        </p:nvSpPr>
        <p:spPr>
          <a:xfrm>
            <a:off x="1115568" y="3549918"/>
            <a:ext cx="3794760" cy="2194036"/>
          </a:xfrm>
        </p:spPr>
        <p:txBody>
          <a:bodyPr rtlCol="0"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F740AB6-A88C-4388-873C-1CE26E1A3FBB}" type="datetime1">
              <a:rPr lang="ru-RU" noProof="1" smtClean="0"/>
              <a:t>11.02.2024</a:t>
            </a:fld>
            <a:endParaRPr lang="ru-RU" noProof="1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 rtlCol="0"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pPr rtl="0"/>
            <a:endParaRPr lang="ru-RU" noProof="1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A7A6979-0714-4377-B894-6BE4C2D6E202}" type="slidenum">
              <a:rPr lang="ru-RU" noProof="1" dirty="0" smtClean="0"/>
              <a:t>‹#›</a:t>
            </a:fld>
            <a:endParaRPr lang="ru-RU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Заголовок 1"/>
          <p:cNvSpPr>
            <a:spLocks noGrp="1"/>
          </p:cNvSpPr>
          <p:nvPr>
            <p:ph type="title"/>
          </p:nvPr>
        </p:nvSpPr>
        <p:spPr bwMode="blackWhite"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rtlCol="0"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 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rtlCol="0"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1"/>
              <a:t>Щелкните значок, чтобы добавить изображение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 hasCustomPrompt="1"/>
          </p:nvPr>
        </p:nvSpPr>
        <p:spPr>
          <a:xfrm>
            <a:off x="1115568" y="3549918"/>
            <a:ext cx="3794760" cy="2194037"/>
          </a:xfrm>
        </p:spPr>
        <p:txBody>
          <a:bodyPr rtlCol="0"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pPr rtl="0"/>
            <a:fld id="{192E969D-CB13-4AFF-A0C9-512F923B1610}" type="datetime1">
              <a:rPr lang="ru-RU" noProof="1" smtClean="0"/>
              <a:t>11.02.2024</a:t>
            </a:fld>
            <a:endParaRPr lang="ru-RU" noProof="1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 rtlCol="0"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pPr rtl="0"/>
            <a:endParaRPr lang="ru-RU" noProof="1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A7A6979-0714-4377-B894-6BE4C2D6E202}" type="slidenum">
              <a:rPr lang="ru-RU" noProof="1" dirty="0" smtClean="0"/>
              <a:t>‹#›</a:t>
            </a:fld>
            <a:endParaRPr lang="ru-RU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black"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pPr rtl="0"/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fld id="{C3E6CB57-23FF-4C29-8010-801EF7EAB050}" type="datetime1">
              <a:rPr lang="ru-RU" noProof="1" smtClean="0"/>
              <a:pPr/>
              <a:t>11.02.2024</a:t>
            </a:fld>
            <a:endParaRPr lang="ru-RU" noProof="1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endParaRPr lang="ru-RU" noProof="1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  <a:latin typeface="Calibri" panose="020F0502020204030204" pitchFamily="34" charset="0"/>
              </a:defRPr>
            </a:lvl1pPr>
          </a:lstStyle>
          <a:p>
            <a:fld id="{8A7A6979-0714-4377-B894-6BE4C2D6E202}" type="slidenum">
              <a:rPr lang="ru-RU" noProof="1" smtClean="0"/>
              <a:pPr/>
              <a:t>‹#›</a:t>
            </a:fld>
            <a:endParaRPr lang="ru-RU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rgbClr val="262626"/>
          </a:solidFill>
          <a:latin typeface="Calibri" panose="020F050202020403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Calibri" panose="020F0502020204030204" pitchFamily="34" charset="0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Calibri" panose="020F0502020204030204" pitchFamily="34" charset="0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Calibri" panose="020F0502020204030204" pitchFamily="34" charset="0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Calibri" panose="020F0502020204030204" pitchFamily="34" charset="0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Calibri" panose="020F0502020204030204" pitchFamily="34" charset="0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вид Земли со спутника">
            <a:extLst>
              <a:ext uri="{FF2B5EF4-FFF2-40B4-BE49-F238E27FC236}">
                <a16:creationId xmlns:a16="http://schemas.microsoft.com/office/drawing/2014/main" id="{997CF875-7865-4B60-BE3C-F759090A4D5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125" b="3125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6D0423-92ED-41A8-B13E-ED2A99FC38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00200" y="1123407"/>
            <a:ext cx="8991600" cy="2909258"/>
          </a:xfrm>
          <a:solidFill>
            <a:schemeClr val="bg1">
              <a:alpha val="60000"/>
            </a:schemeClr>
          </a:solidFill>
          <a:ln w="38100" cap="sq">
            <a:solidFill>
              <a:schemeClr val="tx1"/>
            </a:solidFill>
            <a:miter lim="800000"/>
          </a:ln>
        </p:spPr>
        <p:txBody>
          <a:bodyPr rtlCol="0" anchor="ctr"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Движения </a:t>
            </a:r>
            <a:r>
              <a:rPr lang="ru-RU" dirty="0">
                <a:solidFill>
                  <a:schemeClr val="tx1"/>
                </a:solidFill>
              </a:rPr>
              <a:t>Земли. </a:t>
            </a: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Географические </a:t>
            </a:r>
            <a:r>
              <a:rPr lang="ru-RU" dirty="0">
                <a:solidFill>
                  <a:schemeClr val="tx1"/>
                </a:solidFill>
              </a:rPr>
              <a:t>следствия движения Земли вокруг Солнца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</a:rPr>
              <a:t>Дни весеннего и осеннего равноденствия, летнего и зимнего </a:t>
            </a:r>
            <a:r>
              <a:rPr lang="en-US" dirty="0" smtClean="0">
                <a:solidFill>
                  <a:schemeClr val="tx1"/>
                </a:solidFill>
              </a:rPr>
              <a:t>солнцестояния</a:t>
            </a:r>
            <a:endParaRPr lang="ru-RU" noProof="1">
              <a:solidFill>
                <a:schemeClr val="tx1"/>
              </a:solidFill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4B4D8F8-4E82-4BDB-B682-C4008F4B24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216536" y="5436762"/>
            <a:ext cx="3866715" cy="1239894"/>
          </a:xfrm>
        </p:spPr>
        <p:txBody>
          <a:bodyPr rtlCol="0">
            <a:normAutofit fontScale="92500"/>
          </a:bodyPr>
          <a:lstStyle/>
          <a:p>
            <a:pPr rtl="0"/>
            <a:r>
              <a:rPr lang="ru-RU" noProof="1" smtClean="0">
                <a:solidFill>
                  <a:srgbClr val="FFFFFF"/>
                </a:solidFill>
              </a:rPr>
              <a:t>МБОУ Можарская СОШ №15</a:t>
            </a:r>
          </a:p>
          <a:p>
            <a:pPr rtl="0"/>
            <a:r>
              <a:rPr lang="ru-RU" noProof="1" smtClean="0">
                <a:solidFill>
                  <a:srgbClr val="FFFFFF"/>
                </a:solidFill>
              </a:rPr>
              <a:t>Учитель географии</a:t>
            </a:r>
          </a:p>
          <a:p>
            <a:pPr rtl="0"/>
            <a:r>
              <a:rPr lang="ru-RU" noProof="1" smtClean="0">
                <a:solidFill>
                  <a:srgbClr val="FFFFFF"/>
                </a:solidFill>
              </a:rPr>
              <a:t>Бочкарева Александра Викторовна</a:t>
            </a:r>
            <a:endParaRPr lang="ru-RU" noProof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1068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1417" y="2727274"/>
            <a:ext cx="9470571" cy="3661193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13"/>
          </p:nvPr>
        </p:nvSpPr>
        <p:spPr>
          <a:xfrm>
            <a:off x="992777" y="576073"/>
            <a:ext cx="10685417" cy="1814430"/>
          </a:xfrm>
        </p:spPr>
        <p:txBody>
          <a:bodyPr>
            <a:normAutofit/>
          </a:bodyPr>
          <a:lstStyle/>
          <a:p>
            <a:r>
              <a:rPr lang="ru-RU" u="sng" dirty="0"/>
              <a:t>22 декабря </a:t>
            </a:r>
            <a:r>
              <a:rPr lang="ru-RU" dirty="0"/>
              <a:t>в Северном полушарии наступает астрономическая зима, в Южном — астрономическое лето. Земля обращена к Солнцу Южным полюсом. В полдень Солнце находится в зените над Южным тропиком. 22 декабря называется днём зимнего солнцестояния. Этот день в Южном полушарии — самый продолжительный, а в Северном — самый короткий.</a:t>
            </a:r>
          </a:p>
        </p:txBody>
      </p:sp>
    </p:spTree>
    <p:extLst>
      <p:ext uri="{BB962C8B-B14F-4D97-AF65-F5344CB8AC3E}">
        <p14:creationId xmlns:p14="http://schemas.microsoft.com/office/powerpoint/2010/main" val="2611929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4583" y="804863"/>
            <a:ext cx="4520620" cy="1136463"/>
          </a:xfrm>
        </p:spPr>
        <p:txBody>
          <a:bodyPr/>
          <a:lstStyle/>
          <a:p>
            <a:r>
              <a:rPr lang="ru-RU" dirty="0" smtClean="0"/>
              <a:t>Шаг за шагом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926356" y="804863"/>
            <a:ext cx="4435289" cy="5248275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07513" y="2531016"/>
            <a:ext cx="3794760" cy="2194036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Работаем с рисунком  26 на странице 38.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065153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Домашнее задание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 smtClean="0"/>
              <a:t>§10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051512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9620" y="493405"/>
            <a:ext cx="4486656" cy="1141497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chemeClr val="tx1"/>
                </a:solidFill>
              </a:rPr>
              <a:t>Движения Земли</a:t>
            </a:r>
            <a:endParaRPr lang="ru-RU" sz="3200" b="1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69620" y="2517953"/>
            <a:ext cx="4486655" cy="1231087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Земля как и другие планеты, вращается вокруг своей оси.</a:t>
            </a:r>
            <a:endParaRPr lang="ru-RU" sz="2400" dirty="0"/>
          </a:p>
        </p:txBody>
      </p:sp>
      <p:pic>
        <p:nvPicPr>
          <p:cNvPr id="13" name="Объект 1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0251" y="1273890"/>
            <a:ext cx="4684573" cy="4473767"/>
          </a:xfrm>
        </p:spPr>
      </p:pic>
    </p:spTree>
    <p:extLst>
      <p:ext uri="{BB962C8B-B14F-4D97-AF65-F5344CB8AC3E}">
        <p14:creationId xmlns:p14="http://schemas.microsoft.com/office/powerpoint/2010/main" val="1102588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4841" y="1018902"/>
            <a:ext cx="5479296" cy="4803515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7017" y="1234963"/>
            <a:ext cx="4911633" cy="3807299"/>
          </a:xfrm>
        </p:spPr>
        <p:txBody>
          <a:bodyPr>
            <a:normAutofit/>
          </a:bodyPr>
          <a:lstStyle/>
          <a:p>
            <a:r>
              <a:rPr lang="ru-RU" sz="2400" dirty="0"/>
              <a:t>Угол наклона земной оси — 23,5°. Ось вращения Земли наклонена к плоскости её орбиты под углом 66,5°, и её северный конец постоянно направлен на Полярную звезду.</a:t>
            </a:r>
          </a:p>
          <a:p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97434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2240" y="1036008"/>
            <a:ext cx="5225143" cy="4584198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24128" y="1394546"/>
            <a:ext cx="3794760" cy="4091853"/>
          </a:xfrm>
        </p:spPr>
        <p:txBody>
          <a:bodyPr>
            <a:normAutofit/>
          </a:bodyPr>
          <a:lstStyle/>
          <a:p>
            <a:r>
              <a:rPr lang="ru-RU" sz="2400" dirty="0"/>
              <a:t>Во время вращения Земли вокруг своей оси Солнце освещает то одну, то другую сторону планеты. Так происходит смена дня и ночи. На освещённой стороне планеты — день, а на противоположной (неосвещённой) — ночь.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115557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2058" y="764178"/>
            <a:ext cx="5059998" cy="5059998"/>
          </a:xfrm>
        </p:spPr>
      </p:pic>
      <p:sp>
        <p:nvSpPr>
          <p:cNvPr id="5" name="Заголовок 1"/>
          <p:cNvSpPr>
            <a:spLocks noGrp="1"/>
          </p:cNvSpPr>
          <p:nvPr>
            <p:ph type="body" sz="half" idx="2"/>
          </p:nvPr>
        </p:nvSpPr>
        <p:spPr>
          <a:xfrm>
            <a:off x="535577" y="1055688"/>
            <a:ext cx="4950823" cy="4927101"/>
          </a:xfrm>
        </p:spPr>
        <p:txBody>
          <a:bodyPr>
            <a:normAutofit fontScale="92500" lnSpcReduction="10000"/>
          </a:bodyPr>
          <a:lstStyle/>
          <a:p>
            <a:r>
              <a:rPr lang="ru-RU" sz="2400" dirty="0"/>
              <a:t>Полный оборот вокруг своей оси Земля делает за 24 часа — за сутки. </a:t>
            </a:r>
            <a:endParaRPr lang="ru-RU" sz="2400" dirty="0" smtClean="0"/>
          </a:p>
          <a:p>
            <a:r>
              <a:rPr lang="ru-RU" sz="2400" dirty="0" smtClean="0"/>
              <a:t>Вращается </a:t>
            </a:r>
            <a:r>
              <a:rPr lang="ru-RU" sz="2400" dirty="0"/>
              <a:t>Земля с запада на восток, то есть против часовой стрелки, если смотреть на планету со стороны Северного полюса. Поэтому восход Солнца мы наблюдаем на востоке, а закат — на западе. </a:t>
            </a:r>
            <a:endParaRPr lang="ru-RU" sz="2400" dirty="0" smtClean="0"/>
          </a:p>
          <a:p>
            <a:r>
              <a:rPr lang="ru-RU" sz="2400" dirty="0" smtClean="0"/>
              <a:t>Земля совершает один виток по орбите примерно за 365 суток и 6 часов.</a:t>
            </a:r>
          </a:p>
          <a:p>
            <a:r>
              <a:rPr lang="ru-RU" sz="2400" dirty="0" smtClean="0"/>
              <a:t>Год равен 365 дням.</a:t>
            </a:r>
          </a:p>
          <a:p>
            <a:r>
              <a:rPr lang="ru-RU" sz="2400" dirty="0" smtClean="0"/>
              <a:t>Раз в 4 года, из 6 часов набираются дополнительные сутки, наступает </a:t>
            </a:r>
            <a:r>
              <a:rPr lang="ru-RU" sz="2400" b="1" dirty="0" smtClean="0"/>
              <a:t>високосный год = 366 дней.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363167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9620" y="235132"/>
            <a:ext cx="4486656" cy="1734180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chemeClr val="tx1"/>
                </a:solidFill>
              </a:rPr>
              <a:t>Географические следствия движения Земли вокруг Солнца</a:t>
            </a:r>
            <a:endParaRPr lang="ru-RU" sz="3200" b="1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83326" y="2570203"/>
            <a:ext cx="4772950" cy="3608527"/>
          </a:xfrm>
        </p:spPr>
        <p:txBody>
          <a:bodyPr>
            <a:normAutofit/>
          </a:bodyPr>
          <a:lstStyle/>
          <a:p>
            <a:r>
              <a:rPr lang="ru-RU" sz="2400" dirty="0"/>
              <a:t>Смена сезонов года на Земле происходит по следующим причинам:</a:t>
            </a:r>
          </a:p>
          <a:p>
            <a:pPr algn="l"/>
            <a:r>
              <a:rPr lang="ru-RU" sz="2400" dirty="0" smtClean="0"/>
              <a:t>- вращение </a:t>
            </a:r>
            <a:r>
              <a:rPr lang="ru-RU" sz="2400" dirty="0"/>
              <a:t>Земли вокруг Солнца;</a:t>
            </a:r>
          </a:p>
          <a:p>
            <a:pPr algn="l"/>
            <a:r>
              <a:rPr lang="ru-RU" sz="2400" dirty="0" smtClean="0"/>
              <a:t>- постоянный </a:t>
            </a:r>
            <a:r>
              <a:rPr lang="ru-RU" sz="2400" dirty="0"/>
              <a:t>угол наклона оси Земли к её орбите.</a:t>
            </a:r>
          </a:p>
          <a:p>
            <a:r>
              <a:rPr lang="ru-RU" sz="2400" dirty="0"/>
              <a:t> </a:t>
            </a:r>
          </a:p>
          <a:p>
            <a:endParaRPr lang="ru-RU" sz="2400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926" y="1371600"/>
            <a:ext cx="5434147" cy="4349931"/>
          </a:xfrm>
        </p:spPr>
      </p:pic>
    </p:spTree>
    <p:extLst>
      <p:ext uri="{BB962C8B-B14F-4D97-AF65-F5344CB8AC3E}">
        <p14:creationId xmlns:p14="http://schemas.microsoft.com/office/powerpoint/2010/main" val="3410756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9620" y="222070"/>
            <a:ext cx="4486656" cy="1724100"/>
          </a:xfrm>
        </p:spPr>
        <p:txBody>
          <a:bodyPr>
            <a:noAutofit/>
          </a:bodyPr>
          <a:lstStyle/>
          <a:p>
            <a:r>
              <a:rPr lang="ru-RU" sz="2400" b="1" dirty="0"/>
              <a:t>Дни весеннего и осеннего равноденствия, летнего и зимнего солнцестояния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3127" y="1635357"/>
            <a:ext cx="5514073" cy="3981671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69620" y="2129245"/>
            <a:ext cx="4486656" cy="4219303"/>
          </a:xfrm>
        </p:spPr>
        <p:txBody>
          <a:bodyPr>
            <a:normAutofit/>
          </a:bodyPr>
          <a:lstStyle/>
          <a:p>
            <a:r>
              <a:rPr lang="ru-RU" sz="2000" dirty="0"/>
              <a:t>Началом астрономической весны на Земле считают 21 марта, а астрономической осени — 23сентября. В эти дни планета расположена так, что в полдень (12 часов дня) на экваторе Солнце находится в зените</a:t>
            </a:r>
            <a:r>
              <a:rPr lang="ru-RU" sz="2000" dirty="0" smtClean="0"/>
              <a:t>.</a:t>
            </a:r>
          </a:p>
          <a:p>
            <a:r>
              <a:rPr lang="ru-RU" sz="2000" dirty="0" smtClean="0"/>
              <a:t> </a:t>
            </a:r>
            <a:r>
              <a:rPr lang="ru-RU" sz="2000" dirty="0"/>
              <a:t>Северное и Южное полушария освещены одинаково. Продолжительность дня и ночи на всей планете одинакова. 21марта называют днём весеннего равноденствия, а 23 сентября — днём осеннего равноденствия.</a:t>
            </a:r>
          </a:p>
        </p:txBody>
      </p:sp>
    </p:spTree>
    <p:extLst>
      <p:ext uri="{BB962C8B-B14F-4D97-AF65-F5344CB8AC3E}">
        <p14:creationId xmlns:p14="http://schemas.microsoft.com/office/powerpoint/2010/main" val="3203280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Объект 8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6352325" y="2442379"/>
            <a:ext cx="5312806" cy="3631849"/>
          </a:xfrm>
          <a:prstGeom prst="rect">
            <a:avLst/>
          </a:prstGeom>
        </p:spPr>
      </p:pic>
      <p:sp>
        <p:nvSpPr>
          <p:cNvPr id="7" name="Текст 4"/>
          <p:cNvSpPr>
            <a:spLocks noGrp="1"/>
          </p:cNvSpPr>
          <p:nvPr>
            <p:ph type="body" idx="1"/>
          </p:nvPr>
        </p:nvSpPr>
        <p:spPr>
          <a:xfrm>
            <a:off x="1583436" y="130629"/>
            <a:ext cx="9008364" cy="1998617"/>
          </a:xfrm>
        </p:spPr>
        <p:txBody>
          <a:bodyPr>
            <a:normAutofit fontScale="70000" lnSpcReduction="20000"/>
          </a:bodyPr>
          <a:lstStyle/>
          <a:p>
            <a:endParaRPr lang="ru-RU" sz="1800" dirty="0" smtClean="0"/>
          </a:p>
          <a:p>
            <a:endParaRPr lang="ru-RU" sz="1800" dirty="0" smtClean="0"/>
          </a:p>
          <a:p>
            <a:r>
              <a:rPr lang="ru-RU" sz="2600" dirty="0" smtClean="0"/>
              <a:t>Северное </a:t>
            </a:r>
            <a:r>
              <a:rPr lang="ru-RU" sz="2600" dirty="0"/>
              <a:t>и Южное полушария освещены одинаково. </a:t>
            </a:r>
            <a:endParaRPr lang="ru-RU" sz="2600" dirty="0" smtClean="0"/>
          </a:p>
          <a:p>
            <a:r>
              <a:rPr lang="ru-RU" sz="2600" dirty="0" smtClean="0"/>
              <a:t>Продолжительность </a:t>
            </a:r>
            <a:r>
              <a:rPr lang="ru-RU" sz="2600" dirty="0"/>
              <a:t>дня и ночи на всей планете одинакова. </a:t>
            </a:r>
            <a:endParaRPr lang="ru-RU" sz="2600" dirty="0" smtClean="0"/>
          </a:p>
          <a:p>
            <a:r>
              <a:rPr lang="ru-RU" sz="2600" dirty="0" smtClean="0"/>
              <a:t>21марта </a:t>
            </a:r>
            <a:r>
              <a:rPr lang="ru-RU" sz="2600" dirty="0"/>
              <a:t>называют днём весеннего равноденствия</a:t>
            </a:r>
            <a:r>
              <a:rPr lang="ru-RU" sz="2600" dirty="0" smtClean="0"/>
              <a:t>,</a:t>
            </a:r>
          </a:p>
          <a:p>
            <a:r>
              <a:rPr lang="ru-RU" sz="2600" dirty="0" smtClean="0"/>
              <a:t> </a:t>
            </a:r>
            <a:r>
              <a:rPr lang="ru-RU" sz="2600" dirty="0"/>
              <a:t>а 23 сентября — днём осеннего равноденствия.</a:t>
            </a:r>
          </a:p>
          <a:p>
            <a:endParaRPr lang="ru-RU" dirty="0"/>
          </a:p>
        </p:txBody>
      </p:sp>
      <p:pic>
        <p:nvPicPr>
          <p:cNvPr id="11" name="Объект 10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886" y="2442380"/>
            <a:ext cx="5231305" cy="3631848"/>
          </a:xfrm>
        </p:spPr>
      </p:pic>
    </p:spTree>
    <p:extLst>
      <p:ext uri="{BB962C8B-B14F-4D97-AF65-F5344CB8AC3E}">
        <p14:creationId xmlns:p14="http://schemas.microsoft.com/office/powerpoint/2010/main" val="3223110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1097281" y="523821"/>
            <a:ext cx="9980022" cy="2219379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Астрономическое лето в Северном полушарии наступает </a:t>
            </a:r>
            <a:r>
              <a:rPr lang="ru-RU" u="sng" dirty="0"/>
              <a:t>22июня</a:t>
            </a:r>
            <a:r>
              <a:rPr lang="ru-RU" dirty="0"/>
              <a:t>, в это время в Южном — астрономическая зима. Земля находится в таком положении, что Северный полюс максимально повёрнут к Солнцу. Северное полушарие освещается больше, чем Южное. Солнце в этот день находится в зените над Северным тропиком. </a:t>
            </a:r>
            <a:endParaRPr lang="ru-RU" dirty="0" smtClean="0"/>
          </a:p>
          <a:p>
            <a:r>
              <a:rPr lang="ru-RU" dirty="0" smtClean="0"/>
              <a:t>22 </a:t>
            </a:r>
            <a:r>
              <a:rPr lang="ru-RU" dirty="0"/>
              <a:t>июня называют днём летнего солнцестояния. Этот день в Северном полушарии — самый продолжительный, а в Южном — самый короткий.</a:t>
            </a: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7726" y="2873828"/>
            <a:ext cx="9431383" cy="3735977"/>
          </a:xfrm>
        </p:spPr>
      </p:pic>
    </p:spTree>
    <p:extLst>
      <p:ext uri="{BB962C8B-B14F-4D97-AF65-F5344CB8AC3E}">
        <p14:creationId xmlns:p14="http://schemas.microsoft.com/office/powerpoint/2010/main" val="1455956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осылка">
  <a:themeElements>
    <a:clrScheme name="Parcel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36806578_TF56596226.potx" id="{D2167EBB-772B-42BB-B91D-40A7056DDBD1}" vid="{12BCA95D-5DC3-49D9-88C8-8645D35FAFA0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77210f24a1be23c92c90fd886aa0aa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60e05723c5c1908df1a1a4ebf11d344e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8775A23-75CA-4614-9647-C9B2CE742CA2}">
  <ds:schemaRefs>
    <ds:schemaRef ds:uri="http://schemas.microsoft.com/office/2006/documentManagement/types"/>
    <ds:schemaRef ds:uri="http://purl.org/dc/terms/"/>
    <ds:schemaRef ds:uri="http://schemas.microsoft.com/office/infopath/2007/PartnerControls"/>
    <ds:schemaRef ds:uri="http://purl.org/dc/elements/1.1/"/>
    <ds:schemaRef ds:uri="http://schemas.microsoft.com/office/2006/metadata/properties"/>
    <ds:schemaRef ds:uri="71af3243-3dd4-4a8d-8c0d-dd76da1f02a5"/>
    <ds:schemaRef ds:uri="http://schemas.openxmlformats.org/package/2006/metadata/core-properties"/>
    <ds:schemaRef ds:uri="16c05727-aa75-4e4a-9b5f-8a80a1165891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009F5EF-575C-40E7-A9C5-EC1F2A55486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A451F4C-A3A1-4FF3-AEA5-AE3EFF175B0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Оформление Посылка</Template>
  <TotalTime>0</TotalTime>
  <Words>466</Words>
  <Application>Microsoft Office PowerPoint</Application>
  <PresentationFormat>Широкоэкранный</PresentationFormat>
  <Paragraphs>36</Paragraphs>
  <Slides>12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5" baseType="lpstr">
      <vt:lpstr>Arial</vt:lpstr>
      <vt:lpstr>Calibri</vt:lpstr>
      <vt:lpstr>Посылка</vt:lpstr>
      <vt:lpstr>Движения Земли.  Географические следствия движения Земли вокруг Солнца.  Дни весеннего и осеннего равноденствия, летнего и зимнего солнцестояния</vt:lpstr>
      <vt:lpstr>Движения Земли</vt:lpstr>
      <vt:lpstr>Презентация PowerPoint</vt:lpstr>
      <vt:lpstr>Презентация PowerPoint</vt:lpstr>
      <vt:lpstr>Презентация PowerPoint</vt:lpstr>
      <vt:lpstr>Географические следствия движения Земли вокруг Солнца</vt:lpstr>
      <vt:lpstr>Дни весеннего и осеннего равноденствия, летнего и зимнего солнцестояния</vt:lpstr>
      <vt:lpstr>Презентация PowerPoint</vt:lpstr>
      <vt:lpstr>Презентация PowerPoint</vt:lpstr>
      <vt:lpstr>Презентация PowerPoint</vt:lpstr>
      <vt:lpstr>Шаг за шагом</vt:lpstr>
      <vt:lpstr>Домашнее задание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2024-02-11T11:42:12Z</dcterms:created>
  <dcterms:modified xsi:type="dcterms:W3CDTF">2024-02-11T13:45:54Z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