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5" r:id="rId4"/>
    <p:sldId id="268" r:id="rId5"/>
    <p:sldId id="267" r:id="rId6"/>
    <p:sldId id="269" r:id="rId7"/>
    <p:sldId id="270" r:id="rId8"/>
    <p:sldId id="257" r:id="rId9"/>
    <p:sldId id="262" r:id="rId10"/>
    <p:sldId id="271" r:id="rId11"/>
    <p:sldId id="265" r:id="rId12"/>
    <p:sldId id="272" r:id="rId13"/>
    <p:sldId id="264" r:id="rId14"/>
    <p:sldId id="260" r:id="rId15"/>
    <p:sldId id="273" r:id="rId16"/>
    <p:sldId id="263" r:id="rId17"/>
    <p:sldId id="261" r:id="rId18"/>
    <p:sldId id="258" r:id="rId19"/>
    <p:sldId id="259" r:id="rId20"/>
    <p:sldId id="274" r:id="rId21"/>
    <p:sldId id="26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01618-1E1B-4622-A058-3F26153F712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3AC5E-F96D-44C4-953F-E2CF7DAD53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officeplankton.com.ua/wp-content/uploads/2013/09/%D0%91%D0%B5%D0%B7%D1%8B%D0%BC%D1%8F22%D0%BD%D0%BD%D1%8B%D0%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525" y="1988840"/>
            <a:ext cx="9144000" cy="3752144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3" y="44624"/>
            <a:ext cx="8820472" cy="1752600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Союз как часть </a:t>
            </a:r>
            <a:r>
              <a:rPr lang="ru-RU" sz="66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речи. Разряды союзов.</a:t>
            </a:r>
            <a:endParaRPr lang="ru-RU" sz="66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5373216"/>
            <a:ext cx="3340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Урок подготовила учитель </a:t>
            </a:r>
          </a:p>
          <a:p>
            <a:pPr algn="r"/>
            <a:r>
              <a:rPr lang="ru-RU" dirty="0" smtClean="0"/>
              <a:t>русского языка Малярик Е.А.</a:t>
            </a:r>
          </a:p>
          <a:p>
            <a:pPr algn="r"/>
            <a:r>
              <a:rPr lang="ru-RU" dirty="0" smtClean="0"/>
              <a:t>МБОУ «</a:t>
            </a:r>
            <a:r>
              <a:rPr lang="ru-RU" dirty="0" err="1" smtClean="0"/>
              <a:t>Старокрымский</a:t>
            </a:r>
            <a:r>
              <a:rPr lang="ru-RU" dirty="0" smtClean="0"/>
              <a:t> УВК №1</a:t>
            </a:r>
          </a:p>
          <a:p>
            <a:pPr algn="r"/>
            <a:r>
              <a:rPr lang="ru-RU" dirty="0" smtClean="0"/>
              <a:t>«Школа-гимназия»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Стр. 160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Упр. 294 - у</a:t>
            </a:r>
            <a:endParaRPr lang="ru-RU" sz="7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3645024"/>
            <a:ext cx="3017837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401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Проверяем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Наш класс отправился в горы в поход. Мы весело шагали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i="1" dirty="0" smtClean="0"/>
              <a:t> рассказывали разные истории. Солнце спряталось за тучи,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</a:t>
            </a:r>
            <a:r>
              <a:rPr lang="ru-RU" i="1" dirty="0" smtClean="0"/>
              <a:t> настроение  всё равно было бодрое. </a:t>
            </a:r>
          </a:p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</a:t>
            </a:r>
            <a:r>
              <a:rPr lang="ru-RU" i="1" dirty="0" smtClean="0"/>
              <a:t> мы вышли на лесную тропинку,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</a:t>
            </a:r>
            <a:r>
              <a:rPr lang="ru-RU" i="1" dirty="0" smtClean="0"/>
              <a:t> ветер утих. По пути нам попадались пышные сосны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  <a:r>
              <a:rPr lang="ru-RU" i="1" dirty="0" smtClean="0"/>
              <a:t> колючий можжевельник . С замиранием сердца мы любовались панорамой окрестных гор,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</a:t>
            </a:r>
            <a:r>
              <a:rPr lang="ru-RU" i="1" dirty="0" smtClean="0"/>
              <a:t> поднимались  по крутым склонам </a:t>
            </a:r>
            <a:r>
              <a:rPr lang="ru-RU" i="1" dirty="0" err="1" smtClean="0"/>
              <a:t>Агармыша</a:t>
            </a:r>
            <a:r>
              <a:rPr lang="ru-RU" i="1" dirty="0" smtClean="0"/>
              <a:t> .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Восхищаясь величием крымской природы</a:t>
            </a:r>
            <a:r>
              <a:rPr lang="ru-RU" i="1" dirty="0" smtClean="0"/>
              <a:t>, можно вообразить себя художником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</a:t>
            </a:r>
            <a:r>
              <a:rPr lang="ru-RU" i="1" dirty="0" smtClean="0"/>
              <a:t> поэтом.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Д/З упр. 297, *296 (1,2,5)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6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7251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Найдите предложение, в котором одна часть поясняет другую.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300" dirty="0" smtClean="0"/>
              <a:t>    Наш класс отправился в поход. Мы весело шагали… рассказывали разные истории. Солнце спряталось за тучи, … настроение  всё равно было бодрое.  … мы вышли на лесную тропинку, то ветер утих. По пути нам попадались пышные сосны  … колючий можжевельник . С замиранием сердца мы любовались панорамой окрестных гор, … поднимались  по  склонам </a:t>
            </a:r>
            <a:r>
              <a:rPr lang="ru-RU" sz="3300" dirty="0" err="1" smtClean="0"/>
              <a:t>Агармыша</a:t>
            </a:r>
            <a:r>
              <a:rPr lang="ru-RU" sz="3300" dirty="0" smtClean="0"/>
              <a:t>. Восхищаясь величием крымской природы, можно вообразить себя художником… поэтом. </a:t>
            </a:r>
          </a:p>
          <a:p>
            <a:endParaRPr lang="ru-RU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ics.style.rbc.ru/style_pics/media/img/860x427/204171861234750/pr/rbc_style.jpg"/>
          <p:cNvPicPr>
            <a:picLocks noChangeAspect="1" noChangeArrowheads="1"/>
          </p:cNvPicPr>
          <p:nvPr/>
        </p:nvPicPr>
        <p:blipFill>
          <a:blip r:embed="rId2" cstate="print"/>
          <a:srcRect r="53934"/>
          <a:stretch>
            <a:fillRect/>
          </a:stretch>
        </p:blipFill>
        <p:spPr bwMode="auto">
          <a:xfrm rot="20010841">
            <a:off x="4418609" y="4728611"/>
            <a:ext cx="2165114" cy="207625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001156" cy="64293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 пути нам попадались берёзы </a:t>
            </a:r>
            <a:r>
              <a:rPr lang="ru-RU" sz="4000" dirty="0" smtClean="0">
                <a:solidFill>
                  <a:srgbClr val="C00000"/>
                </a:solidFill>
              </a:rPr>
              <a:t>и</a:t>
            </a:r>
            <a:r>
              <a:rPr lang="ru-RU" sz="4000" dirty="0" smtClean="0"/>
              <a:t> осины.</a:t>
            </a:r>
            <a:endParaRPr lang="en-US" sz="4000" dirty="0" smtClean="0"/>
          </a:p>
          <a:p>
            <a:r>
              <a:rPr lang="ru-RU" sz="4000" dirty="0" smtClean="0"/>
              <a:t>По </a:t>
            </a:r>
            <a:r>
              <a:rPr lang="ru-RU" sz="4000" dirty="0" smtClean="0"/>
              <a:t>пути нам попадались не берёзы, </a:t>
            </a:r>
            <a:r>
              <a:rPr lang="ru-RU" sz="4000" dirty="0" smtClean="0">
                <a:solidFill>
                  <a:srgbClr val="C00000"/>
                </a:solidFill>
              </a:rPr>
              <a:t>а</a:t>
            </a:r>
            <a:r>
              <a:rPr lang="ru-RU" sz="4000" dirty="0" smtClean="0"/>
              <a:t> осины. </a:t>
            </a:r>
            <a:endParaRPr lang="en-US" sz="4000" dirty="0" smtClean="0"/>
          </a:p>
          <a:p>
            <a:r>
              <a:rPr lang="ru-RU" sz="4000" dirty="0" smtClean="0"/>
              <a:t>По пути нам попадались берёзы </a:t>
            </a:r>
            <a:r>
              <a:rPr lang="ru-RU" sz="4000" dirty="0" smtClean="0">
                <a:solidFill>
                  <a:srgbClr val="C00000"/>
                </a:solidFill>
              </a:rPr>
              <a:t>или</a:t>
            </a:r>
            <a:r>
              <a:rPr lang="ru-RU" sz="4000" dirty="0" smtClean="0"/>
              <a:t> осины. </a:t>
            </a:r>
            <a:endParaRPr lang="en-US" sz="4000" dirty="0" smtClean="0"/>
          </a:p>
          <a:p>
            <a:r>
              <a:rPr lang="ru-RU" sz="4000" dirty="0" smtClean="0"/>
              <a:t>По пути нам попадались </a:t>
            </a:r>
            <a:r>
              <a:rPr lang="ru-RU" sz="4000" dirty="0" smtClean="0">
                <a:solidFill>
                  <a:srgbClr val="C00000"/>
                </a:solidFill>
              </a:rPr>
              <a:t>то</a:t>
            </a:r>
            <a:r>
              <a:rPr lang="ru-RU" sz="4000" dirty="0" smtClean="0"/>
              <a:t> берёзы, </a:t>
            </a:r>
            <a:r>
              <a:rPr lang="ru-RU" sz="4000" dirty="0" smtClean="0">
                <a:solidFill>
                  <a:srgbClr val="C00000"/>
                </a:solidFill>
              </a:rPr>
              <a:t>то</a:t>
            </a:r>
            <a:r>
              <a:rPr lang="ru-RU" sz="4000" dirty="0" smtClean="0"/>
              <a:t> осины.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96816"/>
            <a:ext cx="5027091" cy="3940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44824"/>
            <a:ext cx="9144000" cy="1143000"/>
          </a:xfrm>
        </p:spPr>
        <p:txBody>
          <a:bodyPr>
            <a:noAutofit/>
          </a:bodyPr>
          <a:lstStyle/>
          <a:p>
            <a:r>
              <a:rPr lang="ru-RU" sz="6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Разряды </a:t>
            </a:r>
            <a:r>
              <a:rPr lang="ru-RU" sz="6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союзов</a:t>
            </a:r>
            <a:br>
              <a:rPr lang="ru-RU" sz="66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264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oboi-dlja-stola.ru/file/823/760x0/16:9/%D0%9A%D0%B0%D0%BC%D1%83%D1%88%D0%BA%D0%B8-%D0%B8-%D0%B1%D0%B0%D0%BC%D0%B1%D1%83%D0%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1"/>
            <a:ext cx="9144000" cy="5715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Разный характер (смысл) у союзов…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657" y="1143001"/>
            <a:ext cx="9144000" cy="542926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Март да апрель весну встречают.</a:t>
            </a:r>
          </a:p>
          <a:p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март зиму провожает,   апрель уж зелень зазывает.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В каком предложении одна часть зависит от другой? Докажи, задав вопрос.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Свеча мигала жёлтым язычком, </a:t>
            </a:r>
            <a:r>
              <a:rPr lang="ru-RU" sz="4400" dirty="0" smtClean="0">
                <a:solidFill>
                  <a:srgbClr val="C00000"/>
                </a:solidFill>
              </a:rPr>
              <a:t>и</a:t>
            </a:r>
            <a:r>
              <a:rPr lang="ru-RU" sz="4400" dirty="0" smtClean="0"/>
              <a:t> в комнате было темно. </a:t>
            </a:r>
            <a:endParaRPr lang="en-US" sz="4400" dirty="0" smtClean="0"/>
          </a:p>
          <a:p>
            <a:r>
              <a:rPr lang="ru-RU" sz="4400" dirty="0" smtClean="0"/>
              <a:t>Свеча мигала жёлтым язычком, </a:t>
            </a:r>
            <a:r>
              <a:rPr lang="ru-RU" sz="4400" dirty="0" smtClean="0">
                <a:solidFill>
                  <a:srgbClr val="C00000"/>
                </a:solidFill>
              </a:rPr>
              <a:t>но</a:t>
            </a:r>
            <a:r>
              <a:rPr lang="ru-RU" sz="4400" dirty="0" smtClean="0"/>
              <a:t> в комнате было темно.</a:t>
            </a:r>
            <a:endParaRPr lang="en-US" sz="4400" dirty="0" smtClean="0"/>
          </a:p>
          <a:p>
            <a:r>
              <a:rPr lang="ru-RU" sz="4400" dirty="0" smtClean="0"/>
              <a:t> Свеча мигала жёлтым язычком, </a:t>
            </a:r>
            <a:r>
              <a:rPr lang="ru-RU" sz="4400" dirty="0" smtClean="0">
                <a:solidFill>
                  <a:srgbClr val="C00000"/>
                </a:solidFill>
              </a:rPr>
              <a:t>когда</a:t>
            </a:r>
            <a:r>
              <a:rPr lang="ru-RU" sz="4400" dirty="0" smtClean="0"/>
              <a:t> в комнате было темно.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Собери пословицы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905242"/>
              </p:ext>
            </p:extLst>
          </p:nvPr>
        </p:nvGraphicFramePr>
        <p:xfrm>
          <a:off x="107504" y="692696"/>
          <a:ext cx="8892480" cy="6318232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2964160"/>
                <a:gridCol w="2964160"/>
                <a:gridCol w="2964160"/>
              </a:tblGrid>
              <a:tr h="995398"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ЧТОБЫ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НАДО СИЛЬНЫМ, СМЕЛЫМ БЫТЬ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dirty="0" smtClean="0"/>
                        <a:t> С ПОЛКИ НЕ ДОСТАНЕШЬ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</a:tr>
              <a:tr h="726208"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ЧТО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dirty="0" smtClean="0"/>
                        <a:t>РУКИ НЕ ПРОТЯНЕШЬ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РОДИНЕ СЛУЖИТЬ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</a:tr>
              <a:tr h="908672"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КОГДА 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ЦЕНУ ВЕЩИ УЗНАЕШЬ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dirty="0" smtClean="0"/>
                        <a:t>ДЕРЕВО БЕЗ КОРНЕЙ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</a:tr>
              <a:tr h="1025216"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ТАК  И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dirty="0" smtClean="0"/>
                        <a:t>РАССЕЯННЫЙ НИЧЕГО НЕ ЗНАЕТ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ПОТЕРЯЕШЬ 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</a:tr>
              <a:tr h="8299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dirty="0" smtClean="0"/>
                        <a:t>ПОТОМУ ЧТО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ЧЕЛОВЕК БЕЗ ДРУЗЕЙ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ВОРОН СЧИТАЕТ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</a:tr>
              <a:tr h="933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dirty="0" smtClean="0"/>
                        <a:t>ЧТОБЫ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dirty="0" smtClean="0"/>
                        <a:t>НАДО ЛЮБИТЬ КНИГУ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1" dirty="0" smtClean="0"/>
                        <a:t>ТРУД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</a:tr>
              <a:tr h="746162"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ГДЕ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ТАМ И СЧАСТЬЕ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  <a:tc>
                  <a:txBody>
                    <a:bodyPr/>
                    <a:lstStyle/>
                    <a:p>
                      <a:pPr rtl="0"/>
                      <a:r>
                        <a:rPr lang="ru-RU" sz="2500" b="1" dirty="0" smtClean="0"/>
                        <a:t>МНОГО ЗНАТЬ</a:t>
                      </a:r>
                      <a:endParaRPr lang="ru-RU" sz="2500" b="1" dirty="0"/>
                    </a:p>
                  </a:txBody>
                  <a:tcPr marL="46272" marR="46272" marT="46272" marB="4627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Проверим!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715016"/>
          </a:xfrm>
        </p:spPr>
        <p:txBody>
          <a:bodyPr>
            <a:normAutofit lnSpcReduction="10000"/>
          </a:bodyPr>
          <a:lstStyle/>
          <a:p>
            <a:r>
              <a:rPr lang="ru-RU" sz="3500" dirty="0" smtClean="0"/>
              <a:t>Надо сильным, смелым быть, чтобы Родине служить.</a:t>
            </a:r>
          </a:p>
          <a:p>
            <a:r>
              <a:rPr lang="ru-RU" sz="3500" dirty="0" smtClean="0"/>
              <a:t>Цену вещи узнаешь, когда потеряешь.</a:t>
            </a:r>
          </a:p>
          <a:p>
            <a:r>
              <a:rPr lang="ru-RU" sz="3500" dirty="0" smtClean="0"/>
              <a:t>Руки не протянешь, так и с полки не достанешь.</a:t>
            </a:r>
          </a:p>
          <a:p>
            <a:r>
              <a:rPr lang="ru-RU" sz="3500" dirty="0" smtClean="0"/>
              <a:t>Рассеянный ничего не знает, потому что ворон считает.</a:t>
            </a:r>
          </a:p>
          <a:p>
            <a:r>
              <a:rPr lang="ru-RU" sz="3500" dirty="0" smtClean="0"/>
              <a:t>Где труд, там и счастье.</a:t>
            </a:r>
          </a:p>
          <a:p>
            <a:r>
              <a:rPr lang="ru-RU" sz="3500" dirty="0" smtClean="0"/>
              <a:t>Чтобы много знать, надо любить книгу.</a:t>
            </a:r>
          </a:p>
          <a:p>
            <a:r>
              <a:rPr lang="ru-RU" sz="3500" dirty="0" smtClean="0"/>
              <a:t>Человек без друзей, что дерево без корней.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Подумаем над темой урока…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6" y="2348880"/>
            <a:ext cx="9144000" cy="254888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800" dirty="0" smtClean="0"/>
              <a:t>Самостоятельные части речи:…..</a:t>
            </a:r>
          </a:p>
          <a:p>
            <a:r>
              <a:rPr lang="ru-RU" sz="4800" dirty="0" smtClean="0"/>
              <a:t>Служебные: …………..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81638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Упр. 299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00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carrara.com.ua/wp-content/uploads/2015/06/indice-ciottoli.jpg"/>
          <p:cNvPicPr>
            <a:picLocks noChangeAspect="1" noChangeArrowheads="1"/>
          </p:cNvPicPr>
          <p:nvPr/>
        </p:nvPicPr>
        <p:blipFill>
          <a:blip r:embed="rId2" cstate="print"/>
          <a:srcRect r="6621"/>
          <a:stretch>
            <a:fillRect/>
          </a:stretch>
        </p:blipFill>
        <p:spPr bwMode="auto">
          <a:xfrm>
            <a:off x="4286216" y="3830506"/>
            <a:ext cx="4857784" cy="30274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Тест.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85791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1. В русском языке есть самостоятельные и ………………………..части речи. </a:t>
            </a:r>
          </a:p>
          <a:p>
            <a:r>
              <a:rPr lang="ru-RU" sz="3600" dirty="0" smtClean="0"/>
              <a:t>2. Союз -  </a:t>
            </a:r>
            <a:r>
              <a:rPr lang="ru-RU" sz="3600" dirty="0" smtClean="0"/>
              <a:t>это…………………………………………………</a:t>
            </a:r>
          </a:p>
          <a:p>
            <a:r>
              <a:rPr lang="ru-RU" sz="3600" dirty="0" smtClean="0"/>
              <a:t>3. Союзы, состоящие из одного слова, </a:t>
            </a:r>
            <a:r>
              <a:rPr lang="ru-RU" sz="3600" dirty="0" smtClean="0"/>
              <a:t>называются ……………………………… </a:t>
            </a:r>
            <a:endParaRPr lang="ru-RU" sz="3600" dirty="0" smtClean="0"/>
          </a:p>
          <a:p>
            <a:r>
              <a:rPr lang="ru-RU" sz="3600" dirty="0" smtClean="0"/>
              <a:t>4. Союзы не являются………………………………… </a:t>
            </a:r>
          </a:p>
          <a:p>
            <a:r>
              <a:rPr lang="ru-RU" sz="3600" dirty="0" smtClean="0"/>
              <a:t>5. Союзы связывают……………………………………</a:t>
            </a:r>
          </a:p>
          <a:p>
            <a:r>
              <a:rPr lang="ru-RU" sz="3600" dirty="0" smtClean="0"/>
              <a:t>6. Союзы делятся на………………………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какой части речи пойдёт речь?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49"/>
          <a:stretch/>
        </p:blipFill>
        <p:spPr bwMode="auto">
          <a:xfrm>
            <a:off x="5203148" y="3398605"/>
            <a:ext cx="4095923" cy="3209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857784"/>
          </a:xfrm>
        </p:spPr>
        <p:txBody>
          <a:bodyPr>
            <a:noAutofit/>
          </a:bodyPr>
          <a:lstStyle/>
          <a:p>
            <a:r>
              <a:rPr lang="ru-RU" sz="4400" dirty="0" smtClean="0"/>
              <a:t>Объединять и связывать стараюсь</a:t>
            </a:r>
            <a:br>
              <a:rPr lang="ru-RU" sz="4400" dirty="0" smtClean="0"/>
            </a:br>
            <a:r>
              <a:rPr lang="ru-RU" sz="4400" dirty="0" smtClean="0"/>
              <a:t>Я равных и неравных в нужный час,</a:t>
            </a:r>
            <a:br>
              <a:rPr lang="ru-RU" sz="4400" dirty="0" smtClean="0"/>
            </a:br>
            <a:r>
              <a:rPr lang="ru-RU" sz="4400" dirty="0" smtClean="0"/>
              <a:t>Порою я совсем не повторяюсь, </a:t>
            </a:r>
            <a:br>
              <a:rPr lang="ru-RU" sz="4400" dirty="0" smtClean="0"/>
            </a:br>
            <a:r>
              <a:rPr lang="ru-RU" sz="4400" dirty="0" smtClean="0"/>
              <a:t>Порою повторяюсь много раз.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0728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/>
          <a:lstStyle/>
          <a:p>
            <a:r>
              <a:rPr lang="ru-RU" dirty="0"/>
              <a:t>Проверим </a:t>
            </a:r>
            <a:r>
              <a:rPr lang="ru-RU" dirty="0" smtClean="0"/>
              <a:t>домашнее упр.3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98" y="1124744"/>
            <a:ext cx="9111203" cy="5467926"/>
          </a:xfrm>
        </p:spPr>
        <p:txBody>
          <a:bodyPr>
            <a:noAutofit/>
          </a:bodyPr>
          <a:lstStyle/>
          <a:p>
            <a:r>
              <a:rPr lang="ru-RU" sz="5400" dirty="0"/>
              <a:t>Засуха возникает вследстви</a:t>
            </a:r>
            <a:r>
              <a:rPr lang="ru-RU" sz="5400" dirty="0">
                <a:solidFill>
                  <a:srgbClr val="C00000"/>
                </a:solidFill>
              </a:rPr>
              <a:t>е</a:t>
            </a:r>
            <a:r>
              <a:rPr lang="ru-RU" sz="5400" dirty="0"/>
              <a:t> </a:t>
            </a:r>
            <a:r>
              <a:rPr lang="ru-RU" sz="5400" dirty="0" smtClean="0"/>
              <a:t>отсутствия </a:t>
            </a:r>
            <a:r>
              <a:rPr lang="ru-RU" sz="5400" dirty="0"/>
              <a:t>атмосферных осадков в течени</a:t>
            </a:r>
            <a:r>
              <a:rPr lang="ru-RU" sz="5400" dirty="0">
                <a:solidFill>
                  <a:srgbClr val="C00000"/>
                </a:solidFill>
              </a:rPr>
              <a:t>е</a:t>
            </a:r>
            <a:r>
              <a:rPr lang="ru-RU" sz="5400" dirty="0"/>
              <a:t> </a:t>
            </a:r>
            <a:r>
              <a:rPr lang="ru-RU" sz="5400" dirty="0" smtClean="0"/>
              <a:t>долгого </a:t>
            </a:r>
            <a:r>
              <a:rPr lang="ru-RU" sz="5400" dirty="0"/>
              <a:t>времени. За счет </a:t>
            </a:r>
            <a:r>
              <a:rPr lang="ru-RU" sz="5400" dirty="0" smtClean="0"/>
              <a:t>сухости </a:t>
            </a:r>
            <a:r>
              <a:rPr lang="ru-RU" sz="5400" dirty="0"/>
              <a:t>воздуха создаются условия для усиле</a:t>
            </a:r>
            <a:r>
              <a:rPr lang="ru-RU" sz="5400" dirty="0">
                <a:solidFill>
                  <a:srgbClr val="C00000"/>
                </a:solidFill>
              </a:rPr>
              <a:t>нн</a:t>
            </a:r>
            <a:r>
              <a:rPr lang="ru-RU" sz="5400" dirty="0"/>
              <a:t>ого испарения почве</a:t>
            </a:r>
            <a:r>
              <a:rPr lang="ru-RU" sz="5400" dirty="0">
                <a:solidFill>
                  <a:srgbClr val="C00000"/>
                </a:solidFill>
              </a:rPr>
              <a:t>нн</a:t>
            </a:r>
            <a:r>
              <a:rPr lang="ru-RU" sz="5400" dirty="0"/>
              <a:t>ой влаги. </a:t>
            </a:r>
          </a:p>
        </p:txBody>
      </p:sp>
    </p:spTree>
    <p:extLst>
      <p:ext uri="{BB962C8B-B14F-4D97-AF65-F5344CB8AC3E}">
        <p14:creationId xmlns:p14="http://schemas.microsoft.com/office/powerpoint/2010/main" val="16665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Почва высыхает сначала с поверхности, потом, благодаря появляющимся на ней трещинам, всё глубже, </a:t>
            </a:r>
            <a:r>
              <a:rPr lang="ru-RU" sz="4800" b="1" dirty="0" smtClean="0"/>
              <a:t>и</a:t>
            </a:r>
            <a:r>
              <a:rPr lang="ru-RU" sz="4800" dirty="0" smtClean="0"/>
              <a:t> растущие на ней растения, не имея возможности получить воду, гибнут.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2079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337"/>
            <a:ext cx="9144000" cy="6831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200" b="1" dirty="0" smtClean="0"/>
              <a:t>Но</a:t>
            </a:r>
            <a:r>
              <a:rPr lang="ru-RU" sz="4200" dirty="0" smtClean="0"/>
              <a:t> </a:t>
            </a:r>
            <a:r>
              <a:rPr lang="ru-RU" sz="4200" dirty="0"/>
              <a:t>бывает, </a:t>
            </a:r>
            <a:r>
              <a:rPr lang="ru-RU" sz="4200" b="1" dirty="0"/>
              <a:t>что</a:t>
            </a:r>
            <a:r>
              <a:rPr lang="ru-RU" sz="4200" dirty="0"/>
              <a:t> </a:t>
            </a:r>
            <a:r>
              <a:rPr lang="ru-RU" sz="4200" dirty="0" smtClean="0"/>
              <a:t>несмотря </a:t>
            </a:r>
            <a:r>
              <a:rPr lang="ru-RU" sz="4200" dirty="0"/>
              <a:t>на достаточное количество дождей растения страдают от недостатка </a:t>
            </a:r>
            <a:r>
              <a:rPr lang="ru-RU" sz="4200" dirty="0" smtClean="0"/>
              <a:t>воды. </a:t>
            </a:r>
            <a:r>
              <a:rPr lang="ru-RU" sz="4200" dirty="0"/>
              <a:t>По причине неразумного истребления лесов весной происходят сильные половодья. Реки превращаются </a:t>
            </a:r>
            <a:r>
              <a:rPr lang="ru-RU" sz="4200" dirty="0" smtClean="0"/>
              <a:t>как бы </a:t>
            </a:r>
            <a:r>
              <a:rPr lang="ru-RU" sz="4200" dirty="0"/>
              <a:t>в водосточные трубы, через которые огромная масса воды, не задерживаясь в почве, проносится за три-четыре дня. </a:t>
            </a:r>
          </a:p>
        </p:txBody>
      </p:sp>
    </p:spTree>
    <p:extLst>
      <p:ext uri="{BB962C8B-B14F-4D97-AF65-F5344CB8AC3E}">
        <p14:creationId xmlns:p14="http://schemas.microsoft.com/office/powerpoint/2010/main" val="410589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5014" y="620688"/>
            <a:ext cx="9179014" cy="6237312"/>
          </a:xfrm>
        </p:spPr>
        <p:txBody>
          <a:bodyPr>
            <a:normAutofit/>
          </a:bodyPr>
          <a:lstStyle/>
          <a:p>
            <a:r>
              <a:rPr lang="ru-RU" sz="5400" dirty="0"/>
              <a:t>От такого быстрого прохода весенних вод зависит </a:t>
            </a:r>
            <a:r>
              <a:rPr lang="ru-RU" sz="5400" b="1" dirty="0"/>
              <a:t>и</a:t>
            </a:r>
            <a:r>
              <a:rPr lang="ru-RU" sz="5400" dirty="0"/>
              <a:t> обмеление многих прежде полноводных рек. Таким образом, истребление лесов наносит несомненный вред сельскому хозяйству. </a:t>
            </a: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71216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о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части речи пойдёт речь?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49"/>
          <a:stretch/>
        </p:blipFill>
        <p:spPr bwMode="auto">
          <a:xfrm>
            <a:off x="5203148" y="3398605"/>
            <a:ext cx="4095923" cy="3209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857784"/>
          </a:xfrm>
        </p:spPr>
        <p:txBody>
          <a:bodyPr>
            <a:noAutofit/>
          </a:bodyPr>
          <a:lstStyle/>
          <a:p>
            <a:r>
              <a:rPr lang="ru-RU" sz="4400" dirty="0" smtClean="0"/>
              <a:t>Объединять и связывать стараюсь</a:t>
            </a:r>
            <a:br>
              <a:rPr lang="ru-RU" sz="4400" dirty="0" smtClean="0"/>
            </a:br>
            <a:r>
              <a:rPr lang="ru-RU" sz="4400" dirty="0" smtClean="0"/>
              <a:t>Я равных и неравных в нужный час,</a:t>
            </a:r>
            <a:br>
              <a:rPr lang="ru-RU" sz="4400" dirty="0" smtClean="0"/>
            </a:br>
            <a:r>
              <a:rPr lang="ru-RU" sz="4400" dirty="0" smtClean="0"/>
              <a:t>Порою я совсем не повторяюсь, </a:t>
            </a:r>
            <a:br>
              <a:rPr lang="ru-RU" sz="4400" dirty="0" smtClean="0"/>
            </a:br>
            <a:r>
              <a:rPr lang="ru-RU" sz="4400" dirty="0" smtClean="0"/>
              <a:t>Порою повторяюсь много раз.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gandex.ru/upl/files/wppacks/ston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148081"/>
            <a:ext cx="9144000" cy="57099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СОЮЗ</a:t>
            </a: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>
                <a:effectLst>
                  <a:glow rad="101600">
                    <a:schemeClr val="bg2">
                      <a:lumMod val="90000"/>
                      <a:alpha val="60000"/>
                    </a:schemeClr>
                  </a:glow>
                </a:effectLst>
              </a:rPr>
              <a:t>В XIX веке в “Толковом словаре живого великорусского языка” Владимир </a:t>
            </a:r>
          </a:p>
          <a:p>
            <a:pPr>
              <a:buNone/>
            </a:pPr>
            <a:r>
              <a:rPr lang="ru-RU" sz="4000" dirty="0" smtClean="0">
                <a:effectLst>
                  <a:glow rad="101600">
                    <a:schemeClr val="bg2">
                      <a:lumMod val="90000"/>
                      <a:alpha val="60000"/>
                    </a:schemeClr>
                  </a:glow>
                </a:effectLst>
              </a:rPr>
              <a:t>    Иванович Даль так определил значение слова “союз”: </a:t>
            </a:r>
            <a:r>
              <a:rPr lang="ru-RU" sz="4000" i="1" dirty="0" smtClean="0">
                <a:solidFill>
                  <a:schemeClr val="accent5">
                    <a:lumMod val="50000"/>
                  </a:schemeClr>
                </a:solidFill>
                <a:effectLst>
                  <a:glow rad="101600">
                    <a:schemeClr val="bg2">
                      <a:lumMod val="90000"/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“Взаимные узы, связь, скрепа, соединение,  сцепление; часть речи, частичка, связующая слова”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692</Words>
  <Application>Microsoft Office PowerPoint</Application>
  <PresentationFormat>Экран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Подумаем над темой урока…</vt:lpstr>
      <vt:lpstr>О какой части речи пойдёт речь?</vt:lpstr>
      <vt:lpstr>Проверим домашнее упр.3</vt:lpstr>
      <vt:lpstr>Презентация PowerPoint</vt:lpstr>
      <vt:lpstr>Презентация PowerPoint</vt:lpstr>
      <vt:lpstr>Презентация PowerPoint</vt:lpstr>
      <vt:lpstr>Так о какой части речи пойдёт речь?</vt:lpstr>
      <vt:lpstr>СОЮЗ</vt:lpstr>
      <vt:lpstr>Стр. 160</vt:lpstr>
      <vt:lpstr>Проверяем</vt:lpstr>
      <vt:lpstr>Д/З упр. 297, *296 (1,2,5)</vt:lpstr>
      <vt:lpstr>Найдите предложение, в котором одна часть поясняет другую.</vt:lpstr>
      <vt:lpstr>Презентация PowerPoint</vt:lpstr>
      <vt:lpstr>Разряды союзов </vt:lpstr>
      <vt:lpstr>Разный характер (смысл) у союзов…</vt:lpstr>
      <vt:lpstr>В каком предложении одна часть зависит от другой? Докажи, задав вопрос.</vt:lpstr>
      <vt:lpstr>Собери пословицы</vt:lpstr>
      <vt:lpstr>Проверим!</vt:lpstr>
      <vt:lpstr>Упр. 299</vt:lpstr>
      <vt:lpstr>Тест.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Пользователь</cp:lastModifiedBy>
  <cp:revision>25</cp:revision>
  <dcterms:created xsi:type="dcterms:W3CDTF">2016-04-03T14:48:52Z</dcterms:created>
  <dcterms:modified xsi:type="dcterms:W3CDTF">2024-02-11T13:53:44Z</dcterms:modified>
</cp:coreProperties>
</file>