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33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965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0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38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16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49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99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0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91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909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17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077F4-0DB4-4B26-8992-06C5F5EAE5B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0E7C0-70D4-4814-B1F9-34C25AADE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34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93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477629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Владимиро</a:t>
            </a:r>
            <a:r>
              <a:rPr lang="ru-RU" dirty="0" smtClean="0">
                <a:solidFill>
                  <a:schemeClr val="bg1"/>
                </a:solidFill>
              </a:rPr>
              <a:t> – Суздальское княжество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68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474" y="365125"/>
            <a:ext cx="10792326" cy="1325563"/>
          </a:xfrm>
        </p:spPr>
        <p:txBody>
          <a:bodyPr/>
          <a:lstStyle/>
          <a:p>
            <a:pPr algn="ctr"/>
            <a:r>
              <a:rPr lang="ru-RU" dirty="0" smtClean="0"/>
              <a:t>Княжение Юрия Долгорукого 1125 – 1157 гг.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>
                <a:solidFill>
                  <a:srgbClr val="FF0000"/>
                </a:solidFill>
              </a:rPr>
              <a:t>Как вы думаете почему Юрия Долгорукий получил свое прозвище?</a:t>
            </a:r>
          </a:p>
          <a:p>
            <a:pPr marL="0" indent="0" algn="just">
              <a:buNone/>
            </a:pPr>
            <a:r>
              <a:rPr lang="ru-RU" sz="4800" dirty="0"/>
              <a:t>Юрий Владимирович получил за стремление «протягивать руки» с далекой северо – восточной окраины в самые разные концы Русской земли.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254343" y="6438122"/>
            <a:ext cx="1800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35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925" y="192505"/>
            <a:ext cx="11117179" cy="81814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Княжение Андрея Боголюбского 1157 – 1174 гг.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92505" y="1010654"/>
            <a:ext cx="6432884" cy="561473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Укажите основные события княжения Андрея Боголюбского, учебник стр. 111 – 113. </a:t>
            </a:r>
          </a:p>
          <a:p>
            <a:pPr algn="just">
              <a:buFontTx/>
              <a:buChar char="-"/>
            </a:pPr>
            <a:r>
              <a:rPr lang="ru-RU" dirty="0" smtClean="0"/>
              <a:t>Увез икону Божьей Материи из </a:t>
            </a:r>
            <a:r>
              <a:rPr lang="ru-RU" dirty="0"/>
              <a:t>К</a:t>
            </a:r>
            <a:r>
              <a:rPr lang="ru-RU" dirty="0" smtClean="0"/>
              <a:t>иева в 1154 г.; </a:t>
            </a:r>
          </a:p>
          <a:p>
            <a:pPr algn="just">
              <a:buFontTx/>
              <a:buChar char="-"/>
            </a:pPr>
            <a:r>
              <a:rPr lang="ru-RU" dirty="0" smtClean="0"/>
              <a:t>Построил Боголюбово;</a:t>
            </a:r>
          </a:p>
          <a:p>
            <a:pPr algn="just">
              <a:buFontTx/>
              <a:buChar char="-"/>
            </a:pPr>
            <a:r>
              <a:rPr lang="ru-RU" dirty="0" smtClean="0"/>
              <a:t>Столицей стал г. </a:t>
            </a:r>
            <a:r>
              <a:rPr lang="ru-RU" dirty="0"/>
              <a:t>В</a:t>
            </a:r>
            <a:r>
              <a:rPr lang="ru-RU" dirty="0" smtClean="0"/>
              <a:t>ладимир;</a:t>
            </a:r>
          </a:p>
          <a:p>
            <a:pPr algn="just">
              <a:buFontTx/>
              <a:buChar char="-"/>
            </a:pPr>
            <a:r>
              <a:rPr lang="ru-RU" dirty="0" smtClean="0"/>
              <a:t>В 1169 г. разграблен Киев;</a:t>
            </a:r>
          </a:p>
          <a:p>
            <a:pPr algn="just">
              <a:buFontTx/>
              <a:buChar char="-"/>
            </a:pPr>
            <a:r>
              <a:rPr lang="ru-RU" dirty="0" smtClean="0"/>
              <a:t>Подчинил новгородцев;</a:t>
            </a:r>
          </a:p>
          <a:p>
            <a:pPr algn="just">
              <a:buFontTx/>
              <a:buChar char="-"/>
            </a:pPr>
            <a:r>
              <a:rPr lang="ru-RU" dirty="0" smtClean="0"/>
              <a:t>Построил Золотые ворота во Владимире;</a:t>
            </a:r>
          </a:p>
          <a:p>
            <a:pPr algn="just">
              <a:buFontTx/>
              <a:buChar char="-"/>
            </a:pPr>
            <a:r>
              <a:rPr lang="ru-RU" dirty="0" smtClean="0"/>
              <a:t>Война с Волжской </a:t>
            </a:r>
            <a:r>
              <a:rPr lang="ru-RU" dirty="0" err="1" smtClean="0"/>
              <a:t>Булгарией</a:t>
            </a:r>
            <a:r>
              <a:rPr lang="ru-RU" dirty="0" smtClean="0"/>
              <a:t>;</a:t>
            </a:r>
          </a:p>
          <a:p>
            <a:pPr algn="just">
              <a:buFontTx/>
              <a:buChar char="-"/>
            </a:pPr>
            <a:r>
              <a:rPr lang="ru-RU" dirty="0" smtClean="0"/>
              <a:t>Строил храмы.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561" y="1011238"/>
            <a:ext cx="4211554" cy="5613400"/>
          </a:xfrm>
        </p:spPr>
      </p:pic>
    </p:spTree>
    <p:extLst>
      <p:ext uri="{BB962C8B-B14F-4D97-AF65-F5344CB8AC3E}">
        <p14:creationId xmlns:p14="http://schemas.microsoft.com/office/powerpoint/2010/main" val="64610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28337"/>
            <a:ext cx="12192000" cy="104273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Княжение Всеволода Большое Гнездо 1176 – 1212 гг.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588" y="1363663"/>
            <a:ext cx="3937298" cy="5229225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1363578"/>
            <a:ext cx="5666874" cy="5342021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4400" dirty="0" smtClean="0"/>
              <a:t>Стал самым мощным правителем русской земли;</a:t>
            </a:r>
          </a:p>
          <a:p>
            <a:pPr algn="just">
              <a:buFontTx/>
              <a:buChar char="-"/>
            </a:pPr>
            <a:r>
              <a:rPr lang="ru-RU" sz="4400" dirty="0" smtClean="0"/>
              <a:t>Вмешивался в дела соседних княжеств;</a:t>
            </a:r>
          </a:p>
          <a:p>
            <a:pPr algn="just">
              <a:buFontTx/>
              <a:buChar char="-"/>
            </a:pPr>
            <a:r>
              <a:rPr lang="ru-RU" sz="4400" dirty="0" smtClean="0"/>
              <a:t>Выделял уделы своим сыновьям.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54343" y="6438122"/>
            <a:ext cx="1800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92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37133"/>
            <a:ext cx="12101804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Княжение Всеволода Большое Гнездо 1176 – 1212 гг.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58620" y="1825625"/>
            <a:ext cx="11607282" cy="47431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rgbClr val="FF0000"/>
                </a:solidFill>
              </a:rPr>
              <a:t>Как вы думаете почему </a:t>
            </a:r>
            <a:r>
              <a:rPr lang="ru-RU" sz="5400" dirty="0" smtClean="0">
                <a:solidFill>
                  <a:srgbClr val="FF0000"/>
                </a:solidFill>
              </a:rPr>
              <a:t>Всеволод Большое Гнездо </a:t>
            </a:r>
            <a:r>
              <a:rPr lang="ru-RU" sz="5400" dirty="0">
                <a:solidFill>
                  <a:srgbClr val="FF0000"/>
                </a:solidFill>
              </a:rPr>
              <a:t>получил свое прозвище?</a:t>
            </a:r>
          </a:p>
          <a:p>
            <a:pPr marL="0" indent="0" algn="ctr">
              <a:buNone/>
            </a:pPr>
            <a:r>
              <a:rPr lang="ru-RU" sz="5400" dirty="0" smtClean="0"/>
              <a:t>У него было много детей, отчего он получил прозвище Большое Гнездо.</a:t>
            </a:r>
          </a:p>
          <a:p>
            <a:pPr marL="0" indent="0">
              <a:buNone/>
            </a:pP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10254343" y="6438122"/>
            <a:ext cx="1800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642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Культура </a:t>
            </a:r>
            <a:r>
              <a:rPr lang="ru-RU" dirty="0" err="1" smtClean="0"/>
              <a:t>Владимиро</a:t>
            </a:r>
            <a:r>
              <a:rPr lang="ru-RU" dirty="0" smtClean="0"/>
              <a:t> – Суздальского княжества.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095" y="1045029"/>
            <a:ext cx="11486147" cy="559836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Продолжаем заполнять таблицу </a:t>
            </a:r>
            <a:r>
              <a:rPr lang="ru-RU" dirty="0" smtClean="0"/>
              <a:t>«Важнейшие памятники русской культуры </a:t>
            </a:r>
            <a:r>
              <a:rPr lang="en-US" dirty="0" smtClean="0"/>
              <a:t>X- XV </a:t>
            </a:r>
            <a:r>
              <a:rPr lang="ru-RU" dirty="0" smtClean="0"/>
              <a:t>вв.» </a:t>
            </a:r>
            <a:r>
              <a:rPr lang="ru-RU" dirty="0" smtClean="0">
                <a:solidFill>
                  <a:srgbClr val="FF0000"/>
                </a:solidFill>
              </a:rPr>
              <a:t>стр. 113 – 115.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295680"/>
              </p:ext>
            </p:extLst>
          </p:nvPr>
        </p:nvGraphicFramePr>
        <p:xfrm>
          <a:off x="721897" y="1909009"/>
          <a:ext cx="10764249" cy="4315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8083">
                  <a:extLst>
                    <a:ext uri="{9D8B030D-6E8A-4147-A177-3AD203B41FA5}">
                      <a16:colId xmlns:a16="http://schemas.microsoft.com/office/drawing/2014/main" val="254963930"/>
                    </a:ext>
                  </a:extLst>
                </a:gridCol>
                <a:gridCol w="3588083">
                  <a:extLst>
                    <a:ext uri="{9D8B030D-6E8A-4147-A177-3AD203B41FA5}">
                      <a16:colId xmlns:a16="http://schemas.microsoft.com/office/drawing/2014/main" val="2506250794"/>
                    </a:ext>
                  </a:extLst>
                </a:gridCol>
                <a:gridCol w="3588083">
                  <a:extLst>
                    <a:ext uri="{9D8B030D-6E8A-4147-A177-3AD203B41FA5}">
                      <a16:colId xmlns:a16="http://schemas.microsoft.com/office/drawing/2014/main" val="1760209688"/>
                    </a:ext>
                  </a:extLst>
                </a:gridCol>
              </a:tblGrid>
              <a:tr h="7192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Памятник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Автор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Время создания (если известен)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904793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01476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024316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305783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890994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2878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25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dirty="0"/>
              <a:t>С правлением какого князя связан расцвет </a:t>
            </a:r>
            <a:r>
              <a:rPr lang="ru-RU" sz="4400" dirty="0" err="1" smtClean="0"/>
              <a:t>Владимиро</a:t>
            </a:r>
            <a:r>
              <a:rPr lang="ru-RU" sz="4400" dirty="0" smtClean="0"/>
              <a:t> - Суздальской </a:t>
            </a:r>
            <a:r>
              <a:rPr lang="ru-RU" sz="4400" dirty="0"/>
              <a:t>земли? Укажи два признака.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254343" y="6438122"/>
            <a:ext cx="1800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7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/>
              <a:t>Узнать географические особенности </a:t>
            </a:r>
            <a:r>
              <a:rPr lang="ru-RU" dirty="0" err="1" smtClean="0"/>
              <a:t>Владимиро</a:t>
            </a:r>
            <a:r>
              <a:rPr lang="ru-RU" dirty="0" smtClean="0"/>
              <a:t> – Суздальского княжества от других княжеств.</a:t>
            </a:r>
          </a:p>
          <a:p>
            <a:pPr marL="514350" indent="-514350" algn="just">
              <a:buAutoNum type="arabicPeriod"/>
            </a:pPr>
            <a:r>
              <a:rPr lang="ru-RU" dirty="0"/>
              <a:t>О</a:t>
            </a:r>
            <a:r>
              <a:rPr lang="ru-RU" dirty="0" smtClean="0"/>
              <a:t>сновные занятия жителей </a:t>
            </a:r>
            <a:r>
              <a:rPr lang="ru-RU" dirty="0" err="1" smtClean="0"/>
              <a:t>Владимиро</a:t>
            </a:r>
            <a:r>
              <a:rPr lang="ru-RU" dirty="0" smtClean="0"/>
              <a:t> – Суздальского княжества.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Княжение Юрия Долгорукого.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Княжение Андрея Боголюбского.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Княжение Всеволода Большое Гнездо.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Культура </a:t>
            </a:r>
            <a:r>
              <a:rPr lang="ru-RU" dirty="0" err="1" smtClean="0"/>
              <a:t>Владимиро</a:t>
            </a:r>
            <a:r>
              <a:rPr lang="ru-RU" dirty="0" smtClean="0"/>
              <a:t> – Суздальского княжества.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254343" y="6438122"/>
            <a:ext cx="1800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22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918" y="365125"/>
            <a:ext cx="4329404" cy="535454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Г</a:t>
            </a:r>
            <a:r>
              <a:rPr lang="ru-RU" dirty="0" smtClean="0"/>
              <a:t>еографические особенности </a:t>
            </a:r>
            <a:r>
              <a:rPr lang="ru-RU" dirty="0" err="1" smtClean="0"/>
              <a:t>Владимиро</a:t>
            </a:r>
            <a:r>
              <a:rPr lang="ru-RU" dirty="0" smtClean="0"/>
              <a:t> – Суздальского княжества от других княжеств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4294" y="1825625"/>
            <a:ext cx="7789506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085" y="0"/>
            <a:ext cx="5944789" cy="68456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7241" y="6064898"/>
            <a:ext cx="3937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Ополье – территория с плодородной почвой.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375641" y="6438122"/>
            <a:ext cx="18163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06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0421"/>
            <a:ext cx="5058747" cy="737937"/>
          </a:xfrm>
        </p:spPr>
        <p:txBody>
          <a:bodyPr/>
          <a:lstStyle/>
          <a:p>
            <a:pPr algn="ctr"/>
            <a:r>
              <a:rPr lang="ru-RU" dirty="0" smtClean="0"/>
              <a:t>Работа с картой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548" y="1074820"/>
            <a:ext cx="4494082" cy="5566611"/>
          </a:xfrm>
        </p:spPr>
        <p:txBody>
          <a:bodyPr/>
          <a:lstStyle/>
          <a:p>
            <a:pPr marL="0" indent="0" algn="just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Используя карту стр. 105, укажите территории (княжества), с которыми соседствовало княжество.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997" y="0"/>
            <a:ext cx="631371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54343" y="6438122"/>
            <a:ext cx="1800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36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занятия жителей Владимиро-Суздальского княжества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589" y="1825624"/>
            <a:ext cx="11614485" cy="5032376"/>
          </a:xfrm>
        </p:spPr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ru-RU" sz="6000" dirty="0" smtClean="0"/>
              <a:t>Земледелием - </a:t>
            </a:r>
            <a:r>
              <a:rPr lang="ru-RU" sz="6000" dirty="0" smtClean="0"/>
              <a:t>Добычей соли</a:t>
            </a:r>
            <a:endParaRPr lang="ru-RU" sz="6000" dirty="0" smtClean="0"/>
          </a:p>
          <a:p>
            <a:pPr algn="ctr">
              <a:buFontTx/>
              <a:buChar char="-"/>
            </a:pPr>
            <a:r>
              <a:rPr lang="ru-RU" sz="6000" dirty="0" smtClean="0"/>
              <a:t>Скотоводством - </a:t>
            </a:r>
            <a:r>
              <a:rPr lang="ru-RU" sz="6000" dirty="0" smtClean="0"/>
              <a:t>Бортничеством</a:t>
            </a:r>
            <a:endParaRPr lang="ru-RU" sz="6000" dirty="0" smtClean="0"/>
          </a:p>
          <a:p>
            <a:pPr algn="ctr">
              <a:buFontTx/>
              <a:buChar char="-"/>
            </a:pPr>
            <a:r>
              <a:rPr lang="ru-RU" sz="6000" dirty="0" smtClean="0"/>
              <a:t>Рыбной ловлей  - </a:t>
            </a:r>
            <a:r>
              <a:rPr lang="ru-RU" sz="6000" dirty="0" smtClean="0"/>
              <a:t>Бобровым промыслом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254343" y="6438122"/>
            <a:ext cx="1800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92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ервой столицей  Северо-Восточной Руси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086" y="1825625"/>
            <a:ext cx="9493828" cy="4351338"/>
          </a:xfrm>
        </p:spPr>
      </p:pic>
      <p:sp>
        <p:nvSpPr>
          <p:cNvPr id="5" name="TextBox 4"/>
          <p:cNvSpPr txBox="1"/>
          <p:nvPr/>
        </p:nvSpPr>
        <p:spPr>
          <a:xfrm>
            <a:off x="10254343" y="6438122"/>
            <a:ext cx="1800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47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293637" cy="1325563"/>
          </a:xfrm>
        </p:spPr>
        <p:txBody>
          <a:bodyPr/>
          <a:lstStyle/>
          <a:p>
            <a:pPr algn="ctr"/>
            <a:r>
              <a:rPr lang="ru-RU" dirty="0" smtClean="0"/>
              <a:t>Работа с картой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854" y="1825625"/>
            <a:ext cx="4627984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Используя карту стр. 105, укажите города, расположенные на территории </a:t>
            </a:r>
            <a:r>
              <a:rPr lang="ru-RU" sz="4000" dirty="0" err="1" smtClean="0">
                <a:solidFill>
                  <a:srgbClr val="FF0000"/>
                </a:solidFill>
              </a:rPr>
              <a:t>Владимиро</a:t>
            </a:r>
            <a:r>
              <a:rPr lang="ru-RU" sz="4000" dirty="0" smtClean="0">
                <a:solidFill>
                  <a:srgbClr val="FF0000"/>
                </a:solidFill>
              </a:rPr>
              <a:t> – Суздальского княжества.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997" y="0"/>
            <a:ext cx="631371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54343" y="6438122"/>
            <a:ext cx="18008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Скуратович Ю.Е.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85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3977"/>
            <a:ext cx="10515600" cy="5038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Княжеская власть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2907"/>
            <a:ext cx="6528639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726" y="1129004"/>
            <a:ext cx="5539273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0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12295"/>
            <a:ext cx="10515600" cy="866273"/>
          </a:xfrm>
        </p:spPr>
        <p:txBody>
          <a:bodyPr>
            <a:normAutofit fontScale="90000"/>
          </a:bodyPr>
          <a:lstStyle/>
          <a:p>
            <a:pPr marL="514350" indent="-514350" algn="ctr"/>
            <a:r>
              <a:rPr lang="ru-RU" dirty="0" smtClean="0"/>
              <a:t>Княжение Юрия Долгорукого 1125 – 1157 гг.</a:t>
            </a:r>
            <a:endParaRPr lang="ru-RU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0" y="978567"/>
            <a:ext cx="5997575" cy="5743075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ru-RU" sz="4000" dirty="0" smtClean="0"/>
              <a:t>Активно участвовал в княжеских усобицах;</a:t>
            </a:r>
          </a:p>
          <a:p>
            <a:pPr algn="just">
              <a:buFontTx/>
              <a:buChar char="-"/>
            </a:pPr>
            <a:r>
              <a:rPr lang="ru-RU" sz="4000" dirty="0" err="1" smtClean="0"/>
              <a:t>Ростово</a:t>
            </a:r>
            <a:r>
              <a:rPr lang="ru-RU" sz="4000" dirty="0" smtClean="0"/>
              <a:t> – Суздальское землю превратил в обширное независимое княжество;</a:t>
            </a:r>
          </a:p>
          <a:p>
            <a:pPr algn="just">
              <a:buFontTx/>
              <a:buChar char="-"/>
            </a:pPr>
            <a:r>
              <a:rPr lang="ru-RU" sz="4000" dirty="0" smtClean="0"/>
              <a:t>Основал города – Дмитров, Звенигород.</a:t>
            </a:r>
          </a:p>
          <a:p>
            <a:pPr algn="just">
              <a:buFontTx/>
              <a:buChar char="-"/>
            </a:pPr>
            <a:r>
              <a:rPr lang="ru-RU" sz="4000" dirty="0" smtClean="0"/>
              <a:t> основал Москву в 1156 г. 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220326" y="978567"/>
            <a:ext cx="5811253" cy="563077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882" y="1101012"/>
            <a:ext cx="6074294" cy="575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407</Words>
  <Application>Microsoft Office PowerPoint</Application>
  <PresentationFormat>Широкоэкранный</PresentationFormat>
  <Paragraphs>65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Владимиро – Суздальское княжество</vt:lpstr>
      <vt:lpstr>План урока:</vt:lpstr>
      <vt:lpstr>Географические особенности Владимиро – Суздальского княжества от других княжеств</vt:lpstr>
      <vt:lpstr>Работа с картой </vt:lpstr>
      <vt:lpstr>Основные занятия жителей Владимиро-Суздальского княжества</vt:lpstr>
      <vt:lpstr>Первой столицей  Северо-Восточной Руси</vt:lpstr>
      <vt:lpstr>Работа с картой</vt:lpstr>
      <vt:lpstr>Княжеская власть </vt:lpstr>
      <vt:lpstr>Княжение Юрия Долгорукого 1125 – 1157 гг.</vt:lpstr>
      <vt:lpstr>Княжение Юрия Долгорукого 1125 – 1157 гг.</vt:lpstr>
      <vt:lpstr>Княжение Андрея Боголюбского 1157 – 1174 гг.</vt:lpstr>
      <vt:lpstr>Княжение Всеволода Большое Гнездо 1176 – 1212 гг.</vt:lpstr>
      <vt:lpstr>Княжение Всеволода Большое Гнездо 1176 – 1212 гг.</vt:lpstr>
      <vt:lpstr>Культура Владимиро – Суздальского княжества. 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Владимиро – суздальское княжество</dc:title>
  <dc:creator>юрий скуратович</dc:creator>
  <cp:lastModifiedBy>юрий скуратович</cp:lastModifiedBy>
  <cp:revision>12</cp:revision>
  <dcterms:created xsi:type="dcterms:W3CDTF">2024-02-11T12:06:31Z</dcterms:created>
  <dcterms:modified xsi:type="dcterms:W3CDTF">2024-02-11T13:54:18Z</dcterms:modified>
</cp:coreProperties>
</file>