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notesMasterIdLst>
    <p:notesMasterId r:id="rId40"/>
  </p:notesMasterIdLst>
  <p:sldIdLst>
    <p:sldId id="256" r:id="rId2"/>
    <p:sldId id="257" r:id="rId3"/>
    <p:sldId id="260" r:id="rId4"/>
    <p:sldId id="276" r:id="rId5"/>
    <p:sldId id="259" r:id="rId6"/>
    <p:sldId id="277" r:id="rId7"/>
    <p:sldId id="258" r:id="rId8"/>
    <p:sldId id="271" r:id="rId9"/>
    <p:sldId id="273" r:id="rId10"/>
    <p:sldId id="275" r:id="rId11"/>
    <p:sldId id="261" r:id="rId12"/>
    <p:sldId id="293" r:id="rId13"/>
    <p:sldId id="262" r:id="rId14"/>
    <p:sldId id="263" r:id="rId15"/>
    <p:sldId id="264" r:id="rId16"/>
    <p:sldId id="265" r:id="rId17"/>
    <p:sldId id="266" r:id="rId18"/>
    <p:sldId id="267" r:id="rId19"/>
    <p:sldId id="272" r:id="rId20"/>
    <p:sldId id="268" r:id="rId21"/>
    <p:sldId id="269" r:id="rId22"/>
    <p:sldId id="270" r:id="rId23"/>
    <p:sldId id="278" r:id="rId24"/>
    <p:sldId id="283" r:id="rId25"/>
    <p:sldId id="284" r:id="rId26"/>
    <p:sldId id="279" r:id="rId27"/>
    <p:sldId id="282" r:id="rId28"/>
    <p:sldId id="281" r:id="rId29"/>
    <p:sldId id="280" r:id="rId30"/>
    <p:sldId id="285" r:id="rId31"/>
    <p:sldId id="287" r:id="rId32"/>
    <p:sldId id="290" r:id="rId33"/>
    <p:sldId id="289" r:id="rId34"/>
    <p:sldId id="288" r:id="rId35"/>
    <p:sldId id="286" r:id="rId36"/>
    <p:sldId id="292" r:id="rId37"/>
    <p:sldId id="291" r:id="rId38"/>
    <p:sldId id="274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30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A469B2-7BB1-4912-BA02-BC01162C890E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A49C89-EBE4-43BC-80F7-95F7EF2C3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89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A49C89-EBE4-43BC-80F7-95F7EF2C37E8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196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040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456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69147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2134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91177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8695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9987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870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836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664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21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828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390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21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273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015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450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jp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fsd.multiurok.ru/html/2019/12/02/s_5de526d81bfad/1275781_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267AB64-4759-403B-B6C6-ED6226B8F775}"/>
              </a:ext>
            </a:extLst>
          </p:cNvPr>
          <p:cNvSpPr/>
          <p:nvPr/>
        </p:nvSpPr>
        <p:spPr>
          <a:xfrm rot="10800000" flipV="1">
            <a:off x="5868144" y="5661248"/>
            <a:ext cx="32403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Подготовила воспитатель   </a:t>
            </a:r>
          </a:p>
          <a:p>
            <a:pPr algn="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МБДОУ д/с №7 «Сказка» </a:t>
            </a:r>
          </a:p>
          <a:p>
            <a:pPr algn="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Кузьмина Е.В.</a:t>
            </a:r>
          </a:p>
          <a:p>
            <a:pPr algn="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г. Осташков 2022г.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8983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7272808" cy="6478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Какие пословицы о Родине вы знаете?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Жить - Родине служить. 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Родина поучает - Родина выручает. 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за Родину горой, тот истинный герой.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Родина - мать, умей за неё постоять. 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Родная сторона - мать, чужая - мачеха. Человек без Родины - что соловей без песни. 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Береги землю родимую, как мать любимую.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дружба велика - будет Родина крепка.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Жить - Родине служить.</a:t>
            </a:r>
          </a:p>
        </p:txBody>
      </p:sp>
    </p:spTree>
    <p:extLst>
      <p:ext uri="{BB962C8B-B14F-4D97-AF65-F5344CB8AC3E}">
        <p14:creationId xmlns:p14="http://schemas.microsoft.com/office/powerpoint/2010/main" val="309827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DD1651-D8F3-4D12-A77D-1B9949B37E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02" t="-3289" r="102"/>
          <a:stretch/>
        </p:blipFill>
        <p:spPr>
          <a:xfrm>
            <a:off x="0" y="188640"/>
            <a:ext cx="9144000" cy="6280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22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F39C2E5-B5EC-4C64-B78E-FF7AB8CBF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658" y="98846"/>
            <a:ext cx="8712968" cy="622514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вечер                              утро 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82D632FD-ACF7-4297-99F2-944BF4DF4A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504" y="3566436"/>
            <a:ext cx="8985507" cy="72666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                                юг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BC67F75-FF1B-4173-BA57-81CD51F019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142" y="734514"/>
            <a:ext cx="4545869" cy="2557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ABB40B6C-C22C-4E56-959F-B5B01F168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52" y="4432818"/>
            <a:ext cx="4162688" cy="2326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87A65B88-8813-4D6D-BF8B-7FF188082E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861" y="4433658"/>
            <a:ext cx="4132635" cy="232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5E74157-6A96-4C2C-A8BE-E9504D1B6F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88" y="734513"/>
            <a:ext cx="4399709" cy="2557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9344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360831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Арктика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2CF99DC-1E68-4B70-ADAD-3674BF8072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72" y="933155"/>
            <a:ext cx="4860032" cy="303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D08B13-959F-4221-8A3D-CAFF5D1136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4463" y="3140968"/>
            <a:ext cx="4572000" cy="3009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390DB74-BE78-417C-A269-8F87D42ACF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0696" y="311727"/>
            <a:ext cx="4492835" cy="2527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FFABB5D-662A-4F66-94D1-B6212651C6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76" y="4019779"/>
            <a:ext cx="4635144" cy="2896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4258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3168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Знойные пустыни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02DF20F-39FF-4BCB-9663-FAE32F3915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87159"/>
            <a:ext cx="5076056" cy="3362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D10BD2E-275F-4D75-95A6-6490090DB7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1880" y="107954"/>
            <a:ext cx="5504160" cy="3577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5839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228" y="167768"/>
            <a:ext cx="80831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Вольные степи и огромные поля пшеницы.</a:t>
            </a:r>
          </a:p>
        </p:txBody>
      </p:sp>
      <p:pic>
        <p:nvPicPr>
          <p:cNvPr id="3074" name="Picture 2" descr="http://img5.arrivo.ru/1679/aa/68102/0/flickr.com-Evgenia_Smolyakova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9759"/>
            <a:ext cx="5256584" cy="4680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vatars.mds.yandex.net/get-pdb/881477/7dc84f7b-e71c-4a0e-b1ed-ec35d0ddaa62/s1200?webp=fal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585414"/>
            <a:ext cx="5400600" cy="31048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7831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18628"/>
            <a:ext cx="4608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Холодная тундра.</a:t>
            </a: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12973"/>
            <a:ext cx="5328593" cy="3261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5E3E52B-292F-4C03-B140-736C09A5E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" y="2888394"/>
            <a:ext cx="5724128" cy="39696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6371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35711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Высокие горы. </a:t>
            </a:r>
          </a:p>
        </p:txBody>
      </p:sp>
      <p:pic>
        <p:nvPicPr>
          <p:cNvPr id="6146" name="Picture 2" descr="https://cdn.fishki.net/upload/post/2016/07/13/2011361/057b63084d03062b720ca45bb3e977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62787"/>
            <a:ext cx="5237816" cy="34905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E384253-3530-43E4-AAFA-D9F0C19338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2668" y="64051"/>
            <a:ext cx="5237816" cy="3928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52173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25802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Могучие реки</a:t>
            </a:r>
          </a:p>
        </p:txBody>
      </p:sp>
      <p:pic>
        <p:nvPicPr>
          <p:cNvPr id="1028" name="Picture 4" descr="https://avatars.mds.yandex.net/get-zen_doc/1668923/pub_5d3830b7f73d9d00ae265ab3_5d3831a0fbe6e700ad3f7a17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6" y="3514378"/>
            <a:ext cx="5178491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F8A3F4F-1D43-482E-924E-D3A0BBBD4B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7965" y="31254"/>
            <a:ext cx="5586299" cy="37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0424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41484"/>
            <a:ext cx="360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Бескрайние моря</a:t>
            </a:r>
          </a:p>
        </p:txBody>
      </p:sp>
      <p:pic>
        <p:nvPicPr>
          <p:cNvPr id="2050" name="Picture 2" descr="https://politobzor.net/uploads/posts/2018-08/1533626728_ukraina-planiruet-pereimenovat-kryi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3" y="3746851"/>
            <a:ext cx="4968552" cy="31111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7CD9DA3-0BF9-41DC-89FF-BD39D7A586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944" y="0"/>
            <a:ext cx="5076056" cy="3807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6300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620688"/>
            <a:ext cx="523249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Родина – это место, где человек родился и вырос. Это страна гражданином которой он является.</a:t>
            </a:r>
            <a:b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Наша Родина – Россия!</a:t>
            </a:r>
            <a:b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pic>
        <p:nvPicPr>
          <p:cNvPr id="5" name="Picture 2" descr="https://massazhnye-kresla.ru/upload/medialibrary/964/9647a4c5d51bf8aedba4da9dcbce4c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3140968"/>
            <a:ext cx="6984776" cy="32657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5909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4032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Великолепные храмы</a:t>
            </a:r>
          </a:p>
        </p:txBody>
      </p:sp>
      <p:pic>
        <p:nvPicPr>
          <p:cNvPr id="3" name="Picture 4"/>
          <p:cNvPicPr>
            <a:picLocks noGrp="1" noChangeAspect="1" noChangeArrowheads="1"/>
          </p:cNvPicPr>
          <p:nvPr/>
        </p:nvPicPr>
        <p:blipFill>
          <a:blip r:embed="rId2" cstate="print"/>
          <a:srcRect l="6667" t="9459" r="7500" b="9460"/>
          <a:stretch>
            <a:fillRect/>
          </a:stretch>
        </p:blipFill>
        <p:spPr bwMode="auto">
          <a:xfrm>
            <a:off x="-35525" y="3453865"/>
            <a:ext cx="5968258" cy="3476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6CDECF4-AEF7-4B05-9E8C-D7E9850814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912" y="116632"/>
            <a:ext cx="5256584" cy="3782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0521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52766"/>
            <a:ext cx="8253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Гордость нашей природы – леса.</a:t>
            </a:r>
          </a:p>
        </p:txBody>
      </p:sp>
      <p:pic>
        <p:nvPicPr>
          <p:cNvPr id="3" name="Picture 4"/>
          <p:cNvPicPr>
            <a:picLocks noGrp="1" noChangeAspect="1" noChangeArrowheads="1"/>
          </p:cNvPicPr>
          <p:nvPr/>
        </p:nvPicPr>
        <p:blipFill>
          <a:blip r:embed="rId2" cstate="print"/>
          <a:srcRect t="5138" b="10051"/>
          <a:stretch>
            <a:fillRect/>
          </a:stretch>
        </p:blipFill>
        <p:spPr bwMode="auto">
          <a:xfrm>
            <a:off x="0" y="3861048"/>
            <a:ext cx="4824536" cy="30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45F6AEA-ACA3-4A77-BE11-23EF15CB61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252" y="764704"/>
            <a:ext cx="5219748" cy="3481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2528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94190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Мы видим как красива и богата наша страна.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Мы испытываем чувство гордости за свою Родину, за свой народ и страну, за свою землю и её историю.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CBF8EFA-4E97-4E61-A5FF-B12FE4451B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1" y="1556792"/>
            <a:ext cx="9144000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8874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EBB6C7C-2041-422C-AF5D-A0B19AE170BA}"/>
              </a:ext>
            </a:extLst>
          </p:cNvPr>
          <p:cNvSpPr/>
          <p:nvPr/>
        </p:nvSpPr>
        <p:spPr>
          <a:xfrm>
            <a:off x="539552" y="2690336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«Моя страна – Россия»</a:t>
            </a:r>
          </a:p>
        </p:txBody>
      </p:sp>
    </p:spTree>
    <p:extLst>
      <p:ext uri="{BB962C8B-B14F-4D97-AF65-F5344CB8AC3E}">
        <p14:creationId xmlns:p14="http://schemas.microsoft.com/office/powerpoint/2010/main" val="393311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0001A50-75A2-4F28-A4F4-6C20FB12013E}"/>
              </a:ext>
            </a:extLst>
          </p:cNvPr>
          <p:cNvSpPr/>
          <p:nvPr/>
        </p:nvSpPr>
        <p:spPr>
          <a:xfrm>
            <a:off x="395536" y="980728"/>
            <a:ext cx="6768752" cy="592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называется страна, в которой мы живём?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3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Китай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Япония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Россия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Германия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Блок-схема: узел 2">
            <a:extLst>
              <a:ext uri="{FF2B5EF4-FFF2-40B4-BE49-F238E27FC236}">
                <a16:creationId xmlns:a16="http://schemas.microsoft.com/office/drawing/2014/main" id="{F2669EA9-C6F3-42F7-B399-AE8D63436959}"/>
              </a:ext>
            </a:extLst>
          </p:cNvPr>
          <p:cNvSpPr/>
          <p:nvPr/>
        </p:nvSpPr>
        <p:spPr>
          <a:xfrm>
            <a:off x="466775" y="2741953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99D8C5A4-48E7-47B2-B5EA-6BC3B3812DCF}"/>
              </a:ext>
            </a:extLst>
          </p:cNvPr>
          <p:cNvSpPr/>
          <p:nvPr/>
        </p:nvSpPr>
        <p:spPr>
          <a:xfrm>
            <a:off x="467544" y="3466973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>
            <a:extLst>
              <a:ext uri="{FF2B5EF4-FFF2-40B4-BE49-F238E27FC236}">
                <a16:creationId xmlns:a16="http://schemas.microsoft.com/office/drawing/2014/main" id="{A5746E5C-7171-41B8-8B86-102ACEDC1423}"/>
              </a:ext>
            </a:extLst>
          </p:cNvPr>
          <p:cNvSpPr/>
          <p:nvPr/>
        </p:nvSpPr>
        <p:spPr>
          <a:xfrm>
            <a:off x="466775" y="4206255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>
            <a:extLst>
              <a:ext uri="{FF2B5EF4-FFF2-40B4-BE49-F238E27FC236}">
                <a16:creationId xmlns:a16="http://schemas.microsoft.com/office/drawing/2014/main" id="{31328D89-5315-4ADA-98CA-1C92B4F6AB5F}"/>
              </a:ext>
            </a:extLst>
          </p:cNvPr>
          <p:cNvSpPr/>
          <p:nvPr/>
        </p:nvSpPr>
        <p:spPr>
          <a:xfrm>
            <a:off x="466775" y="4931275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75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C555F00F-B1A8-44FF-8DC1-E5117CCCE2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3608" y="0"/>
            <a:ext cx="5826719" cy="1646302"/>
          </a:xfrm>
        </p:spPr>
        <p:txBody>
          <a:bodyPr/>
          <a:lstStyle/>
          <a:p>
            <a:pPr algn="ctr"/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B8D34B0-FFFC-4DA7-83D0-2279E0F96B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772816"/>
            <a:ext cx="6768752" cy="3807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82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A77EFC7-B02E-4003-A099-F0D815BEA7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0"/>
            <a:ext cx="600075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809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B7FB7F-7E89-4E77-9E9A-A54943CA5E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929015"/>
            <a:ext cx="4832746" cy="499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01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DD28D6D-7427-401B-8495-C0ACF6D4166D}"/>
              </a:ext>
            </a:extLst>
          </p:cNvPr>
          <p:cNvSpPr/>
          <p:nvPr/>
        </p:nvSpPr>
        <p:spPr>
          <a:xfrm>
            <a:off x="323528" y="836712"/>
            <a:ext cx="6912768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город является столицей России?</a:t>
            </a:r>
          </a:p>
          <a:p>
            <a:endParaRPr lang="ru-RU" sz="3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Минск</a:t>
            </a:r>
          </a:p>
          <a:p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Санкт-Петербург</a:t>
            </a:r>
          </a:p>
          <a:p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Киев</a:t>
            </a:r>
          </a:p>
          <a:p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Москва</a:t>
            </a:r>
          </a:p>
          <a:p>
            <a:endParaRPr lang="ru-RU" sz="3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Блок-схема: узел 2">
            <a:extLst>
              <a:ext uri="{FF2B5EF4-FFF2-40B4-BE49-F238E27FC236}">
                <a16:creationId xmlns:a16="http://schemas.microsoft.com/office/drawing/2014/main" id="{A5608991-39F3-4798-8D0E-1C7CD337AAF5}"/>
              </a:ext>
            </a:extLst>
          </p:cNvPr>
          <p:cNvSpPr/>
          <p:nvPr/>
        </p:nvSpPr>
        <p:spPr>
          <a:xfrm>
            <a:off x="355932" y="3911352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B3974FD6-6B9F-400F-B68E-53BEA1430C18}"/>
              </a:ext>
            </a:extLst>
          </p:cNvPr>
          <p:cNvSpPr/>
          <p:nvPr/>
        </p:nvSpPr>
        <p:spPr>
          <a:xfrm>
            <a:off x="355932" y="2492896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>
            <a:extLst>
              <a:ext uri="{FF2B5EF4-FFF2-40B4-BE49-F238E27FC236}">
                <a16:creationId xmlns:a16="http://schemas.microsoft.com/office/drawing/2014/main" id="{0FD3EA16-8511-4F84-90D6-E98169B04FB3}"/>
              </a:ext>
            </a:extLst>
          </p:cNvPr>
          <p:cNvSpPr/>
          <p:nvPr/>
        </p:nvSpPr>
        <p:spPr>
          <a:xfrm>
            <a:off x="355932" y="2996952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>
            <a:extLst>
              <a:ext uri="{FF2B5EF4-FFF2-40B4-BE49-F238E27FC236}">
                <a16:creationId xmlns:a16="http://schemas.microsoft.com/office/drawing/2014/main" id="{943BDED4-7323-4805-AA23-B4F2BA198EF2}"/>
              </a:ext>
            </a:extLst>
          </p:cNvPr>
          <p:cNvSpPr/>
          <p:nvPr/>
        </p:nvSpPr>
        <p:spPr>
          <a:xfrm>
            <a:off x="355932" y="3454152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68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08CB53FB-193D-4728-9848-09124E2402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600" y="0"/>
            <a:ext cx="5827713" cy="1646237"/>
          </a:xfrm>
        </p:spPr>
        <p:txBody>
          <a:bodyPr/>
          <a:lstStyle/>
          <a:p>
            <a:pPr algn="ctr"/>
            <a:r>
              <a:rPr lang="ru-RU" sz="9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</a:t>
            </a:r>
            <a:endParaRPr lang="ru-RU" sz="9600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28794896-2B62-4243-8B8A-BE9EF0E6C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32678"/>
            <a:ext cx="7487434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28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04664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Столица России – город – герой Москва</a:t>
            </a:r>
            <a:endParaRPr lang="ru-RU" sz="2800" dirty="0"/>
          </a:p>
        </p:txBody>
      </p:sp>
      <p:pic>
        <p:nvPicPr>
          <p:cNvPr id="3074" name="Picture 2" descr="https://mir-da.ru/wp-content/uploads/2019/09/Kreml-in-Moskau-iStock_000013785392_Large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602" y="1412776"/>
            <a:ext cx="7861376" cy="4866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22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6E46B3F-1718-46E8-A15B-9716394EA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754666"/>
            <a:ext cx="6417761" cy="53486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является главой Российской Федерации?</a:t>
            </a:r>
          </a:p>
          <a:p>
            <a:pPr marL="0" indent="0">
              <a:buNone/>
            </a:pPr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Директор</a:t>
            </a:r>
          </a:p>
          <a:p>
            <a:pPr marL="0" indent="0">
              <a:buNone/>
            </a:pPr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Царь</a:t>
            </a:r>
          </a:p>
          <a:p>
            <a:pPr marL="0" indent="0">
              <a:buNone/>
            </a:pPr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Мэр</a:t>
            </a:r>
          </a:p>
          <a:p>
            <a:pPr marL="0" indent="0">
              <a:buNone/>
            </a:pPr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Президент</a:t>
            </a:r>
          </a:p>
          <a:p>
            <a:pPr marL="0" indent="0">
              <a:buNone/>
            </a:pPr>
            <a:endParaRPr lang="ru-RU" sz="3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Блок-схема: узел 4">
            <a:extLst>
              <a:ext uri="{FF2B5EF4-FFF2-40B4-BE49-F238E27FC236}">
                <a16:creationId xmlns:a16="http://schemas.microsoft.com/office/drawing/2014/main" id="{65FC0327-F6F8-495E-84FD-05BE68DD3CA2}"/>
              </a:ext>
            </a:extLst>
          </p:cNvPr>
          <p:cNvSpPr/>
          <p:nvPr/>
        </p:nvSpPr>
        <p:spPr>
          <a:xfrm>
            <a:off x="614870" y="2780928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>
            <a:extLst>
              <a:ext uri="{FF2B5EF4-FFF2-40B4-BE49-F238E27FC236}">
                <a16:creationId xmlns:a16="http://schemas.microsoft.com/office/drawing/2014/main" id="{F958DE69-B76E-4BED-B261-6AF7E7B7A3D3}"/>
              </a:ext>
            </a:extLst>
          </p:cNvPr>
          <p:cNvSpPr/>
          <p:nvPr/>
        </p:nvSpPr>
        <p:spPr>
          <a:xfrm>
            <a:off x="614870" y="3450705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>
            <a:extLst>
              <a:ext uri="{FF2B5EF4-FFF2-40B4-BE49-F238E27FC236}">
                <a16:creationId xmlns:a16="http://schemas.microsoft.com/office/drawing/2014/main" id="{5309663D-767C-4045-9F55-94612473A16F}"/>
              </a:ext>
            </a:extLst>
          </p:cNvPr>
          <p:cNvSpPr/>
          <p:nvPr/>
        </p:nvSpPr>
        <p:spPr>
          <a:xfrm>
            <a:off x="614870" y="4120482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>
            <a:extLst>
              <a:ext uri="{FF2B5EF4-FFF2-40B4-BE49-F238E27FC236}">
                <a16:creationId xmlns:a16="http://schemas.microsoft.com/office/drawing/2014/main" id="{C34EDB9E-E8BD-4E7B-838B-169884D413B0}"/>
              </a:ext>
            </a:extLst>
          </p:cNvPr>
          <p:cNvSpPr/>
          <p:nvPr/>
        </p:nvSpPr>
        <p:spPr>
          <a:xfrm>
            <a:off x="614870" y="4790259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92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B024DFD-1BBC-4D26-8D87-E19806EFF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0"/>
            <a:ext cx="6347715" cy="131447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9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D8842E5-3AC3-4ECF-A633-5CF834B5B1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314473"/>
            <a:ext cx="7168304" cy="537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6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62B00EE2-69FA-4DB3-BA5A-D29D76ACA6CA}"/>
              </a:ext>
            </a:extLst>
          </p:cNvPr>
          <p:cNvSpPr txBox="1">
            <a:spLocks/>
          </p:cNvSpPr>
          <p:nvPr/>
        </p:nvSpPr>
        <p:spPr>
          <a:xfrm>
            <a:off x="539552" y="754666"/>
            <a:ext cx="6624736" cy="534866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Официальные символы России</a:t>
            </a:r>
          </a:p>
          <a:p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Карта</a:t>
            </a:r>
          </a:p>
          <a:p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Гимн</a:t>
            </a:r>
          </a:p>
          <a:p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Флаг</a:t>
            </a:r>
          </a:p>
          <a:p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Герб</a:t>
            </a:r>
          </a:p>
        </p:txBody>
      </p:sp>
      <p:sp>
        <p:nvSpPr>
          <p:cNvPr id="5" name="Блок-схема: узел 4">
            <a:extLst>
              <a:ext uri="{FF2B5EF4-FFF2-40B4-BE49-F238E27FC236}">
                <a16:creationId xmlns:a16="http://schemas.microsoft.com/office/drawing/2014/main" id="{63A3882D-7940-402D-9FE9-E9DE9FB8C8CD}"/>
              </a:ext>
            </a:extLst>
          </p:cNvPr>
          <p:cNvSpPr/>
          <p:nvPr/>
        </p:nvSpPr>
        <p:spPr>
          <a:xfrm>
            <a:off x="618685" y="2262064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>
            <a:extLst>
              <a:ext uri="{FF2B5EF4-FFF2-40B4-BE49-F238E27FC236}">
                <a16:creationId xmlns:a16="http://schemas.microsoft.com/office/drawing/2014/main" id="{96354F46-1194-4CFC-8E32-2B99B8280A1D}"/>
              </a:ext>
            </a:extLst>
          </p:cNvPr>
          <p:cNvSpPr/>
          <p:nvPr/>
        </p:nvSpPr>
        <p:spPr>
          <a:xfrm>
            <a:off x="600802" y="2924944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>
            <a:extLst>
              <a:ext uri="{FF2B5EF4-FFF2-40B4-BE49-F238E27FC236}">
                <a16:creationId xmlns:a16="http://schemas.microsoft.com/office/drawing/2014/main" id="{D7811F7F-C45F-4B68-8717-DF29B525A2EA}"/>
              </a:ext>
            </a:extLst>
          </p:cNvPr>
          <p:cNvSpPr/>
          <p:nvPr/>
        </p:nvSpPr>
        <p:spPr>
          <a:xfrm>
            <a:off x="600802" y="3619873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>
            <a:extLst>
              <a:ext uri="{FF2B5EF4-FFF2-40B4-BE49-F238E27FC236}">
                <a16:creationId xmlns:a16="http://schemas.microsoft.com/office/drawing/2014/main" id="{9FABE978-A5E7-43ED-B4E5-015AF33E2B59}"/>
              </a:ext>
            </a:extLst>
          </p:cNvPr>
          <p:cNvSpPr/>
          <p:nvPr/>
        </p:nvSpPr>
        <p:spPr>
          <a:xfrm rot="214470">
            <a:off x="600802" y="4339953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08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E09D72-C10A-4AC9-A39B-2C3542E18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620688"/>
            <a:ext cx="6347715" cy="1826581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          Флаг          Герб</a:t>
            </a:r>
            <a:b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DCB7438-1C31-48BE-80BB-2CEF9A9B7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159" y="2564904"/>
            <a:ext cx="2396867" cy="226517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67CFBED-5E45-434D-BA8F-EA123BE1F7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117" y="2564904"/>
            <a:ext cx="2657475" cy="214312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721D62F-B49B-4230-8BF0-80E5D3D053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25" y="2447269"/>
            <a:ext cx="153352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156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10887DF-22C1-4F7B-AABB-A19279F318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836712"/>
            <a:ext cx="7001995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10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B456FDCC-5B9D-4AF9-8557-D101409F65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764704"/>
            <a:ext cx="5625265" cy="4536504"/>
          </a:xfr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E8444D39-89E8-433B-ADD6-559DE0C47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0800000" flipV="1">
            <a:off x="6084168" y="4221088"/>
            <a:ext cx="1296144" cy="79208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55021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301C006-9F73-4B61-A41C-72EAC45489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548680"/>
            <a:ext cx="6347714" cy="388077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называют людей, которые живут в России? </a:t>
            </a:r>
          </a:p>
          <a:p>
            <a:pPr marL="0" indent="0">
              <a:buNone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>
              <a:buNone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Немцы</a:t>
            </a:r>
          </a:p>
          <a:p>
            <a:pPr marL="0" indent="0">
              <a:buNone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Американцы</a:t>
            </a:r>
          </a:p>
          <a:p>
            <a:pPr marL="0" indent="0">
              <a:buNone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Японцы</a:t>
            </a:r>
          </a:p>
          <a:p>
            <a:pPr marL="0" indent="0">
              <a:buNone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Россияне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83EE3112-73AB-4038-83F2-15EC3BEFAA38}"/>
              </a:ext>
            </a:extLst>
          </p:cNvPr>
          <p:cNvSpPr/>
          <p:nvPr/>
        </p:nvSpPr>
        <p:spPr>
          <a:xfrm>
            <a:off x="607481" y="4057457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>
            <a:extLst>
              <a:ext uri="{FF2B5EF4-FFF2-40B4-BE49-F238E27FC236}">
                <a16:creationId xmlns:a16="http://schemas.microsoft.com/office/drawing/2014/main" id="{F6447D02-0848-4EB3-8476-09BD381D2E38}"/>
              </a:ext>
            </a:extLst>
          </p:cNvPr>
          <p:cNvSpPr/>
          <p:nvPr/>
        </p:nvSpPr>
        <p:spPr>
          <a:xfrm>
            <a:off x="607481" y="2430281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>
            <a:extLst>
              <a:ext uri="{FF2B5EF4-FFF2-40B4-BE49-F238E27FC236}">
                <a16:creationId xmlns:a16="http://schemas.microsoft.com/office/drawing/2014/main" id="{842D9A67-79A0-4418-ADA5-E0CE9BE079BC}"/>
              </a:ext>
            </a:extLst>
          </p:cNvPr>
          <p:cNvSpPr/>
          <p:nvPr/>
        </p:nvSpPr>
        <p:spPr>
          <a:xfrm>
            <a:off x="607481" y="2973577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>
            <a:extLst>
              <a:ext uri="{FF2B5EF4-FFF2-40B4-BE49-F238E27FC236}">
                <a16:creationId xmlns:a16="http://schemas.microsoft.com/office/drawing/2014/main" id="{B5C93A9D-2BBA-446C-96BC-BED86BFB5B30}"/>
              </a:ext>
            </a:extLst>
          </p:cNvPr>
          <p:cNvSpPr/>
          <p:nvPr/>
        </p:nvSpPr>
        <p:spPr>
          <a:xfrm>
            <a:off x="607481" y="3516873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02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38AB8D9-688D-4068-B0DD-83E9C3FE8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0"/>
            <a:ext cx="6347714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Россияне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5A6528D-45A2-4D0F-AA0C-D26A7DFCAD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7308304" cy="4859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832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7416824" cy="6264696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br>
              <a:rPr lang="ru-RU" b="1" dirty="0">
                <a:solidFill>
                  <a:schemeClr val="tx1"/>
                </a:solidFill>
              </a:rPr>
            </a:br>
            <a:br>
              <a:rPr lang="ru-RU" b="1" dirty="0">
                <a:solidFill>
                  <a:schemeClr val="tx1"/>
                </a:solidFill>
              </a:rPr>
            </a:br>
            <a:r>
              <a:rPr lang="ru-RU" sz="3800" b="1" dirty="0">
                <a:solidFill>
                  <a:schemeClr val="tx1"/>
                </a:solidFill>
              </a:rPr>
              <a:t>Всем мирного неба над головой!!!</a:t>
            </a:r>
          </a:p>
        </p:txBody>
      </p:sp>
    </p:spTree>
    <p:extLst>
      <p:ext uri="{BB962C8B-B14F-4D97-AF65-F5344CB8AC3E}">
        <p14:creationId xmlns:p14="http://schemas.microsoft.com/office/powerpoint/2010/main" val="2534909104"/>
      </p:ext>
    </p:extLst>
  </p:cSld>
  <p:clrMapOvr>
    <a:masterClrMapping/>
  </p:clrMapOvr>
  <p:transition spd="slow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79730"/>
            <a:ext cx="59046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Президент Российской Федерации 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44434" y="5661248"/>
            <a:ext cx="604867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Владимир Владимирович Путин</a:t>
            </a:r>
            <a:endParaRPr lang="ru-RU" sz="3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881" y="948494"/>
            <a:ext cx="7258174" cy="4470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995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3892" y="3933056"/>
            <a:ext cx="65162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Три полоски флага — это неспроста:</a:t>
            </a:r>
            <a:br>
              <a:rPr lang="ru-RU" sz="20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Белая полоска — мир и чистота,</a:t>
            </a:r>
            <a:br>
              <a:rPr lang="ru-RU" sz="20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Синяя полоска — это цвет небес,</a:t>
            </a:r>
            <a:br>
              <a:rPr lang="ru-RU" sz="20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Куполов нарядных, радости, чудес,</a:t>
            </a:r>
            <a:br>
              <a:rPr lang="ru-RU" sz="20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Красная полоска — подвиги солдат,</a:t>
            </a:r>
            <a:br>
              <a:rPr lang="ru-RU" sz="20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Что свою Отчизну от врагов хранят.</a:t>
            </a:r>
            <a:br>
              <a:rPr lang="ru-RU" sz="20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Он страны великой самый главный знак —</a:t>
            </a:r>
            <a:br>
              <a:rPr lang="ru-RU" sz="20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Доблестный трехцветный наш российский флаг!</a:t>
            </a:r>
            <a:endParaRPr lang="ru-RU" sz="2000" i="1" dirty="0"/>
          </a:p>
        </p:txBody>
      </p:sp>
      <p:pic>
        <p:nvPicPr>
          <p:cNvPr id="2050" name="Picture 2" descr="https://images.ru.prom.st/568893297_w640_h640_flag-rossii-90h1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14415"/>
            <a:ext cx="4824536" cy="314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370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4410"/>
            <a:ext cx="9577064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Государственный гимн Российской Федерации</a:t>
            </a:r>
          </a:p>
          <a:p>
            <a:r>
              <a:rPr lang="ru-RU" dirty="0"/>
              <a:t>(слова С. Михалкова музыка А. Александрова)</a:t>
            </a:r>
          </a:p>
          <a:p>
            <a:endParaRPr lang="ru-RU" dirty="0"/>
          </a:p>
          <a:p>
            <a:r>
              <a:rPr lang="ru-RU" dirty="0"/>
              <a:t>Россия - священная наша держава,</a:t>
            </a:r>
          </a:p>
          <a:p>
            <a:r>
              <a:rPr lang="ru-RU" dirty="0"/>
              <a:t>Россия - любимая наша страна.</a:t>
            </a:r>
          </a:p>
          <a:p>
            <a:r>
              <a:rPr lang="ru-RU" dirty="0"/>
              <a:t>Могучая воля, великая слава -</a:t>
            </a:r>
          </a:p>
          <a:p>
            <a:r>
              <a:rPr lang="ru-RU" dirty="0"/>
              <a:t>Твое достоянье на все времена!</a:t>
            </a:r>
          </a:p>
          <a:p>
            <a:endParaRPr lang="ru-RU" dirty="0"/>
          </a:p>
          <a:p>
            <a:r>
              <a:rPr lang="ru-RU" sz="2000" b="1" dirty="0"/>
              <a:t>Припев:</a:t>
            </a:r>
            <a:r>
              <a:rPr lang="ru-RU" dirty="0"/>
              <a:t> </a:t>
            </a:r>
            <a:r>
              <a:rPr lang="ru-RU" i="1" dirty="0"/>
              <a:t>Славься, Отечество наше свободное,</a:t>
            </a:r>
          </a:p>
          <a:p>
            <a:r>
              <a:rPr lang="ru-RU" i="1" dirty="0"/>
              <a:t>             Братских народов союз вековой,</a:t>
            </a:r>
          </a:p>
          <a:p>
            <a:r>
              <a:rPr lang="ru-RU" i="1" dirty="0"/>
              <a:t>             Предками данная мудрость народная!</a:t>
            </a:r>
          </a:p>
          <a:p>
            <a:r>
              <a:rPr lang="ru-RU" i="1" dirty="0"/>
              <a:t>             Славься, страна! Мы гордимся тобой!</a:t>
            </a:r>
          </a:p>
          <a:p>
            <a:endParaRPr lang="ru-RU" i="1" dirty="0"/>
          </a:p>
          <a:p>
            <a:r>
              <a:rPr lang="ru-RU" dirty="0"/>
              <a:t>От южных морей до полярного края</a:t>
            </a:r>
          </a:p>
          <a:p>
            <a:r>
              <a:rPr lang="ru-RU" dirty="0"/>
              <a:t>Раскинулись наши леса и поля.</a:t>
            </a:r>
          </a:p>
          <a:p>
            <a:r>
              <a:rPr lang="ru-RU" dirty="0"/>
              <a:t>Одна ты на свете! Одна ты такая -</a:t>
            </a:r>
          </a:p>
          <a:p>
            <a:r>
              <a:rPr lang="ru-RU" dirty="0"/>
              <a:t>Хранимая Богом родная земля!</a:t>
            </a:r>
          </a:p>
          <a:p>
            <a:r>
              <a:rPr lang="ru-RU" sz="2000" b="1" dirty="0"/>
              <a:t>Припев</a:t>
            </a:r>
            <a:r>
              <a:rPr lang="ru-RU" b="1" dirty="0"/>
              <a:t> </a:t>
            </a:r>
          </a:p>
          <a:p>
            <a:endParaRPr lang="ru-RU" b="1" dirty="0"/>
          </a:p>
          <a:p>
            <a:r>
              <a:rPr lang="ru-RU" dirty="0"/>
              <a:t>Широкий простор для мечты и для жизни</a:t>
            </a:r>
          </a:p>
          <a:p>
            <a:r>
              <a:rPr lang="ru-RU" dirty="0"/>
              <a:t>Грядущие нам открывают года.</a:t>
            </a:r>
          </a:p>
          <a:p>
            <a:r>
              <a:rPr lang="ru-RU" dirty="0"/>
              <a:t>Нам силу дает наша верность Отчизне.</a:t>
            </a:r>
          </a:p>
          <a:p>
            <a:r>
              <a:rPr lang="ru-RU" dirty="0"/>
              <a:t>Так было, так есть и так будет всегда!</a:t>
            </a:r>
          </a:p>
          <a:p>
            <a:r>
              <a:rPr lang="ru-RU" sz="2000" b="1" dirty="0"/>
              <a:t>Припев </a:t>
            </a:r>
          </a:p>
        </p:txBody>
      </p:sp>
    </p:spTree>
    <p:extLst>
      <p:ext uri="{BB962C8B-B14F-4D97-AF65-F5344CB8AC3E}">
        <p14:creationId xmlns:p14="http://schemas.microsoft.com/office/powerpoint/2010/main" val="416033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67944" y="2204864"/>
            <a:ext cx="4384735" cy="455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Герб России</a:t>
            </a:r>
          </a:p>
          <a:p>
            <a:pPr>
              <a:lnSpc>
                <a:spcPct val="150000"/>
              </a:lnSpc>
              <a:buNone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У России величавой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На гербе орёл двуглавый,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Чтоб на запад и восток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Он смотреть бы сразу мог.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Сильный, мудрый он и гордый.</a:t>
            </a:r>
            <a:br>
              <a:rPr lang="ru-RU" sz="24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Он – России дух свободный.</a:t>
            </a:r>
            <a:br>
              <a:rPr lang="ru-RU" sz="2400" dirty="0"/>
            </a:b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(В. Степанов)</a:t>
            </a:r>
          </a:p>
        </p:txBody>
      </p:sp>
      <p:pic>
        <p:nvPicPr>
          <p:cNvPr id="1026" name="Picture 2" descr="https://avatars.mds.yandex.net/get-zen_doc/1584427/pub_5cbdb6f7aa025b00b47b75b2_5cc6c106f750ab00af5a95b7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45" y="44624"/>
            <a:ext cx="4384735" cy="403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95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6406" y="332656"/>
            <a:ext cx="80740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Россия – это многонациональная страна!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Какие национальности в ней проживают? (русские, татары, армяне, башкиры, чуваши, чеченцы, якуты и др. национальности).</a:t>
            </a:r>
          </a:p>
        </p:txBody>
      </p:sp>
      <p:pic>
        <p:nvPicPr>
          <p:cNvPr id="5122" name="Picture 2" descr="https://www.tspu.edu.ru/images2/R-Irinka1995/%D0%94%D0%9D%D0%95_2018/d61ae3be1e0c235c6c3be2bd8f7a0e8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07" y="2060848"/>
            <a:ext cx="8288922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156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60648"/>
            <a:ext cx="57961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закон страны</a:t>
            </a:r>
          </a:p>
        </p:txBody>
      </p:sp>
      <p:pic>
        <p:nvPicPr>
          <p:cNvPr id="4098" name="Picture 2" descr="https://skidka-perm.ru/images/prodacts/sourse/61693/61693418_konstitutsiya-rossiyskoy-federatsii-i-osnovnyie-federalnyie-konstitutsionnyie-zakonyi-eksm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412" y="1111052"/>
            <a:ext cx="4464496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811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Аспект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628</TotalTime>
  <Words>568</Words>
  <Application>Microsoft Office PowerPoint</Application>
  <PresentationFormat>Экран (4:3)</PresentationFormat>
  <Paragraphs>104</Paragraphs>
  <Slides>38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4" baseType="lpstr">
      <vt:lpstr>Arial</vt:lpstr>
      <vt:lpstr>Calibri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вечер                              утро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Россия</vt:lpstr>
      <vt:lpstr>Презентация PowerPoint</vt:lpstr>
      <vt:lpstr>Презентация PowerPoint</vt:lpstr>
      <vt:lpstr>Презентация PowerPoint</vt:lpstr>
      <vt:lpstr>Москва</vt:lpstr>
      <vt:lpstr>Презентация PowerPoint</vt:lpstr>
      <vt:lpstr>Президент</vt:lpstr>
      <vt:lpstr>Презентация PowerPoint</vt:lpstr>
      <vt:lpstr>Гимн          Флаг          Герб </vt:lpstr>
      <vt:lpstr>Презентация PowerPoint</vt:lpstr>
      <vt:lpstr>3</vt:lpstr>
      <vt:lpstr>Презентация PowerPoint</vt:lpstr>
      <vt:lpstr>Презентация PowerPoint</vt:lpstr>
      <vt:lpstr>  Всем мирного неба над головой!!!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КОНСТАНТИН</dc:creator>
  <cp:lastModifiedBy>Елена</cp:lastModifiedBy>
  <cp:revision>36</cp:revision>
  <dcterms:created xsi:type="dcterms:W3CDTF">2019-11-28T10:24:39Z</dcterms:created>
  <dcterms:modified xsi:type="dcterms:W3CDTF">2022-10-18T20:35:07Z</dcterms:modified>
</cp:coreProperties>
</file>