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C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art-apple.ru/albums/userpics/10001/Earth-concep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0" b="16017"/>
          <a:stretch/>
        </p:blipFill>
        <p:spPr bwMode="auto">
          <a:xfrm>
            <a:off x="0" y="0"/>
            <a:ext cx="12200554" cy="49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929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061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13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222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100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187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i.pinimg.com/originals/95/9a/10/959a10306ba867e0851735e934de2ba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18" y="5334882"/>
            <a:ext cx="1663581" cy="124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art-apple.ru/albums/userpics/10001/Earth-concep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23"/>
          <a:stretch/>
        </p:blipFill>
        <p:spPr bwMode="auto">
          <a:xfrm>
            <a:off x="-12510" y="2"/>
            <a:ext cx="12204510" cy="5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cliparts.co/cliparts/E8T/6Ma/E8T6ManiE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5" y="5665863"/>
            <a:ext cx="1064389" cy="91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648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s://i.pinimg.com/originals/95/9a/10/959a10306ba867e0851735e934de2ba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356" y="120630"/>
            <a:ext cx="1354614" cy="10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825/39663434.691/0_9fa28_6c5eb512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7" y="5440844"/>
            <a:ext cx="872911" cy="8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art-apple.ru/albums/userpics/10001/Earth-concep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36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i.pinimg.com/originals/95/9a/10/959a10306ba867e0851735e934de2ba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356" y="120630"/>
            <a:ext cx="1354614" cy="10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art-apple.ru/albums/userpics/10001/Earth-concep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78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img-fotki.yandex.ru/get/6825/39663434.691/0_9fa28_6c5eb512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7" y="5440844"/>
            <a:ext cx="872911" cy="8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cliparts.co/cliparts/E8T/6Ma/E8T6ManiE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88108"/>
            <a:ext cx="1447798" cy="124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art-apple.ru/albums/userpics/10001/Earth-concep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624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art-apple.ru/albums/userpics/10001/Earth-concep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0" b="16017"/>
          <a:stretch/>
        </p:blipFill>
        <p:spPr bwMode="auto">
          <a:xfrm>
            <a:off x="0" y="0"/>
            <a:ext cx="12200554" cy="49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176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art-apple.ru/albums/userpics/10001/Earth-concep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89821"/>
          <a:stretch/>
        </p:blipFill>
        <p:spPr bwMode="auto">
          <a:xfrm>
            <a:off x="-12510" y="0"/>
            <a:ext cx="12204510" cy="5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52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art-apple.ru/albums/userpics/10001/Earth-concep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23"/>
          <a:stretch/>
        </p:blipFill>
        <p:spPr bwMode="auto">
          <a:xfrm>
            <a:off x="-12510" y="2"/>
            <a:ext cx="12204510" cy="5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183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95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i.pinimg.com/originals/95/9a/10/959a10306ba867e0851735e934de2ba4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18" y="5334882"/>
            <a:ext cx="1663581" cy="124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850DAB7-1E53-4324-95A8-63C20CF62681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258584B-4814-40FD-A31F-B41A971D25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800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EA32B7-A42B-4AB8-91E0-946F84D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393193"/>
            <a:ext cx="10689336" cy="52578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</a:rPr>
              <a:t>Центральная Россия. Особенности хозяйства. Социально-экономические и экологические проблемы и перспективы развития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172DA6D-C12E-45F4-BFE7-7606AAB8AA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086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DCBF06B4-1E42-4F27-8C58-8EAF94F5AA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3200" b="1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§ </a:t>
            </a:r>
            <a:r>
              <a:rPr lang="ru-RU" sz="3200" b="1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23,24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r>
              <a:rPr lang="ru-RU" sz="3200" b="1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письменно ответить на вопросы стр. 95 № 2,3,5 , </a:t>
            </a:r>
          </a:p>
          <a:p>
            <a:r>
              <a:rPr lang="ru-RU" sz="3200" b="1" i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                                           стр. 99 № 1,3,4,7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62893D7-6DFC-4583-A880-06CF26A68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082101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328AD0D9-B901-4176-A359-2489A24609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14713" y="987553"/>
            <a:ext cx="5703288" cy="4277466"/>
          </a:xfrm>
          <a:prstGeom prst="rect">
            <a:avLst/>
          </a:prstGeom>
        </p:spPr>
      </p:pic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C6C8279F-6916-4606-A166-6329255AA27C}"/>
              </a:ext>
            </a:extLst>
          </p:cNvPr>
          <p:cNvSpPr/>
          <p:nvPr/>
        </p:nvSpPr>
        <p:spPr>
          <a:xfrm>
            <a:off x="423512" y="596766"/>
            <a:ext cx="5351646" cy="6261234"/>
          </a:xfrm>
          <a:prstGeom prst="flowChartAlternateProcess">
            <a:avLst/>
          </a:prstGeom>
          <a:solidFill>
            <a:srgbClr val="5ACB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2700" b="1" i="0" u="none" strike="noStrike" kern="1200" cap="all" spc="10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Центральный район – это политический, экономический и культурный центр Российской Федерации. Кроме того Центр России занимает лидирующие позиции в промышленных отраслях. Более 20% населения занято в машиностроении, легкой, химической и пищевой промышленности.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3971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4B25E8D-D47E-4385-90D0-411EF9FF3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548639"/>
            <a:ext cx="4288028" cy="2694333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Отрасль машиностроения в Центральной России специализируется на следующих направлениях: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6215151-0509-4C50-807B-9F56CC67B78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7554" y="3615027"/>
            <a:ext cx="4754562" cy="2938075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D11119B-4E02-413A-B474-BFB8F16A3CC1}"/>
              </a:ext>
            </a:extLst>
          </p:cNvPr>
          <p:cNvSpPr/>
          <p:nvPr/>
        </p:nvSpPr>
        <p:spPr>
          <a:xfrm>
            <a:off x="4992116" y="304304"/>
            <a:ext cx="7199884" cy="6349540"/>
          </a:xfrm>
          <a:prstGeom prst="roundRect">
            <a:avLst/>
          </a:prstGeom>
          <a:solidFill>
            <a:srgbClr val="5ACBEA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6000" rIns="0" bIns="36000" rtlCol="0" anchor="ctr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DDDDD"/>
              </a:buClr>
              <a:buSzPct val="100000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авиационное и космическое строение. Центры – Смоленск, Москва и Подольск;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DDDDD"/>
              </a:buClr>
              <a:buSzPct val="100000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в Белгороде производят горное оборудование;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DDDDD"/>
              </a:buClr>
              <a:buSzPct val="100000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заводы по производству сельскохозяйственного инвентаря, тракторов, комбайнов и уборочной техники функционируют в Липецке, Люберцах, Владимире, Туле, Рязани;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DDDDD"/>
              </a:buClr>
              <a:buSzPct val="100000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в Москве, Серпухове, Голицыне, Владимире и Ликино-Дулево занимаются автомобилестроением и сборкой автобусов;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DDDDD"/>
              </a:buClr>
              <a:buSzPct val="100000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в Ярославле, Москве, Костроме, Рыбинске развито судостроение;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DDDDD"/>
              </a:buClr>
              <a:buSzPct val="100000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Брянск, Муром, Тверь, Калуга специализируются на железно и тепловозостроении;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DDDDD"/>
              </a:buClr>
              <a:buSzPct val="100000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промышленные станки и инструмент производят заводы Рязанской, Ивановской, Орловской, Московской, Смоленской и Ярославской областей;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DDDDD"/>
              </a:buClr>
              <a:buSzPct val="100000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предприятия Москвы, Мурома, Углича, Александрова, Зеленограда, Красногорска специализируются на часовой и электро-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радиовычислительной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 промышленности;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DDDDDD"/>
              </a:buClr>
              <a:buSzPct val="100000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тяжелое машиностроение и металлообработка представлены в Калуге, Брянске и Электростали.</a:t>
            </a:r>
          </a:p>
        </p:txBody>
      </p:sp>
    </p:spTree>
    <p:extLst>
      <p:ext uri="{BB962C8B-B14F-4D97-AF65-F5344CB8AC3E}">
        <p14:creationId xmlns:p14="http://schemas.microsoft.com/office/powerpoint/2010/main" val="1939553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7C48B-D64A-41B5-8DFC-885670AF9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534" y="585216"/>
            <a:ext cx="6092792" cy="2766246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Химическая промышленность. специализируется на следующих направлениях: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7A6DE6F-7DF6-4EC6-8F3A-0C46FF1CA4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00554" y="3351462"/>
            <a:ext cx="4754562" cy="2989081"/>
          </a:xfrm>
          <a:prstGeom prst="rect">
            <a:avLst/>
          </a:prstGeom>
        </p:spPr>
      </p:pic>
      <p:sp>
        <p:nvSpPr>
          <p:cNvPr id="5" name="Блок-схема: альтернативный процесс 4">
            <a:extLst>
              <a:ext uri="{FF2B5EF4-FFF2-40B4-BE49-F238E27FC236}">
                <a16:creationId xmlns:a16="http://schemas.microsoft.com/office/drawing/2014/main" id="{8E3A5AD1-9F7C-4C58-B1E6-E073F1051005}"/>
              </a:ext>
            </a:extLst>
          </p:cNvPr>
          <p:cNvSpPr/>
          <p:nvPr/>
        </p:nvSpPr>
        <p:spPr>
          <a:xfrm>
            <a:off x="115504" y="585216"/>
            <a:ext cx="5640404" cy="6008089"/>
          </a:xfrm>
          <a:prstGeom prst="flowChartAlternateProcess">
            <a:avLst/>
          </a:prstGeom>
          <a:solidFill>
            <a:srgbClr val="5ACB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ru-RU" sz="2400" b="1" i="0" dirty="0">
                <a:solidFill>
                  <a:srgbClr val="1D1D1D"/>
                </a:solidFill>
                <a:effectLst/>
              </a:rPr>
              <a:t>удобрения – Московская, Воронежская и Тульская области; </a:t>
            </a:r>
          </a:p>
          <a:p>
            <a:r>
              <a:rPr lang="ru-RU" sz="2400" b="1" i="0" dirty="0">
                <a:solidFill>
                  <a:srgbClr val="1D1D1D"/>
                </a:solidFill>
                <a:effectLst/>
              </a:rPr>
              <a:t>синтетический каучук – Ефремов, Ярославль; </a:t>
            </a:r>
          </a:p>
          <a:p>
            <a:r>
              <a:rPr lang="ru-RU" sz="2400" b="1" i="0" dirty="0">
                <a:solidFill>
                  <a:srgbClr val="1D1D1D"/>
                </a:solidFill>
                <a:effectLst/>
              </a:rPr>
              <a:t>пластмассы и смолы – заводы в Московской, Тульской и Смоленской областях; </a:t>
            </a:r>
          </a:p>
          <a:p>
            <a:r>
              <a:rPr lang="ru-RU" sz="2400" b="1" i="0" dirty="0">
                <a:solidFill>
                  <a:srgbClr val="1D1D1D"/>
                </a:solidFill>
                <a:effectLst/>
              </a:rPr>
              <a:t>создание красителей и лаков – Московская область, Владимир, Иваново, Ярославль; </a:t>
            </a:r>
          </a:p>
          <a:p>
            <a:r>
              <a:rPr lang="ru-RU" sz="2400" b="1" i="0" dirty="0">
                <a:solidFill>
                  <a:srgbClr val="1D1D1D"/>
                </a:solidFill>
                <a:effectLst/>
              </a:rPr>
              <a:t>производством химических нитей и волокон занимаются предприятия во Владимире, Туле и Москве.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17946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F20744-22D9-44B6-B64C-A697F7DE1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713" y="2909236"/>
            <a:ext cx="5787992" cy="159009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Легкая промышленность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7838E19-0400-4E4A-86C5-F90189FE7D7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82920" y="171330"/>
            <a:ext cx="4461882" cy="2867367"/>
          </a:xfrm>
          <a:prstGeom prst="rect">
            <a:avLst/>
          </a:prstGeom>
        </p:spPr>
      </p:pic>
      <p:sp>
        <p:nvSpPr>
          <p:cNvPr id="5" name="Блок-схема: альтернативный процесс 4">
            <a:extLst>
              <a:ext uri="{FF2B5EF4-FFF2-40B4-BE49-F238E27FC236}">
                <a16:creationId xmlns:a16="http://schemas.microsoft.com/office/drawing/2014/main" id="{6A699180-AFD0-4883-88E2-307D98911362}"/>
              </a:ext>
            </a:extLst>
          </p:cNvPr>
          <p:cNvSpPr/>
          <p:nvPr/>
        </p:nvSpPr>
        <p:spPr>
          <a:xfrm>
            <a:off x="6323798" y="750771"/>
            <a:ext cx="5630779" cy="5881035"/>
          </a:xfrm>
          <a:prstGeom prst="flowChartAlternateProcess">
            <a:avLst/>
          </a:prstGeom>
          <a:solidFill>
            <a:srgbClr val="5ACB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0" dirty="0">
                <a:solidFill>
                  <a:srgbClr val="1D1D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специализируется на производстве текстиля, фарфор-фаянсовой продукции. Работают швейные и обувные предприятия. На долю Центрального района приходится 30% от общего производства текстиля по России. Крупнейшие центры текстильной промышленности сконцентрированы в Ивановской и Костромской области.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DC3E93F-85AD-435D-8C47-103148DB7A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20" y="4348193"/>
            <a:ext cx="4461882" cy="25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52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DB422E9-C3FB-4F7D-975E-C8372DDE3A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21777" y="2084832"/>
            <a:ext cx="5900929" cy="3950208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8D85E35-0637-4BA3-9327-7A9EBFEAB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Пищевая промышленность</a:t>
            </a:r>
          </a:p>
        </p:txBody>
      </p:sp>
      <p:sp>
        <p:nvSpPr>
          <p:cNvPr id="4" name="Блок-схема: альтернативный процесс 3">
            <a:extLst>
              <a:ext uri="{FF2B5EF4-FFF2-40B4-BE49-F238E27FC236}">
                <a16:creationId xmlns:a16="http://schemas.microsoft.com/office/drawing/2014/main" id="{155B55B2-C765-4E93-A260-381FF72BAB06}"/>
              </a:ext>
            </a:extLst>
          </p:cNvPr>
          <p:cNvSpPr/>
          <p:nvPr/>
        </p:nvSpPr>
        <p:spPr>
          <a:xfrm>
            <a:off x="808522" y="2011680"/>
            <a:ext cx="4607294" cy="4023360"/>
          </a:xfrm>
          <a:prstGeom prst="flowChartAlternateProcess">
            <a:avLst/>
          </a:prstGeom>
          <a:solidFill>
            <a:srgbClr val="5ACB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>
                <a:solidFill>
                  <a:srgbClr val="1D1D1D"/>
                </a:solidFill>
                <a:effectLst/>
                <a:latin typeface="GothamReg"/>
              </a:rPr>
              <a:t>сахарная, молочно-маслобойная, мукомольная, крупяная, мясная, кондитерская, плодовоовощная. Предприятия представлены практически во всех крупных городах.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70699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270E51F9-4631-4B3B-9FA9-421D52B94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3392" y="585216"/>
            <a:ext cx="9105215" cy="605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0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B2A9FF4-1143-44BD-B91E-39A1F748B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422" y="585216"/>
            <a:ext cx="5316355" cy="3236014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 острым экологическим проблемам этого экономического района можно отнести:</a:t>
            </a:r>
          </a:p>
        </p:txBody>
      </p:sp>
      <p:sp>
        <p:nvSpPr>
          <p:cNvPr id="4" name="Блок-схема: альтернативный процесс 3">
            <a:extLst>
              <a:ext uri="{FF2B5EF4-FFF2-40B4-BE49-F238E27FC236}">
                <a16:creationId xmlns:a16="http://schemas.microsoft.com/office/drawing/2014/main" id="{D7CED531-6EF7-4D83-B441-D84E6F894045}"/>
              </a:ext>
            </a:extLst>
          </p:cNvPr>
          <p:cNvSpPr/>
          <p:nvPr/>
        </p:nvSpPr>
        <p:spPr>
          <a:xfrm>
            <a:off x="5871412" y="895149"/>
            <a:ext cx="6083166" cy="5727032"/>
          </a:xfrm>
          <a:prstGeom prst="flowChartAlternateProcess">
            <a:avLst/>
          </a:prstGeom>
          <a:solidFill>
            <a:srgbClr val="5ACB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3200" b="0" i="0" dirty="0" err="1">
                <a:solidFill>
                  <a:srgbClr val="323749"/>
                </a:solidFill>
                <a:effectLst/>
              </a:rPr>
              <a:t>распаханность</a:t>
            </a:r>
            <a:r>
              <a:rPr lang="ru-RU" sz="3200" b="0" i="0" dirty="0">
                <a:solidFill>
                  <a:srgbClr val="323749"/>
                </a:solidFill>
                <a:effectLst/>
              </a:rPr>
              <a:t> земель из-за сельской местности в Центральном районе.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323749"/>
                </a:solidFill>
                <a:effectLst/>
              </a:rPr>
              <a:t>это вызывает деградацию первичной почвы;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323749"/>
                </a:solidFill>
                <a:effectLst/>
              </a:rPr>
              <a:t>уменьшение биоразнообразия флоры и фауны;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323749"/>
                </a:solidFill>
                <a:effectLst/>
              </a:rPr>
              <a:t>нарушение ландшафтов;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323749"/>
                </a:solidFill>
                <a:effectLst/>
              </a:rPr>
              <a:t>вырубка лесов.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DF6E73-A849-4F87-A583-7D9AEA2CC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940" y="3580598"/>
            <a:ext cx="4215865" cy="316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904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66AD78F-0498-4625-BBB3-F3963701F3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00792" y="2637322"/>
            <a:ext cx="5329258" cy="2997707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7D2D46D-FDBB-41FD-A6E1-AC9EECC8E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Для улучшения экологической обстановки принимаются необходимые меры:</a:t>
            </a:r>
          </a:p>
        </p:txBody>
      </p:sp>
      <p:sp>
        <p:nvSpPr>
          <p:cNvPr id="4" name="Блок-схема: альтернативный процесс 3">
            <a:extLst>
              <a:ext uri="{FF2B5EF4-FFF2-40B4-BE49-F238E27FC236}">
                <a16:creationId xmlns:a16="http://schemas.microsoft.com/office/drawing/2014/main" id="{1F6436D6-87A3-4C2C-BEB5-250ECDFD840B}"/>
              </a:ext>
            </a:extLst>
          </p:cNvPr>
          <p:cNvSpPr/>
          <p:nvPr/>
        </p:nvSpPr>
        <p:spPr>
          <a:xfrm>
            <a:off x="1024128" y="2387065"/>
            <a:ext cx="5261169" cy="3885719"/>
          </a:xfrm>
          <a:prstGeom prst="flowChartAlternateProcess">
            <a:avLst/>
          </a:prstGeom>
          <a:solidFill>
            <a:srgbClr val="5ACB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solidFill>
                  <a:srgbClr val="323749"/>
                </a:solidFill>
                <a:effectLst/>
              </a:rPr>
              <a:t>мелиорация земель;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solidFill>
                  <a:srgbClr val="323749"/>
                </a:solidFill>
                <a:effectLst/>
              </a:rPr>
              <a:t>поиск и внедрение наукоемких отраслей;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solidFill>
                  <a:srgbClr val="323749"/>
                </a:solidFill>
                <a:effectLst/>
              </a:rPr>
              <a:t>уменьшение выбросов вредных веществ;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solidFill>
                  <a:srgbClr val="323749"/>
                </a:solidFill>
                <a:effectLst/>
              </a:rPr>
              <a:t>мониторинг состояния окружающей среды.</a:t>
            </a:r>
          </a:p>
        </p:txBody>
      </p:sp>
    </p:spTree>
    <p:extLst>
      <p:ext uri="{BB962C8B-B14F-4D97-AF65-F5344CB8AC3E}">
        <p14:creationId xmlns:p14="http://schemas.microsoft.com/office/powerpoint/2010/main" val="14001833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2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1C5CEA17-90FC-4096-8A83-B5EF90F3F2EB}" vid="{3A341BA5-90AF-4451-A9BA-F937893CF0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58</TotalTime>
  <Words>410</Words>
  <Application>Microsoft Office PowerPoint</Application>
  <PresentationFormat>Широкоэкранный</PresentationFormat>
  <Paragraphs>37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AGReverance</vt:lpstr>
      <vt:lpstr>Arial</vt:lpstr>
      <vt:lpstr>Calibri</vt:lpstr>
      <vt:lpstr>GothamReg</vt:lpstr>
      <vt:lpstr>Tw Cen MT</vt:lpstr>
      <vt:lpstr>Wingdings 3</vt:lpstr>
      <vt:lpstr>Тема2</vt:lpstr>
      <vt:lpstr>Центральная Россия. Особенности хозяйства. Социально-экономические и экологические проблемы и перспективы развития</vt:lpstr>
      <vt:lpstr>Презентация PowerPoint</vt:lpstr>
      <vt:lpstr>Отрасль машиностроения в Центральной России специализируется на следующих направлениях:</vt:lpstr>
      <vt:lpstr>Химическая промышленность. специализируется на следующих направлениях:</vt:lpstr>
      <vt:lpstr>Легкая промышленность</vt:lpstr>
      <vt:lpstr>Пищевая промышленность</vt:lpstr>
      <vt:lpstr>Презентация PowerPoint</vt:lpstr>
      <vt:lpstr>к острым экологическим проблемам этого экономического района можно отнести:</vt:lpstr>
      <vt:lpstr>Для улучшения экологической обстановки принимаются необходимые меры: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Центральная Россия. Особенности хозяйства. Социально-экономические и экологические проблемы и перспективы развития</dc:title>
  <dc:creator>Егор Ивашиненко</dc:creator>
  <cp:lastModifiedBy>Егор Ивашиненко</cp:lastModifiedBy>
  <cp:revision>1</cp:revision>
  <dcterms:created xsi:type="dcterms:W3CDTF">2024-02-11T13:03:49Z</dcterms:created>
  <dcterms:modified xsi:type="dcterms:W3CDTF">2024-02-11T14:01:52Z</dcterms:modified>
</cp:coreProperties>
</file>