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4" r:id="rId2"/>
    <p:sldId id="278" r:id="rId3"/>
    <p:sldId id="264" r:id="rId4"/>
    <p:sldId id="277" r:id="rId5"/>
    <p:sldId id="276" r:id="rId6"/>
    <p:sldId id="279" r:id="rId7"/>
    <p:sldId id="284" r:id="rId8"/>
    <p:sldId id="283" r:id="rId9"/>
    <p:sldId id="275" r:id="rId10"/>
    <p:sldId id="280" r:id="rId11"/>
    <p:sldId id="288" r:id="rId12"/>
    <p:sldId id="286" r:id="rId13"/>
    <p:sldId id="281" r:id="rId14"/>
    <p:sldId id="28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00CCFF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A4C93-3DFC-4818-B87F-B785A7EF7BEA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511AE-3654-4FAF-9F43-0C5E64C86C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140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5A2EB2-6BC4-4C05-C111-3D5F0F6E3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FA23E8E-1D5C-B9D2-262D-31DEBD4D14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3DFEA5-5453-66D5-B59D-33A0F9466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CDE438-6E34-288A-D557-72A5A8B6B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A708BC-B4F6-4265-7D14-B8B7E466E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531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5A0D09-ACF8-0746-E50B-89A391ACE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CF2690A-1533-A428-EF5F-2A6D8E495F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855549-A7A1-A04D-494E-727A2C7B4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E131E1-9EFA-44AA-ADF5-02AEFAF33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56FC7B-E093-EE4E-F2DD-6CCDFA592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784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B3C89F4-5C09-336B-53D4-DDF615E33B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A2269F4-06A9-7AE4-9798-96C54A0785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99ADC2-B751-7189-7CB7-754E95D61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184BA6-651A-95E0-0EBA-C4A58F2AA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AEF254-CE0F-431D-8B9E-218F3B8DF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79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9598AB-18D4-1F4B-A241-6C1D409D9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2456AF-09C0-1EDD-4172-9046D69CA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B0325F-DAA6-CA60-3339-BF668E0BD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FA69C8-DCC1-5352-4CEE-97900B938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3A245F-4849-3FEE-8AB8-A1C2A588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791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79437-5FB0-1066-9D19-5293C914E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FA682A-1E81-EEF2-6FDE-53A226435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7871CB-900F-81DE-D921-5168B4C28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4C676F-2682-66B3-4E33-C6ECA16AF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F4E9C5-7B0C-3A6D-8A3B-5D3F0B031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871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124E74-33D9-5222-DE71-408201601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D7B2DC-285E-F73C-15DF-B05E0622D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C973DD5-B9D7-BED2-7A17-A4DCB211B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9E71F8-12CD-5471-36D8-BDEB4497E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3A0A12-D97E-D18B-40D6-344B940D3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A0C573-605A-02D4-AB63-B726E25D4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845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02EC81-C292-DBE3-0019-8B47CFCFF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CF58F0-74FD-CB60-A423-3F890BBD5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68A548-924C-258B-5988-BAFB9E360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FFE2F8A-B07A-146E-72C5-6210D25CB2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3A90469-7CB8-5217-653F-68FB2A43BE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6A1C1C3-C9BB-3047-B6EB-8E3B49E86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6B83DA2-D706-640C-7905-FEE40CC7B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46345BB-BA0F-0D60-8431-10442410E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489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352D64-EC4B-EFF3-032A-0FBDE1A0F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DD25889-AD7C-427F-2BE4-B158E56B3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238572-8E9D-7DC2-4A41-D2573C45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2D34F79-70AF-C8E3-8F81-36046C21D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616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8445EC9-345B-9252-7F1D-8FC04349B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2032F8D-71CE-CFB2-E450-8CADAC50E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9B80451-4558-2E89-8F75-942841902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76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08B0D1-5DDA-6EF2-FF3B-08B83CA43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09E8C6-54B5-DF31-C16A-0AAF7C51C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B888A5B-E356-9CC2-513E-6C73AEEB0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9D665B-377C-C284-0B2A-C36B2AD2C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420683-C4A3-A144-F370-51174EB5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4CF11E-5148-A88C-279C-D181E8E0D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642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4C955D-4767-ED32-D527-F85B1344D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1BC00B3-9E00-4050-683B-DA45DA2C8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C9E78D7-503D-0622-7FBC-7F224F2B7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E05F3EB-E02D-C1B0-96A3-A6EE1D726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1A8F9A-8B8F-EAFB-9F76-DC8744615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984238-E3FF-2377-9F5A-673B0809A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191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806C5F-E733-5A72-E6B1-F907BE7FE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1E1BB4-C27A-7C3C-60B6-B23788BD2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D2ABB2-FF77-2FE8-4965-36A99AAAF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1F1E8-2A1F-4D19-8547-00F93FBA2303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241C71-ADA4-25F7-C23D-97C07C787B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4790F4-9FF7-19F5-A236-79D4FB7EFB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D2C37-2710-4D8D-922A-6FB6B25ADE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3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E05AD065-216B-A653-6962-D1A10F6D163B}"/>
              </a:ext>
            </a:extLst>
          </p:cNvPr>
          <p:cNvSpPr txBox="1"/>
          <p:nvPr/>
        </p:nvSpPr>
        <p:spPr>
          <a:xfrm>
            <a:off x="838200" y="88724"/>
            <a:ext cx="10896599" cy="20312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40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Тема урока </a:t>
            </a:r>
          </a:p>
          <a:p>
            <a:pPr algn="ctr">
              <a:defRPr/>
            </a:pPr>
            <a:r>
              <a:rPr lang="ru-RU" sz="40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«ПИЩЕВАРЕНИЕ В </a:t>
            </a:r>
          </a:p>
          <a:p>
            <a:pPr algn="ctr">
              <a:defRPr/>
            </a:pPr>
            <a:r>
              <a:rPr lang="ru-RU" sz="40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ТОНКОМ И ТОЛСТОМ КИШЕЧНИКЕ» </a:t>
            </a: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Объект 34">
            <a:extLst>
              <a:ext uri="{FF2B5EF4-FFF2-40B4-BE49-F238E27FC236}">
                <a16:creationId xmlns:a16="http://schemas.microsoft.com/office/drawing/2014/main" id="{5B159AF6-75C0-3C91-CC22-F8557ECA283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35855" y="2120019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1.</a:t>
            </a: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Поставим цель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Цель: </a:t>
            </a:r>
            <a:r>
              <a:rPr lang="ru-RU" sz="4000" dirty="0">
                <a:solidFill>
                  <a:srgbClr val="002060"/>
                </a:solidFill>
                <a:latin typeface="Bookman Old Style" panose="02050604050505020204" pitchFamily="18" charset="0"/>
              </a:rPr>
              <a:t>Изучить строение и процессы       пищеварения в кишечнике</a:t>
            </a:r>
          </a:p>
          <a:p>
            <a:pPr marL="0" indent="0">
              <a:buNone/>
            </a:pPr>
            <a:endParaRPr lang="ru-RU" sz="4000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10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7C22D51F-5691-F7DE-8A7F-61BAA4C5A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9878" y="1758238"/>
            <a:ext cx="3977196" cy="4640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1.На микропрепарате чётко видны </a:t>
            </a:r>
            <a:r>
              <a:rPr lang="ru-RU" altLang="ru-RU" i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ворсинки</a:t>
            </a: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микроворсинки, благодаря которым </a:t>
            </a:r>
            <a:r>
              <a:rPr lang="ru-RU" altLang="ru-RU" i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увеличивается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 всасывающей поверхности.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Углубления между ворсинками называются </a:t>
            </a:r>
            <a:r>
              <a:rPr lang="ru-RU" altLang="ru-RU" i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криптами</a:t>
            </a: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участвующими в </a:t>
            </a:r>
            <a:r>
              <a:rPr lang="ru-RU" altLang="ru-RU" i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пристеночном</a:t>
            </a: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пищеварении.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Волнообразные движения стенок кишечника </a:t>
            </a:r>
            <a:r>
              <a:rPr lang="ru-RU" altLang="ru-RU" i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перистальтика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осуществляется за счёт мышечных слоёв.</a:t>
            </a:r>
          </a:p>
        </p:txBody>
      </p:sp>
      <p:sp>
        <p:nvSpPr>
          <p:cNvPr id="3" name="Google Shape;790;p70">
            <a:extLst>
              <a:ext uri="{FF2B5EF4-FFF2-40B4-BE49-F238E27FC236}">
                <a16:creationId xmlns:a16="http://schemas.microsoft.com/office/drawing/2014/main" id="{A3ACEAC0-8C84-2D7A-5BDF-67C71519CF68}"/>
              </a:ext>
            </a:extLst>
          </p:cNvPr>
          <p:cNvSpPr txBox="1">
            <a:spLocks/>
          </p:cNvSpPr>
          <p:nvPr/>
        </p:nvSpPr>
        <p:spPr>
          <a:xfrm>
            <a:off x="909424" y="134725"/>
            <a:ext cx="10515600" cy="11818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vert="horz" wrap="square" lIns="91425" tIns="91425" rIns="91425" bIns="91425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3600" b="1" kern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  <a:t>7. Гистологическое исследование </a:t>
            </a:r>
            <a:br>
              <a:rPr lang="ru-RU" sz="3600" b="1" kern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</a:br>
            <a:r>
              <a:rPr lang="ru-RU" sz="3600" b="1" kern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  <a:t>тонкого кишечника</a:t>
            </a:r>
            <a:endParaRPr lang="ru-RU" sz="3600" b="1" kern="0" dirty="0">
              <a:solidFill>
                <a:srgbClr val="820000"/>
              </a:solidFill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6CB0BF-6942-1666-9A80-B6CB54DF8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43" y="1316557"/>
            <a:ext cx="4817879" cy="5541443"/>
          </a:xfrm>
          <a:prstGeom prst="rect">
            <a:avLst/>
          </a:prstGeom>
        </p:spPr>
      </p:pic>
      <p:sp>
        <p:nvSpPr>
          <p:cNvPr id="8" name="Text Box 18">
            <a:extLst>
              <a:ext uri="{FF2B5EF4-FFF2-40B4-BE49-F238E27FC236}">
                <a16:creationId xmlns:a16="http://schemas.microsoft.com/office/drawing/2014/main" id="{0689EDB4-380A-E495-F13D-6FF0A93BC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9043" y="4799671"/>
            <a:ext cx="2733819" cy="192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1 – ворсинка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2 – крипты (углубления)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3 – подслизистая основа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4 – мышечный слой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5</a:t>
            </a:r>
            <a:r>
              <a:rPr lang="en-US" alt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- </a:t>
            </a:r>
            <a:r>
              <a:rPr lang="ru-RU" alt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железистые клетки</a:t>
            </a:r>
            <a:endParaRPr lang="en-US" altLang="ru-RU" sz="1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6 – </a:t>
            </a:r>
            <a:r>
              <a:rPr lang="ru-RU" alt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слизистый слой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208B60B-AEC7-6290-3AB8-F78C9697A2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204" l="3196" r="510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5" t="962" r="54894" b="3137"/>
          <a:stretch/>
        </p:blipFill>
        <p:spPr bwMode="auto">
          <a:xfrm>
            <a:off x="4413368" y="1348330"/>
            <a:ext cx="2882666" cy="331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58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E05AD065-216B-A653-6962-D1A10F6D163B}"/>
              </a:ext>
            </a:extLst>
          </p:cNvPr>
          <p:cNvSpPr txBox="1"/>
          <p:nvPr/>
        </p:nvSpPr>
        <p:spPr>
          <a:xfrm>
            <a:off x="838200" y="82376"/>
            <a:ext cx="10896599" cy="6770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8. Работаем с дополнительной информацией</a:t>
            </a: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653047" y="1117787"/>
            <a:ext cx="9538953" cy="515422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/>
              <a:t> </a:t>
            </a:r>
            <a:r>
              <a:rPr lang="ru-RU" sz="3300" b="1" dirty="0">
                <a:solidFill>
                  <a:srgbClr val="002060"/>
                </a:solidFill>
                <a:latin typeface="Arial Black" panose="020B0A04020102020204" pitchFamily="34" charset="0"/>
              </a:rPr>
              <a:t>Толстый кишечник</a:t>
            </a:r>
            <a:endParaRPr lang="ru-RU" sz="33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3000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Продолжительность пребывания пищи в толстой кишке: 7 часов в слепой кишке, 9 часов во втором отделе (ободочной кишке) и 34 часа на последнем прямом участке (в сигмовидной и прямой кишке). Таким образом, с фекалиями выводится пища, которую мы съели два дня тому назад. Функция толстой кишки заключается в том, чтобы перемешивать переваренную пищу, расщеплять клетчатку при помощи бактерий-симбионтов, обитающих в толстом кишечнике человека, синтез витаминов К и В, всасывать воду и затем опорожнять кишечник. </a:t>
            </a:r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34E36D-03B7-210D-1687-FD86CB32E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1" b="100000" l="153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28828" y="932664"/>
            <a:ext cx="3319758" cy="483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711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презентации медицина желудок">
            <a:extLst>
              <a:ext uri="{FF2B5EF4-FFF2-40B4-BE49-F238E27FC236}">
                <a16:creationId xmlns:a16="http://schemas.microsoft.com/office/drawing/2014/main" id="{191A9900-52A4-30D2-A234-81C6D9DE61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53000" intensity="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5" t="63700" r="23789" b="4890"/>
          <a:stretch/>
        </p:blipFill>
        <p:spPr bwMode="auto">
          <a:xfrm>
            <a:off x="29559" y="-22515"/>
            <a:ext cx="12192000" cy="6858000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softEdge rad="1270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DF0984-1BEA-6A3C-D966-37F380D090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89" b="89589" l="0" r="99394"/>
                    </a14:imgEffect>
                  </a14:imgLayer>
                </a14:imgProps>
              </a:ext>
            </a:extLst>
          </a:blip>
          <a:srcRect l="-1" t="22059" r="7012" b="25562"/>
          <a:stretch/>
        </p:blipFill>
        <p:spPr>
          <a:xfrm rot="1452235">
            <a:off x="5898109" y="2365576"/>
            <a:ext cx="6679096" cy="4161183"/>
          </a:xfrm>
          <a:prstGeom prst="rect">
            <a:avLst/>
          </a:prstGeom>
        </p:spPr>
      </p:pic>
      <p:sp>
        <p:nvSpPr>
          <p:cNvPr id="7" name="Google Shape;790;p70">
            <a:extLst>
              <a:ext uri="{FF2B5EF4-FFF2-40B4-BE49-F238E27FC236}">
                <a16:creationId xmlns:a16="http://schemas.microsoft.com/office/drawing/2014/main" id="{5B1759E4-BCF1-0168-5340-D0AD37925B93}"/>
              </a:ext>
            </a:extLst>
          </p:cNvPr>
          <p:cNvSpPr txBox="1">
            <a:spLocks/>
          </p:cNvSpPr>
          <p:nvPr/>
        </p:nvSpPr>
        <p:spPr>
          <a:xfrm>
            <a:off x="838200" y="77773"/>
            <a:ext cx="10515600" cy="15142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800" b="1" kern="0" dirty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  <a:t>Сходство и различие тонкого и толстого кишечника</a:t>
            </a:r>
          </a:p>
        </p:txBody>
      </p:sp>
      <p:pic>
        <p:nvPicPr>
          <p:cNvPr id="6" name="Picture 3" descr="C:\Documents and Settings\user\Рабочий стол\2.bmp">
            <a:extLst>
              <a:ext uri="{FF2B5EF4-FFF2-40B4-BE49-F238E27FC236}">
                <a16:creationId xmlns:a16="http://schemas.microsoft.com/office/drawing/2014/main" id="{5D1FCB69-0709-2507-BE7C-059A15FBC8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366" b="89034" l="22152" r="98312"/>
                    </a14:imgEffect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6" t="19613" r="3804" b="10171"/>
          <a:stretch/>
        </p:blipFill>
        <p:spPr bwMode="auto">
          <a:xfrm rot="21042973">
            <a:off x="-67378" y="2074028"/>
            <a:ext cx="6361043" cy="4744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7">
            <a:extLst>
              <a:ext uri="{FF2B5EF4-FFF2-40B4-BE49-F238E27FC236}">
                <a16:creationId xmlns:a16="http://schemas.microsoft.com/office/drawing/2014/main" id="{DF159909-12E1-6AAD-E88D-0A4402C866C8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177349" y="3307481"/>
            <a:ext cx="948690" cy="1074422"/>
            <a:chOff x="3076" y="1050"/>
            <a:chExt cx="1016" cy="1010"/>
          </a:xfrm>
        </p:grpSpPr>
        <p:sp>
          <p:nvSpPr>
            <p:cNvPr id="3" name="Oval 18">
              <a:extLst>
                <a:ext uri="{FF2B5EF4-FFF2-40B4-BE49-F238E27FC236}">
                  <a16:creationId xmlns:a16="http://schemas.microsoft.com/office/drawing/2014/main" id="{E1FD8F28-B5F7-21CD-5BFF-1C30C711E01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0" name="Oval 19">
              <a:extLst>
                <a:ext uri="{FF2B5EF4-FFF2-40B4-BE49-F238E27FC236}">
                  <a16:creationId xmlns:a16="http://schemas.microsoft.com/office/drawing/2014/main" id="{FC7DE3C9-6CD1-226E-A33A-1B188EACC40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1" name="Oval 20">
              <a:extLst>
                <a:ext uri="{FF2B5EF4-FFF2-40B4-BE49-F238E27FC236}">
                  <a16:creationId xmlns:a16="http://schemas.microsoft.com/office/drawing/2014/main" id="{0B0689DC-DA6B-3DAE-BCEF-1CE77726D12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2" name="Oval 21">
              <a:extLst>
                <a:ext uri="{FF2B5EF4-FFF2-40B4-BE49-F238E27FC236}">
                  <a16:creationId xmlns:a16="http://schemas.microsoft.com/office/drawing/2014/main" id="{E6339DF6-5AD7-07DC-5845-C5A731C1386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33" name="Oval 22">
              <a:extLst>
                <a:ext uri="{FF2B5EF4-FFF2-40B4-BE49-F238E27FC236}">
                  <a16:creationId xmlns:a16="http://schemas.microsoft.com/office/drawing/2014/main" id="{16D56CBD-CB8C-CB05-05F6-054DDB64130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34" name="Group 23">
              <a:extLst>
                <a:ext uri="{FF2B5EF4-FFF2-40B4-BE49-F238E27FC236}">
                  <a16:creationId xmlns:a16="http://schemas.microsoft.com/office/drawing/2014/main" id="{C1D835A6-B3B3-FB6A-C371-FBC1B3019D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35" name="Oval 24">
                <a:extLst>
                  <a:ext uri="{FF2B5EF4-FFF2-40B4-BE49-F238E27FC236}">
                    <a16:creationId xmlns:a16="http://schemas.microsoft.com/office/drawing/2014/main" id="{AAF808FC-7560-F92A-3150-275E777A916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6" name="Oval 25">
                <a:extLst>
                  <a:ext uri="{FF2B5EF4-FFF2-40B4-BE49-F238E27FC236}">
                    <a16:creationId xmlns:a16="http://schemas.microsoft.com/office/drawing/2014/main" id="{CC96C517-41A0-A66A-0C1D-AC351682BCB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7" name="Oval 26">
                <a:extLst>
                  <a:ext uri="{FF2B5EF4-FFF2-40B4-BE49-F238E27FC236}">
                    <a16:creationId xmlns:a16="http://schemas.microsoft.com/office/drawing/2014/main" id="{B7C3B9B0-1FEC-09E7-C66E-9FA8566C38F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8" name="Oval 27">
                <a:extLst>
                  <a:ext uri="{FF2B5EF4-FFF2-40B4-BE49-F238E27FC236}">
                    <a16:creationId xmlns:a16="http://schemas.microsoft.com/office/drawing/2014/main" id="{4CE22EF2-F066-306F-A151-208DE0D720C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55" y="1848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ru-RU" altLang="ru-RU" sz="3600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1</a:t>
                </a:r>
              </a:p>
            </p:txBody>
          </p:sp>
        </p:grpSp>
      </p:grpSp>
      <p:grpSp>
        <p:nvGrpSpPr>
          <p:cNvPr id="40" name="Group 17">
            <a:extLst>
              <a:ext uri="{FF2B5EF4-FFF2-40B4-BE49-F238E27FC236}">
                <a16:creationId xmlns:a16="http://schemas.microsoft.com/office/drawing/2014/main" id="{F092EE04-197B-A4C3-852A-3A003F6EE217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10607470" y="3442665"/>
            <a:ext cx="948690" cy="1074422"/>
            <a:chOff x="3076" y="1050"/>
            <a:chExt cx="1016" cy="1010"/>
          </a:xfrm>
        </p:grpSpPr>
        <p:sp>
          <p:nvSpPr>
            <p:cNvPr id="41" name="Oval 18">
              <a:extLst>
                <a:ext uri="{FF2B5EF4-FFF2-40B4-BE49-F238E27FC236}">
                  <a16:creationId xmlns:a16="http://schemas.microsoft.com/office/drawing/2014/main" id="{843D7EAC-71B9-DD67-8A22-D45FB312C68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2" name="Oval 19">
              <a:extLst>
                <a:ext uri="{FF2B5EF4-FFF2-40B4-BE49-F238E27FC236}">
                  <a16:creationId xmlns:a16="http://schemas.microsoft.com/office/drawing/2014/main" id="{F5DF5F77-172E-83B5-0926-EA2203E80EC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3" name="Oval 20">
              <a:extLst>
                <a:ext uri="{FF2B5EF4-FFF2-40B4-BE49-F238E27FC236}">
                  <a16:creationId xmlns:a16="http://schemas.microsoft.com/office/drawing/2014/main" id="{04DA3A93-61FD-3A86-64D8-258F7DEC21D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0" y="1106"/>
              <a:ext cx="876" cy="87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4" name="Oval 21">
              <a:extLst>
                <a:ext uri="{FF2B5EF4-FFF2-40B4-BE49-F238E27FC236}">
                  <a16:creationId xmlns:a16="http://schemas.microsoft.com/office/drawing/2014/main" id="{F9B6BF82-3D3B-C6ED-DC96-98640EAFFAA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45" y="1106"/>
              <a:ext cx="876" cy="88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5" name="Oval 22">
              <a:extLst>
                <a:ext uri="{FF2B5EF4-FFF2-40B4-BE49-F238E27FC236}">
                  <a16:creationId xmlns:a16="http://schemas.microsoft.com/office/drawing/2014/main" id="{FE5C1CAE-3031-22EE-0DD8-09D10FDAC05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46" name="Group 23">
              <a:extLst>
                <a:ext uri="{FF2B5EF4-FFF2-40B4-BE49-F238E27FC236}">
                  <a16:creationId xmlns:a16="http://schemas.microsoft.com/office/drawing/2014/main" id="{3E5356A3-DA95-4BF5-48EC-D9F3B32435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47" name="Oval 24">
                <a:extLst>
                  <a:ext uri="{FF2B5EF4-FFF2-40B4-BE49-F238E27FC236}">
                    <a16:creationId xmlns:a16="http://schemas.microsoft.com/office/drawing/2014/main" id="{22F6D6CE-5538-7C99-6C7D-C79006E7768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48" name="Oval 25">
                <a:extLst>
                  <a:ext uri="{FF2B5EF4-FFF2-40B4-BE49-F238E27FC236}">
                    <a16:creationId xmlns:a16="http://schemas.microsoft.com/office/drawing/2014/main" id="{AC389999-04B3-BECB-C644-2606F27BE89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49" name="Oval 26">
                <a:extLst>
                  <a:ext uri="{FF2B5EF4-FFF2-40B4-BE49-F238E27FC236}">
                    <a16:creationId xmlns:a16="http://schemas.microsoft.com/office/drawing/2014/main" id="{07705054-833E-6184-E551-7CEDEFECE29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0" name="Oval 27">
                <a:extLst>
                  <a:ext uri="{FF2B5EF4-FFF2-40B4-BE49-F238E27FC236}">
                    <a16:creationId xmlns:a16="http://schemas.microsoft.com/office/drawing/2014/main" id="{1C832D06-1BEA-8986-92C6-9AD462A7237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55" y="1848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ru-RU" altLang="ru-RU" sz="3600" b="1" dirty="0">
                    <a:solidFill>
                      <a:srgbClr val="1D3F1D"/>
                    </a:solidFill>
                    <a:latin typeface="Bookman Old Style" panose="02050604050505020204" pitchFamily="18" charset="0"/>
                  </a:rPr>
                  <a:t>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7311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E05AD065-216B-A653-6962-D1A10F6D163B}"/>
              </a:ext>
            </a:extLst>
          </p:cNvPr>
          <p:cNvSpPr txBox="1"/>
          <p:nvPr/>
        </p:nvSpPr>
        <p:spPr>
          <a:xfrm>
            <a:off x="838200" y="82376"/>
            <a:ext cx="10896599" cy="6770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9. Подведём итоги</a:t>
            </a: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7C22D51F-5691-F7DE-8A7F-61BAA4C5A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2998" y="1230005"/>
            <a:ext cx="6386004" cy="48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Подберём</a:t>
            </a:r>
            <a:r>
              <a:rPr lang="ru-RU" altLang="ru-RU" sz="24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фразеологизм: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b="1" dirty="0">
              <a:solidFill>
                <a:srgbClr val="002060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ru-RU" altLang="ru-RU" sz="24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altLang="ru-RU" sz="4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Слышал краем уха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Хлопал ушами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Шевелил мозгами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Считал ворон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42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TextBox 9">
            <a:extLst>
              <a:ext uri="{FF2B5EF4-FFF2-40B4-BE49-F238E27FC236}">
                <a16:creationId xmlns:a16="http://schemas.microsoft.com/office/drawing/2014/main" id="{8F1577A3-ED00-CDC9-D41E-6B42B287B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0021" y="908232"/>
            <a:ext cx="6386004" cy="48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Гормон серотонин</a:t>
            </a:r>
            <a:r>
              <a:rPr kumimoji="0" lang="ru-RU" altLang="ru-RU" sz="40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 –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</a:rPr>
              <a:t>гормон «счастья»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7200" b="1" baseline="0" dirty="0">
                <a:solidFill>
                  <a:srgbClr val="002060"/>
                </a:solidFill>
                <a:latin typeface="Bookman Old Style" panose="02050604050505020204" pitchFamily="18" charset="0"/>
              </a:rPr>
              <a:t>Желаю счастья!!!</a:t>
            </a:r>
            <a:endParaRPr kumimoji="0" lang="ru-RU" altLang="ru-RU" sz="72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pic>
        <p:nvPicPr>
          <p:cNvPr id="7" name="Picture 36" descr="ae95916e8dff">
            <a:extLst>
              <a:ext uri="{FF2B5EF4-FFF2-40B4-BE49-F238E27FC236}">
                <a16:creationId xmlns:a16="http://schemas.microsoft.com/office/drawing/2014/main" id="{5A25EE58-DF1F-26FB-06F8-2DD98EE76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2192000" cy="68579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725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E05AD065-216B-A653-6962-D1A10F6D163B}"/>
              </a:ext>
            </a:extLst>
          </p:cNvPr>
          <p:cNvSpPr txBox="1"/>
          <p:nvPr/>
        </p:nvSpPr>
        <p:spPr>
          <a:xfrm>
            <a:off x="838200" y="82376"/>
            <a:ext cx="10896599" cy="11695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2. Поработаем с текстом по видео </a:t>
            </a:r>
          </a:p>
          <a:p>
            <a:pPr algn="ctr">
              <a:defRPr/>
            </a:pPr>
            <a:r>
              <a:rPr lang="ru-RU" sz="3200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(работа в парах)</a:t>
            </a: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34E36D-03B7-210D-1687-FD86CB32E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1" b="100000" l="153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200" y="1111938"/>
            <a:ext cx="3943613" cy="57460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F14D75-1369-B573-24CD-F66465282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251897"/>
            <a:ext cx="4469504" cy="561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830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презентации медицина желудок">
            <a:extLst>
              <a:ext uri="{FF2B5EF4-FFF2-40B4-BE49-F238E27FC236}">
                <a16:creationId xmlns:a16="http://schemas.microsoft.com/office/drawing/2014/main" id="{191A9900-52A4-30D2-A234-81C6D9DE61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53000" intensity="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5" t="63700" r="23789" b="489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softEdge rad="1270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Google Shape;790;p70">
            <a:extLst>
              <a:ext uri="{FF2B5EF4-FFF2-40B4-BE49-F238E27FC236}">
                <a16:creationId xmlns:a16="http://schemas.microsoft.com/office/drawing/2014/main" id="{457E22B0-59F2-C3DE-14A0-36CCFC0660E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5795" y="49405"/>
            <a:ext cx="10070988" cy="10710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 Путешествие пищевого комка по</a:t>
            </a:r>
            <a:b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</a:br>
            <a: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пищеварительному тракту</a:t>
            </a:r>
          </a:p>
        </p:txBody>
      </p:sp>
      <p:pic>
        <p:nvPicPr>
          <p:cNvPr id="3" name="Видео для фрейм-технологии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6200000">
            <a:off x="3302196" y="-2031804"/>
            <a:ext cx="5586987" cy="12192621"/>
          </a:xfrm>
        </p:spPr>
      </p:pic>
    </p:spTree>
    <p:extLst>
      <p:ext uri="{BB962C8B-B14F-4D97-AF65-F5344CB8AC3E}">
        <p14:creationId xmlns:p14="http://schemas.microsoft.com/office/powerpoint/2010/main" val="19431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E05AD065-216B-A653-6962-D1A10F6D163B}"/>
              </a:ext>
            </a:extLst>
          </p:cNvPr>
          <p:cNvSpPr txBox="1"/>
          <p:nvPr/>
        </p:nvSpPr>
        <p:spPr>
          <a:xfrm>
            <a:off x="838200" y="82376"/>
            <a:ext cx="10896599" cy="116952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3. Закрепим наглядно </a:t>
            </a:r>
          </a:p>
          <a:p>
            <a:pPr algn="ctr">
              <a:defRPr/>
            </a:pPr>
            <a: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(работа с торсом человека)</a:t>
            </a: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34E36D-03B7-210D-1687-FD86CB32E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1" b="100000" l="153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551" y="1111938"/>
            <a:ext cx="3943613" cy="57460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32BC95-3F16-94E9-907C-4874087111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0189" y="1307047"/>
            <a:ext cx="4522723" cy="555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">
            <a:extLst>
              <a:ext uri="{FF2B5EF4-FFF2-40B4-BE49-F238E27FC236}">
                <a16:creationId xmlns:a16="http://schemas.microsoft.com/office/drawing/2014/main" id="{8B5DEA7A-BD30-2B1C-A696-391B2DF9AB40}"/>
              </a:ext>
            </a:extLst>
          </p:cNvPr>
          <p:cNvSpPr>
            <a:spLocks/>
          </p:cNvSpPr>
          <p:nvPr/>
        </p:nvSpPr>
        <p:spPr bwMode="gray">
          <a:xfrm rot="12506649" flipH="1">
            <a:off x="9069925" y="4583315"/>
            <a:ext cx="1009283" cy="649885"/>
          </a:xfrm>
          <a:custGeom>
            <a:avLst/>
            <a:gdLst>
              <a:gd name="T0" fmla="*/ 0 w 982"/>
              <a:gd name="T1" fmla="*/ 2147483646 h 774"/>
              <a:gd name="T2" fmla="*/ 2147483646 w 982"/>
              <a:gd name="T3" fmla="*/ 2147483646 h 774"/>
              <a:gd name="T4" fmla="*/ 2147483646 w 982"/>
              <a:gd name="T5" fmla="*/ 2147483646 h 774"/>
              <a:gd name="T6" fmla="*/ 2147483646 w 982"/>
              <a:gd name="T7" fmla="*/ 2147483646 h 774"/>
              <a:gd name="T8" fmla="*/ 2147483646 w 982"/>
              <a:gd name="T9" fmla="*/ 2147483646 h 774"/>
              <a:gd name="T10" fmla="*/ 2147483646 w 982"/>
              <a:gd name="T11" fmla="*/ 2147483646 h 774"/>
              <a:gd name="T12" fmla="*/ 2147483646 w 982"/>
              <a:gd name="T13" fmla="*/ 2147483646 h 774"/>
              <a:gd name="T14" fmla="*/ 2147483646 w 982"/>
              <a:gd name="T15" fmla="*/ 2147483646 h 774"/>
              <a:gd name="T16" fmla="*/ 2147483646 w 982"/>
              <a:gd name="T17" fmla="*/ 2147483646 h 774"/>
              <a:gd name="T18" fmla="*/ 2147483646 w 982"/>
              <a:gd name="T19" fmla="*/ 2147483646 h 774"/>
              <a:gd name="T20" fmla="*/ 2147483646 w 982"/>
              <a:gd name="T21" fmla="*/ 2147483646 h 774"/>
              <a:gd name="T22" fmla="*/ 2147483646 w 982"/>
              <a:gd name="T23" fmla="*/ 2147483646 h 774"/>
              <a:gd name="T24" fmla="*/ 2147483646 w 982"/>
              <a:gd name="T25" fmla="*/ 2147483646 h 774"/>
              <a:gd name="T26" fmla="*/ 2147483646 w 982"/>
              <a:gd name="T27" fmla="*/ 2147483646 h 774"/>
              <a:gd name="T28" fmla="*/ 2147483646 w 982"/>
              <a:gd name="T29" fmla="*/ 2147483646 h 774"/>
              <a:gd name="T30" fmla="*/ 2147483646 w 982"/>
              <a:gd name="T31" fmla="*/ 2147483646 h 774"/>
              <a:gd name="T32" fmla="*/ 2147483646 w 982"/>
              <a:gd name="T33" fmla="*/ 2147483646 h 774"/>
              <a:gd name="T34" fmla="*/ 2147483646 w 982"/>
              <a:gd name="T35" fmla="*/ 2147483646 h 774"/>
              <a:gd name="T36" fmla="*/ 2147483646 w 982"/>
              <a:gd name="T37" fmla="*/ 2147483646 h 774"/>
              <a:gd name="T38" fmla="*/ 2147483646 w 982"/>
              <a:gd name="T39" fmla="*/ 2147483646 h 774"/>
              <a:gd name="T40" fmla="*/ 2147483646 w 982"/>
              <a:gd name="T41" fmla="*/ 2147483646 h 774"/>
              <a:gd name="T42" fmla="*/ 2147483646 w 982"/>
              <a:gd name="T43" fmla="*/ 2147483646 h 774"/>
              <a:gd name="T44" fmla="*/ 2147483646 w 982"/>
              <a:gd name="T45" fmla="*/ 2147483646 h 774"/>
              <a:gd name="T46" fmla="*/ 2147483646 w 982"/>
              <a:gd name="T47" fmla="*/ 2147483646 h 774"/>
              <a:gd name="T48" fmla="*/ 2147483646 w 982"/>
              <a:gd name="T49" fmla="*/ 2147483646 h 774"/>
              <a:gd name="T50" fmla="*/ 2147483646 w 982"/>
              <a:gd name="T51" fmla="*/ 2147483646 h 774"/>
              <a:gd name="T52" fmla="*/ 2147483646 w 982"/>
              <a:gd name="T53" fmla="*/ 0 h 774"/>
              <a:gd name="T54" fmla="*/ 2147483646 w 982"/>
              <a:gd name="T55" fmla="*/ 2147483646 h 774"/>
              <a:gd name="T56" fmla="*/ 2147483646 w 982"/>
              <a:gd name="T57" fmla="*/ 2147483646 h 774"/>
              <a:gd name="T58" fmla="*/ 2147483646 w 982"/>
              <a:gd name="T59" fmla="*/ 2147483646 h 774"/>
              <a:gd name="T60" fmla="*/ 2147483646 w 982"/>
              <a:gd name="T61" fmla="*/ 2147483646 h 774"/>
              <a:gd name="T62" fmla="*/ 2147483646 w 982"/>
              <a:gd name="T63" fmla="*/ 2147483646 h 774"/>
              <a:gd name="T64" fmla="*/ 2147483646 w 982"/>
              <a:gd name="T65" fmla="*/ 2147483646 h 774"/>
              <a:gd name="T66" fmla="*/ 2147483646 w 982"/>
              <a:gd name="T67" fmla="*/ 2147483646 h 774"/>
              <a:gd name="T68" fmla="*/ 2147483646 w 982"/>
              <a:gd name="T69" fmla="*/ 2147483646 h 774"/>
              <a:gd name="T70" fmla="*/ 2147483646 w 982"/>
              <a:gd name="T71" fmla="*/ 2147483646 h 774"/>
              <a:gd name="T72" fmla="*/ 2147483646 w 982"/>
              <a:gd name="T73" fmla="*/ 2147483646 h 774"/>
              <a:gd name="T74" fmla="*/ 2147483646 w 982"/>
              <a:gd name="T75" fmla="*/ 2147483646 h 774"/>
              <a:gd name="T76" fmla="*/ 2147483646 w 982"/>
              <a:gd name="T77" fmla="*/ 2147483646 h 774"/>
              <a:gd name="T78" fmla="*/ 2147483646 w 982"/>
              <a:gd name="T79" fmla="*/ 2147483646 h 774"/>
              <a:gd name="T80" fmla="*/ 2147483646 w 982"/>
              <a:gd name="T81" fmla="*/ 2147483646 h 774"/>
              <a:gd name="T82" fmla="*/ 2147483646 w 982"/>
              <a:gd name="T83" fmla="*/ 2147483646 h 774"/>
              <a:gd name="T84" fmla="*/ 2147483646 w 982"/>
              <a:gd name="T85" fmla="*/ 2147483646 h 774"/>
              <a:gd name="T86" fmla="*/ 2147483646 w 982"/>
              <a:gd name="T87" fmla="*/ 2147483646 h 774"/>
              <a:gd name="T88" fmla="*/ 2147483646 w 982"/>
              <a:gd name="T89" fmla="*/ 2147483646 h 774"/>
              <a:gd name="T90" fmla="*/ 2147483646 w 982"/>
              <a:gd name="T91" fmla="*/ 2147483646 h 774"/>
              <a:gd name="T92" fmla="*/ 2147483646 w 982"/>
              <a:gd name="T93" fmla="*/ 2147483646 h 774"/>
              <a:gd name="T94" fmla="*/ 2147483646 w 982"/>
              <a:gd name="T95" fmla="*/ 2147483646 h 774"/>
              <a:gd name="T96" fmla="*/ 2147483646 w 982"/>
              <a:gd name="T97" fmla="*/ 2147483646 h 774"/>
              <a:gd name="T98" fmla="*/ 2147483646 w 982"/>
              <a:gd name="T99" fmla="*/ 2147483646 h 774"/>
              <a:gd name="T100" fmla="*/ 2147483646 w 982"/>
              <a:gd name="T101" fmla="*/ 2147483646 h 774"/>
              <a:gd name="T102" fmla="*/ 2147483646 w 982"/>
              <a:gd name="T103" fmla="*/ 2147483646 h 774"/>
              <a:gd name="T104" fmla="*/ 0 w 982"/>
              <a:gd name="T105" fmla="*/ 2147483646 h 774"/>
              <a:gd name="T106" fmla="*/ 0 w 982"/>
              <a:gd name="T107" fmla="*/ 2147483646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rgbClr val="002060"/>
            </a:solidFill>
          </a:ln>
          <a:effectLst>
            <a:innerShdw blurRad="114300">
              <a:prstClr val="black"/>
            </a:innerShdw>
          </a:effectLst>
        </p:spPr>
        <p:txBody>
          <a:bodyPr rot="10800000"/>
          <a:lstStyle/>
          <a:p>
            <a:endParaRPr lang="ru-RU"/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FE95CE07-C534-CB3A-B9BA-6D897C8F8F4C}"/>
              </a:ext>
            </a:extLst>
          </p:cNvPr>
          <p:cNvCxnSpPr>
            <a:cxnSpLocks/>
          </p:cNvCxnSpPr>
          <p:nvPr/>
        </p:nvCxnSpPr>
        <p:spPr>
          <a:xfrm>
            <a:off x="4297859" y="3128725"/>
            <a:ext cx="848234" cy="743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E05AD065-216B-A653-6962-D1A10F6D163B}"/>
              </a:ext>
            </a:extLst>
          </p:cNvPr>
          <p:cNvSpPr txBox="1"/>
          <p:nvPr/>
        </p:nvSpPr>
        <p:spPr>
          <a:xfrm>
            <a:off x="838200" y="82376"/>
            <a:ext cx="10896599" cy="12926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40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4. Поработаем с учебником</a:t>
            </a:r>
          </a:p>
          <a:p>
            <a:pPr algn="ctr">
              <a:defRPr/>
            </a:pPr>
            <a: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                (Этапы пищеварения)     </a:t>
            </a:r>
            <a:r>
              <a:rPr lang="ru-RU" sz="3200" b="1" kern="0" dirty="0">
                <a:solidFill>
                  <a:srgbClr val="00206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стр.184-185</a:t>
            </a:r>
            <a:endParaRPr lang="ru-RU" sz="3200" b="1" kern="0" dirty="0">
              <a:solidFill>
                <a:srgbClr val="820000"/>
              </a:solidFill>
              <a:latin typeface="Bookman Old Style" panose="02050604050505020204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DFEB9556-A0EC-742A-AC4F-C946A4F05E28}"/>
              </a:ext>
            </a:extLst>
          </p:cNvPr>
          <p:cNvCxnSpPr>
            <a:cxnSpLocks/>
            <a:stCxn id="18" idx="3"/>
            <a:endCxn id="20" idx="2"/>
          </p:cNvCxnSpPr>
          <p:nvPr/>
        </p:nvCxnSpPr>
        <p:spPr>
          <a:xfrm>
            <a:off x="2175454" y="3093511"/>
            <a:ext cx="438125" cy="35215"/>
          </a:xfrm>
          <a:prstGeom prst="straightConnector1">
            <a:avLst/>
          </a:prstGeom>
          <a:noFill/>
          <a:ln w="57150" cap="flat" cmpd="sng" algn="ctr">
            <a:solidFill>
              <a:srgbClr val="4472C4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65BDE82E-4996-0FEB-E393-39A147FA747E}"/>
              </a:ext>
            </a:extLst>
          </p:cNvPr>
          <p:cNvCxnSpPr>
            <a:cxnSpLocks/>
            <a:endCxn id="16" idx="2"/>
          </p:cNvCxnSpPr>
          <p:nvPr/>
        </p:nvCxnSpPr>
        <p:spPr>
          <a:xfrm>
            <a:off x="3685957" y="3387768"/>
            <a:ext cx="1450799" cy="79860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4EBABDBE-26DD-AF1D-E3B6-2F5AD9530B3C}"/>
              </a:ext>
            </a:extLst>
          </p:cNvPr>
          <p:cNvCxnSpPr>
            <a:cxnSpLocks/>
          </p:cNvCxnSpPr>
          <p:nvPr/>
        </p:nvCxnSpPr>
        <p:spPr>
          <a:xfrm flipV="1">
            <a:off x="3841417" y="2267313"/>
            <a:ext cx="1153827" cy="6309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>
            <a:extLst>
              <a:ext uri="{FF2B5EF4-FFF2-40B4-BE49-F238E27FC236}">
                <a16:creationId xmlns:a16="http://schemas.microsoft.com/office/drawing/2014/main" id="{5FC82F08-EE0E-3272-D547-2A6A8DCD2849}"/>
              </a:ext>
            </a:extLst>
          </p:cNvPr>
          <p:cNvSpPr/>
          <p:nvPr/>
        </p:nvSpPr>
        <p:spPr>
          <a:xfrm>
            <a:off x="692762" y="2749215"/>
            <a:ext cx="1627424" cy="879476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1B45D3EE-2248-9E0C-8834-B66956882ADF}"/>
              </a:ext>
            </a:extLst>
          </p:cNvPr>
          <p:cNvSpPr/>
          <p:nvPr/>
        </p:nvSpPr>
        <p:spPr>
          <a:xfrm>
            <a:off x="5136756" y="3804845"/>
            <a:ext cx="1838648" cy="763049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35BEAD72-3269-4C32-5D6A-814F6B6AFB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8892" y="4042706"/>
            <a:ext cx="1473276" cy="21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всасывание</a:t>
            </a: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6A712B7F-C8EB-4A85-0B0D-EC0D0A62F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916504"/>
            <a:ext cx="1337254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Тонкий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кишечник</a:t>
            </a: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47957B4F-C716-FB52-9B9B-29E7504CBD5D}"/>
              </a:ext>
            </a:extLst>
          </p:cNvPr>
          <p:cNvSpPr/>
          <p:nvPr/>
        </p:nvSpPr>
        <p:spPr>
          <a:xfrm>
            <a:off x="5146093" y="2778134"/>
            <a:ext cx="1669668" cy="821638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5B1D08F8-261E-68A4-D10C-11C7F83BCEA6}"/>
              </a:ext>
            </a:extLst>
          </p:cNvPr>
          <p:cNvSpPr/>
          <p:nvPr/>
        </p:nvSpPr>
        <p:spPr>
          <a:xfrm>
            <a:off x="2613579" y="2801163"/>
            <a:ext cx="1737995" cy="655125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1" name="Text Box 1">
            <a:extLst>
              <a:ext uri="{FF2B5EF4-FFF2-40B4-BE49-F238E27FC236}">
                <a16:creationId xmlns:a16="http://schemas.microsoft.com/office/drawing/2014/main" id="{ABC680BF-8E03-E835-C68F-9A3B6819F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7572" y="2959155"/>
            <a:ext cx="1574002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пищеварение</a:t>
            </a: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3A3091D8-801C-CA31-5FC0-71179233059A}"/>
              </a:ext>
            </a:extLst>
          </p:cNvPr>
          <p:cNvSpPr/>
          <p:nvPr/>
        </p:nvSpPr>
        <p:spPr>
          <a:xfrm>
            <a:off x="5018921" y="1848646"/>
            <a:ext cx="1792053" cy="78364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9AD90D4-8873-7A7A-99C3-C18DD1F61ED2}"/>
              </a:ext>
            </a:extLst>
          </p:cNvPr>
          <p:cNvSpPr/>
          <p:nvPr/>
        </p:nvSpPr>
        <p:spPr>
          <a:xfrm>
            <a:off x="7350711" y="1534405"/>
            <a:ext cx="4447712" cy="881392"/>
          </a:xfrm>
          <a:prstGeom prst="rect">
            <a:avLst/>
          </a:prstGeom>
          <a:solidFill>
            <a:srgbClr val="33CC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dirty="0">
                <a:latin typeface="Bookman Old Style" panose="02050604050505020204" pitchFamily="18" charset="0"/>
              </a:rPr>
              <a:t>Переваривание питательных веществ под влиянием пищеварительных соков в полости кишки</a:t>
            </a:r>
            <a:endParaRPr lang="ru-RU" sz="1700" dirty="0">
              <a:solidFill>
                <a:schemeClr val="bg1"/>
              </a:solidFill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CCFEB227-B648-FDCE-9EA8-3F5DBA88B4DA}"/>
              </a:ext>
            </a:extLst>
          </p:cNvPr>
          <p:cNvSpPr/>
          <p:nvPr/>
        </p:nvSpPr>
        <p:spPr>
          <a:xfrm>
            <a:off x="7350711" y="2584204"/>
            <a:ext cx="4447712" cy="973453"/>
          </a:xfrm>
          <a:prstGeom prst="rect">
            <a:avLst/>
          </a:prstGeom>
          <a:solidFill>
            <a:srgbClr val="33CC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700" dirty="0">
                <a:latin typeface="Bookman Old Style" panose="02050604050505020204" pitchFamily="18" charset="0"/>
              </a:rPr>
              <a:t>На самой поверхности слизистой оболочки кишки и в пространстве между ворсинками</a:t>
            </a:r>
            <a:endParaRPr lang="ru-RU" sz="1700" b="1" dirty="0">
              <a:solidFill>
                <a:schemeClr val="bg1"/>
              </a:solidFill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sp>
        <p:nvSpPr>
          <p:cNvPr id="43" name="TextBox 9">
            <a:extLst>
              <a:ext uri="{FF2B5EF4-FFF2-40B4-BE49-F238E27FC236}">
                <a16:creationId xmlns:a16="http://schemas.microsoft.com/office/drawing/2014/main" id="{9F72093D-F2F1-00A3-598B-1142673B6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9256" y="2989928"/>
            <a:ext cx="1617568" cy="21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пристеночное</a:t>
            </a: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44" name="TextBox 9">
            <a:extLst>
              <a:ext uri="{FF2B5EF4-FFF2-40B4-BE49-F238E27FC236}">
                <a16:creationId xmlns:a16="http://schemas.microsoft.com/office/drawing/2014/main" id="{31E9B625-0E3E-E70D-FA5E-2DF3E5683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263" y="2056964"/>
            <a:ext cx="1696534" cy="217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полостное</a:t>
            </a: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F9A5B4B1-0D98-76DB-51DC-20A1939626FF}"/>
              </a:ext>
            </a:extLst>
          </p:cNvPr>
          <p:cNvSpPr/>
          <p:nvPr/>
        </p:nvSpPr>
        <p:spPr>
          <a:xfrm>
            <a:off x="7350711" y="3672363"/>
            <a:ext cx="4447712" cy="973453"/>
          </a:xfrm>
          <a:prstGeom prst="rect">
            <a:avLst/>
          </a:prstGeom>
          <a:solidFill>
            <a:srgbClr val="33CCC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Bookman Old Style" panose="02050604050505020204" pitchFamily="18" charset="0"/>
              </a:rPr>
              <a:t>Процесс перехода питательных веществ из кишечника  в кровь и в лимфу</a:t>
            </a:r>
            <a:endParaRPr lang="ru-RU" dirty="0">
              <a:solidFill>
                <a:schemeClr val="bg1"/>
              </a:solidFill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sun9-38.userapi.com/impg/YSBTj7ndMe9uKLWFRQ-74c3srdZPgoxFZxwF-w/WJbjx3EJscc.jpg?size=650x809&amp;quality=96&amp;sign=8350fb587ea5564ec479a167260d4ffb&amp;type=album">
            <a:extLst>
              <a:ext uri="{FF2B5EF4-FFF2-40B4-BE49-F238E27FC236}">
                <a16:creationId xmlns:a16="http://schemas.microsoft.com/office/drawing/2014/main" id="{EF026376-ADF9-D535-C516-8202FB738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1869" y="4460882"/>
            <a:ext cx="1945572" cy="2421490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20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  <p:bldP spid="39" grpId="0" animBg="1"/>
      <p:bldP spid="40" grpId="0" animBg="1"/>
      <p:bldP spid="43" grpId="0"/>
      <p:bldP spid="44" grpId="0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E05AD065-216B-A653-6962-D1A10F6D163B}"/>
              </a:ext>
            </a:extLst>
          </p:cNvPr>
          <p:cNvSpPr txBox="1"/>
          <p:nvPr/>
        </p:nvSpPr>
        <p:spPr>
          <a:xfrm>
            <a:off x="838200" y="82376"/>
            <a:ext cx="10896599" cy="6770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>
              <a:defRPr/>
            </a:pPr>
            <a:r>
              <a:rPr lang="ru-RU" sz="3200" b="1" kern="0" dirty="0">
                <a:solidFill>
                  <a:srgbClr val="820000"/>
                </a:solidFill>
                <a:latin typeface="Bookman Old Style" panose="02050604050505020204" pitchFamily="18" charset="0"/>
                <a:ea typeface="+mj-ea"/>
                <a:cs typeface="Times New Roman" pitchFamily="18" charset="0"/>
              </a:rPr>
              <a:t>5. Гимнастика в помощь пищеварению</a:t>
            </a: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927953-5A98-61E3-12EE-A6A26429B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2357" y="1986838"/>
            <a:ext cx="5627285" cy="3733487"/>
          </a:xfrm>
          <a:prstGeom prst="rect">
            <a:avLst/>
          </a:prstGeom>
        </p:spPr>
      </p:pic>
      <p:sp>
        <p:nvSpPr>
          <p:cNvPr id="6" name="TextBox 9">
            <a:extLst>
              <a:ext uri="{FF2B5EF4-FFF2-40B4-BE49-F238E27FC236}">
                <a16:creationId xmlns:a16="http://schemas.microsoft.com/office/drawing/2014/main" id="{7C22D51F-5691-F7DE-8A7F-61BAA4C5A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2583" y="1432068"/>
            <a:ext cx="8402933" cy="457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Диафрагмальная</a:t>
            </a:r>
            <a:r>
              <a:rPr kumimoji="0" lang="ru-RU" altLang="ru-RU" sz="24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дыхательная гимнастика</a:t>
            </a: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39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2">
            <a:extLst>
              <a:ext uri="{FF2B5EF4-FFF2-40B4-BE49-F238E27FC236}">
                <a16:creationId xmlns:a16="http://schemas.microsoft.com/office/drawing/2014/main" id="{D972458B-5F6E-A652-D4D8-BEFFD7F45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6098" y="1529638"/>
            <a:ext cx="59094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5A07BBDA-ABDD-4ECF-C5EC-A2998B7E7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04" y="2413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7C22D51F-5691-F7DE-8A7F-61BAA4C5A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3413" y="2332073"/>
            <a:ext cx="5921407" cy="21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dirty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Всасывающая поверхность тонкого кишечника составляет </a:t>
            </a:r>
            <a:r>
              <a:rPr lang="ru-RU" altLang="ru-RU" sz="2400" b="1" dirty="0">
                <a:solidFill>
                  <a:srgbClr val="FF00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400 м2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Bookman Old Style" panose="02050604050505020204" pitchFamily="18" charset="0"/>
                <a:cs typeface="Times New Roman" panose="02020603050405020304" pitchFamily="18" charset="0"/>
              </a:rPr>
              <a:t>(площадь баск</a:t>
            </a:r>
            <a:r>
              <a:rPr lang="ru-RU" altLang="ru-RU" sz="2400" b="1" dirty="0">
                <a:solidFill>
                  <a:srgbClr val="00206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етбольной площадки)</a:t>
            </a: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Bookman Old Style" panose="02050604050505020204" pitchFamily="18" charset="0"/>
            </a:endParaRPr>
          </a:p>
        </p:txBody>
      </p:sp>
      <p:sp>
        <p:nvSpPr>
          <p:cNvPr id="3" name="Google Shape;790;p70">
            <a:extLst>
              <a:ext uri="{FF2B5EF4-FFF2-40B4-BE49-F238E27FC236}">
                <a16:creationId xmlns:a16="http://schemas.microsoft.com/office/drawing/2014/main" id="{DD770206-5637-06F1-9E8E-8EE03DB91AD0}"/>
              </a:ext>
            </a:extLst>
          </p:cNvPr>
          <p:cNvSpPr txBox="1">
            <a:spLocks/>
          </p:cNvSpPr>
          <p:nvPr/>
        </p:nvSpPr>
        <p:spPr>
          <a:xfrm>
            <a:off x="909221" y="208061"/>
            <a:ext cx="10515600" cy="11264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vert="horz" wrap="square" lIns="91425" tIns="91425" rIns="91425" bIns="91425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kern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  <a:t>6. Верю – не верю</a:t>
            </a:r>
            <a:br>
              <a:rPr lang="ru-RU" sz="4000" b="1" kern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</a:br>
            <a:endParaRPr lang="ru-RU" sz="2800" kern="0" dirty="0">
              <a:solidFill>
                <a:srgbClr val="820000"/>
              </a:solidFill>
              <a:latin typeface="Bookman Old Style" panose="020506040505050202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532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презентации медицина желудок">
            <a:extLst>
              <a:ext uri="{FF2B5EF4-FFF2-40B4-BE49-F238E27FC236}">
                <a16:creationId xmlns:a16="http://schemas.microsoft.com/office/drawing/2014/main" id="{191A9900-52A4-30D2-A234-81C6D9DE61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53000" intensity="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5" t="63700" r="23789" b="4890"/>
          <a:stretch/>
        </p:blipFill>
        <p:spPr bwMode="auto">
          <a:xfrm>
            <a:off x="-167425" y="0"/>
            <a:ext cx="12192000" cy="6858000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softEdge rad="1270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present5.com/presentation/b7aeaccfaab3dd010c7ef763c77e6a21/image-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" t="12713" r="-249" b="7961"/>
          <a:stretch/>
        </p:blipFill>
        <p:spPr bwMode="auto">
          <a:xfrm>
            <a:off x="1999434" y="1136688"/>
            <a:ext cx="9674077" cy="573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Google Shape;790;p70">
            <a:extLst>
              <a:ext uri="{FF2B5EF4-FFF2-40B4-BE49-F238E27FC236}">
                <a16:creationId xmlns:a16="http://schemas.microsoft.com/office/drawing/2014/main" id="{EDE88603-279C-EBEB-2C90-14257CB7AFA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98113" y="90300"/>
            <a:ext cx="10515600" cy="11264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wrap="square" lIns="91425" tIns="91425" rIns="91425" bIns="91425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kern="0" dirty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  <a:t>6. Верю – не верю</a:t>
            </a:r>
            <a:br>
              <a:rPr lang="ru-RU" sz="4000" b="1" kern="0" dirty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</a:br>
            <a:r>
              <a:rPr lang="ru-RU" sz="2800" kern="0" dirty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  <a:t>Площадь всасывания</a:t>
            </a:r>
          </a:p>
        </p:txBody>
      </p:sp>
    </p:spTree>
    <p:extLst>
      <p:ext uri="{BB962C8B-B14F-4D97-AF65-F5344CB8AC3E}">
        <p14:creationId xmlns:p14="http://schemas.microsoft.com/office/powerpoint/2010/main" val="33759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 презентации медицина желудок">
            <a:extLst>
              <a:ext uri="{FF2B5EF4-FFF2-40B4-BE49-F238E27FC236}">
                <a16:creationId xmlns:a16="http://schemas.microsoft.com/office/drawing/2014/main" id="{191A9900-52A4-30D2-A234-81C6D9DE61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53000" intensity="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5" t="63700" r="23789" b="4890"/>
          <a:stretch/>
        </p:blipFill>
        <p:spPr bwMode="auto">
          <a:xfrm>
            <a:off x="159913" y="14438"/>
            <a:ext cx="12032087" cy="6858000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softEdge rad="1270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present5.com/presentation/b7aeaccfaab3dd010c7ef763c77e6a21/image-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2713" r="-228" b="4473"/>
          <a:stretch/>
        </p:blipFill>
        <p:spPr bwMode="auto">
          <a:xfrm>
            <a:off x="1678881" y="612383"/>
            <a:ext cx="10101787" cy="626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436999" y="2612441"/>
            <a:ext cx="212705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S</a:t>
            </a:r>
            <a:r>
              <a:rPr lang="ru-RU" sz="2400" b="1" dirty="0">
                <a:solidFill>
                  <a:srgbClr val="C00000"/>
                </a:solidFill>
              </a:rPr>
              <a:t>=0,3768 </a:t>
            </a:r>
            <a:r>
              <a:rPr lang="ru-RU" sz="2400" b="1" baseline="30000" dirty="0">
                <a:solidFill>
                  <a:srgbClr val="C00000"/>
                </a:solidFill>
              </a:rPr>
              <a:t>. </a:t>
            </a:r>
            <a:r>
              <a:rPr lang="ru-RU" sz="2400" b="1" dirty="0">
                <a:solidFill>
                  <a:srgbClr val="C00000"/>
                </a:solidFill>
              </a:rPr>
              <a:t>3 = 1,1304 (м</a:t>
            </a:r>
            <a:r>
              <a:rPr lang="ru-RU" sz="2400" b="1" baseline="30000" dirty="0">
                <a:solidFill>
                  <a:srgbClr val="C00000"/>
                </a:solidFill>
              </a:rPr>
              <a:t>2</a:t>
            </a:r>
            <a:r>
              <a:rPr lang="ru-RU" sz="2400" b="1" dirty="0">
                <a:solidFill>
                  <a:srgbClr val="C00000"/>
                </a:solidFill>
              </a:rPr>
              <a:t>)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91980" y="3911442"/>
            <a:ext cx="221709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S</a:t>
            </a:r>
            <a:r>
              <a:rPr lang="ru-RU" sz="2400" b="1" dirty="0">
                <a:solidFill>
                  <a:srgbClr val="C00000"/>
                </a:solidFill>
              </a:rPr>
              <a:t>= 1,1304 </a:t>
            </a:r>
            <a:r>
              <a:rPr lang="ru-RU" sz="2400" b="1" baseline="30000" dirty="0">
                <a:solidFill>
                  <a:srgbClr val="C00000"/>
                </a:solidFill>
              </a:rPr>
              <a:t>. </a:t>
            </a:r>
            <a:r>
              <a:rPr lang="ru-RU" sz="2400" b="1" dirty="0">
                <a:solidFill>
                  <a:srgbClr val="C00000"/>
                </a:solidFill>
              </a:rPr>
              <a:t>10 = 11,304 (м</a:t>
            </a:r>
            <a:r>
              <a:rPr lang="ru-RU" sz="2400" b="1" baseline="30000" dirty="0">
                <a:solidFill>
                  <a:srgbClr val="C00000"/>
                </a:solidFill>
              </a:rPr>
              <a:t>2</a:t>
            </a:r>
            <a:r>
              <a:rPr lang="ru-RU" sz="2400" b="1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436999" y="5520991"/>
            <a:ext cx="223922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S</a:t>
            </a:r>
            <a:r>
              <a:rPr lang="ru-RU" sz="2400" b="1" dirty="0">
                <a:solidFill>
                  <a:srgbClr val="C00000"/>
                </a:solidFill>
              </a:rPr>
              <a:t>= 11,304 </a:t>
            </a:r>
            <a:r>
              <a:rPr lang="ru-RU" sz="2400" b="1" baseline="30000" dirty="0">
                <a:solidFill>
                  <a:srgbClr val="C00000"/>
                </a:solidFill>
              </a:rPr>
              <a:t>. </a:t>
            </a:r>
            <a:r>
              <a:rPr lang="ru-RU" sz="2400" b="1" dirty="0">
                <a:solidFill>
                  <a:srgbClr val="C00000"/>
                </a:solidFill>
              </a:rPr>
              <a:t>20 = 226,08 (м</a:t>
            </a:r>
            <a:r>
              <a:rPr lang="ru-RU" sz="2400" b="1" baseline="30000" dirty="0">
                <a:solidFill>
                  <a:srgbClr val="C00000"/>
                </a:solidFill>
              </a:rPr>
              <a:t>2</a:t>
            </a:r>
            <a:r>
              <a:rPr lang="ru-RU" sz="2400" b="1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2" name="Google Shape;790;p70">
            <a:extLst>
              <a:ext uri="{FF2B5EF4-FFF2-40B4-BE49-F238E27FC236}">
                <a16:creationId xmlns:a16="http://schemas.microsoft.com/office/drawing/2014/main" id="{6D5D81E7-56B2-8C2F-7C08-2C2B97FD0894}"/>
              </a:ext>
            </a:extLst>
          </p:cNvPr>
          <p:cNvSpPr txBox="1">
            <a:spLocks/>
          </p:cNvSpPr>
          <p:nvPr/>
        </p:nvSpPr>
        <p:spPr>
          <a:xfrm>
            <a:off x="838200" y="138822"/>
            <a:ext cx="10515600" cy="11264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"/>
          </a:effectLst>
          <a:scene3d>
            <a:camera prst="perspectiveFront"/>
            <a:lightRig rig="threePt" dir="t"/>
          </a:scene3d>
          <a:sp3d>
            <a:bevelT/>
          </a:sp3d>
        </p:spPr>
        <p:txBody>
          <a:bodyPr spcFirstLastPara="1" vert="horz" wrap="square" lIns="91425" tIns="91425" rIns="91425" bIns="91425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kern="0" dirty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  <a:t>6. Верю – не верю</a:t>
            </a:r>
            <a:br>
              <a:rPr lang="ru-RU" sz="4000" b="1" kern="0" dirty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</a:br>
            <a:r>
              <a:rPr lang="ru-RU" sz="2800" kern="0" dirty="0">
                <a:solidFill>
                  <a:srgbClr val="820000"/>
                </a:solidFill>
                <a:latin typeface="Bookman Old Style" panose="02050604050505020204" pitchFamily="18" charset="0"/>
                <a:cs typeface="Times New Roman" pitchFamily="18" charset="0"/>
              </a:rPr>
              <a:t>Площадь всасывания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9201" y="732233"/>
            <a:ext cx="2643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S</a:t>
            </a:r>
            <a:r>
              <a:rPr lang="ru-RU" sz="2400" b="1" dirty="0">
                <a:solidFill>
                  <a:srgbClr val="C00000"/>
                </a:solidFill>
              </a:rPr>
              <a:t>=</a:t>
            </a:r>
            <a:r>
              <a:rPr lang="el-GR" sz="2400" b="1" dirty="0">
                <a:solidFill>
                  <a:srgbClr val="C00000"/>
                </a:solidFill>
              </a:rPr>
              <a:t>π</a:t>
            </a:r>
            <a:r>
              <a:rPr lang="en-US" sz="2400" b="1" dirty="0">
                <a:solidFill>
                  <a:srgbClr val="C00000"/>
                </a:solidFill>
              </a:rPr>
              <a:t>Dh,</a:t>
            </a:r>
            <a:endParaRPr lang="ru-RU" sz="2400" b="1" dirty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Где 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el-GR" sz="2400" b="1" dirty="0">
                <a:solidFill>
                  <a:srgbClr val="C00000"/>
                </a:solidFill>
              </a:rPr>
              <a:t>π</a:t>
            </a:r>
            <a:r>
              <a:rPr lang="en-US" sz="2400" b="1" dirty="0">
                <a:solidFill>
                  <a:srgbClr val="C00000"/>
                </a:solidFill>
              </a:rPr>
              <a:t>= 3,14</a:t>
            </a:r>
            <a:r>
              <a:rPr lang="ru-RU" sz="2400" b="1" dirty="0">
                <a:solidFill>
                  <a:srgbClr val="C00000"/>
                </a:solidFill>
              </a:rPr>
              <a:t>        </a:t>
            </a:r>
            <a:r>
              <a:rPr lang="en-US" sz="2400" b="1" dirty="0">
                <a:solidFill>
                  <a:srgbClr val="C00000"/>
                </a:solidFill>
              </a:rPr>
              <a:t>D= </a:t>
            </a:r>
            <a:r>
              <a:rPr lang="ru-RU" sz="2400" b="1" dirty="0">
                <a:solidFill>
                  <a:srgbClr val="C00000"/>
                </a:solidFill>
              </a:rPr>
              <a:t>0,03м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   </a:t>
            </a:r>
            <a:r>
              <a:rPr lang="en-US" sz="2400" b="1" dirty="0">
                <a:solidFill>
                  <a:srgbClr val="C00000"/>
                </a:solidFill>
              </a:rPr>
              <a:t> h=</a:t>
            </a:r>
            <a:r>
              <a:rPr lang="ru-RU" sz="2400" b="1" dirty="0">
                <a:solidFill>
                  <a:srgbClr val="C00000"/>
                </a:solidFill>
              </a:rPr>
              <a:t>4м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S</a:t>
            </a:r>
            <a:r>
              <a:rPr lang="ru-RU" sz="2400" b="1" dirty="0">
                <a:solidFill>
                  <a:srgbClr val="C00000"/>
                </a:solidFill>
              </a:rPr>
              <a:t>=0,3768м</a:t>
            </a:r>
            <a:r>
              <a:rPr lang="ru-RU" sz="2400" b="1" baseline="30000" dirty="0">
                <a:solidFill>
                  <a:srgbClr val="C00000"/>
                </a:solidFill>
              </a:rPr>
              <a:t>2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43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</TotalTime>
  <Words>416</Words>
  <Application>Microsoft Office PowerPoint</Application>
  <PresentationFormat>Широкоэкранный</PresentationFormat>
  <Paragraphs>64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Bookman Old Style</vt:lpstr>
      <vt:lpstr>Calibri</vt:lpstr>
      <vt:lpstr>Calibri Light</vt:lpstr>
      <vt:lpstr>Тема Office</vt:lpstr>
      <vt:lpstr>Презентация PowerPoint</vt:lpstr>
      <vt:lpstr>Презентация PowerPoint</vt:lpstr>
      <vt:lpstr> Путешествие пищевого комка по пищеварительному тракту</vt:lpstr>
      <vt:lpstr>Презентация PowerPoint</vt:lpstr>
      <vt:lpstr>Презентация PowerPoint</vt:lpstr>
      <vt:lpstr>Презентация PowerPoint</vt:lpstr>
      <vt:lpstr>Презентация PowerPoint</vt:lpstr>
      <vt:lpstr>6. Верю – не верю Площадь всасывания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vvgubareva66@gmail.com</dc:creator>
  <cp:lastModifiedBy>vvgubareva66@gmail.com</cp:lastModifiedBy>
  <cp:revision>51</cp:revision>
  <dcterms:created xsi:type="dcterms:W3CDTF">2023-01-29T06:16:30Z</dcterms:created>
  <dcterms:modified xsi:type="dcterms:W3CDTF">2024-02-11T14:02:29Z</dcterms:modified>
</cp:coreProperties>
</file>