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2" r:id="rId6"/>
    <p:sldId id="260" r:id="rId7"/>
    <p:sldId id="261" r:id="rId8"/>
    <p:sldId id="262" r:id="rId9"/>
    <p:sldId id="263" r:id="rId10"/>
    <p:sldId id="264" r:id="rId11"/>
    <p:sldId id="265" r:id="rId12"/>
    <p:sldId id="273" r:id="rId13"/>
    <p:sldId id="274" r:id="rId14"/>
    <p:sldId id="275" r:id="rId15"/>
    <p:sldId id="276" r:id="rId16"/>
    <p:sldId id="270" r:id="rId17"/>
    <p:sldId id="277" r:id="rId18"/>
    <p:sldId id="278" r:id="rId19"/>
    <p:sldId id="279" r:id="rId20"/>
    <p:sldId id="280" r:id="rId21"/>
    <p:sldId id="266" r:id="rId22"/>
    <p:sldId id="26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990"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4EDF7D4-59CD-4C2B-B1F7-F59DE1D5CAB5}" type="datetimeFigureOut">
              <a:rPr lang="ru-RU" smtClean="0"/>
              <a:pPr/>
              <a:t>14.05.2021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C62B55-E891-4A96-906C-0E303DDEBD1B}" type="slidenum">
              <a:rPr lang="ru-RU" smtClean="0"/>
              <a:pPr/>
              <a:t>‹#›</a:t>
            </a:fld>
            <a:endParaRPr lang="ru-RU"/>
          </a:p>
        </p:txBody>
      </p:sp>
    </p:spTree>
    <p:extLst>
      <p:ext uri="{BB962C8B-B14F-4D97-AF65-F5344CB8AC3E}">
        <p14:creationId xmlns="" xmlns:p14="http://schemas.microsoft.com/office/powerpoint/2010/main" val="3930933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EDF7D4-59CD-4C2B-B1F7-F59DE1D5CAB5}" type="datetimeFigureOut">
              <a:rPr lang="ru-RU" smtClean="0"/>
              <a:pPr/>
              <a:t>14.05.2021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C62B55-E891-4A96-906C-0E303DDEBD1B}" type="slidenum">
              <a:rPr lang="ru-RU" smtClean="0"/>
              <a:pPr/>
              <a:t>‹#›</a:t>
            </a:fld>
            <a:endParaRPr lang="ru-RU"/>
          </a:p>
        </p:txBody>
      </p:sp>
    </p:spTree>
    <p:extLst>
      <p:ext uri="{BB962C8B-B14F-4D97-AF65-F5344CB8AC3E}">
        <p14:creationId xmlns="" xmlns:p14="http://schemas.microsoft.com/office/powerpoint/2010/main" val="1394287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EDF7D4-59CD-4C2B-B1F7-F59DE1D5CAB5}" type="datetimeFigureOut">
              <a:rPr lang="ru-RU" smtClean="0"/>
              <a:pPr/>
              <a:t>14.05.2021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C62B55-E891-4A96-906C-0E303DDEBD1B}" type="slidenum">
              <a:rPr lang="ru-RU" smtClean="0"/>
              <a:pPr/>
              <a:t>‹#›</a:t>
            </a:fld>
            <a:endParaRPr lang="ru-RU"/>
          </a:p>
        </p:txBody>
      </p:sp>
    </p:spTree>
    <p:extLst>
      <p:ext uri="{BB962C8B-B14F-4D97-AF65-F5344CB8AC3E}">
        <p14:creationId xmlns="" xmlns:p14="http://schemas.microsoft.com/office/powerpoint/2010/main" val="3928003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EDF7D4-59CD-4C2B-B1F7-F59DE1D5CAB5}" type="datetimeFigureOut">
              <a:rPr lang="ru-RU" smtClean="0"/>
              <a:pPr/>
              <a:t>14.05.2021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C62B55-E891-4A96-906C-0E303DDEBD1B}" type="slidenum">
              <a:rPr lang="ru-RU" smtClean="0"/>
              <a:pPr/>
              <a:t>‹#›</a:t>
            </a:fld>
            <a:endParaRPr lang="ru-RU"/>
          </a:p>
        </p:txBody>
      </p:sp>
    </p:spTree>
    <p:extLst>
      <p:ext uri="{BB962C8B-B14F-4D97-AF65-F5344CB8AC3E}">
        <p14:creationId xmlns="" xmlns:p14="http://schemas.microsoft.com/office/powerpoint/2010/main" val="1516009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4EDF7D4-59CD-4C2B-B1F7-F59DE1D5CAB5}" type="datetimeFigureOut">
              <a:rPr lang="ru-RU" smtClean="0"/>
              <a:pPr/>
              <a:t>14.05.2021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C62B55-E891-4A96-906C-0E303DDEBD1B}" type="slidenum">
              <a:rPr lang="ru-RU" smtClean="0"/>
              <a:pPr/>
              <a:t>‹#›</a:t>
            </a:fld>
            <a:endParaRPr lang="ru-RU"/>
          </a:p>
        </p:txBody>
      </p:sp>
    </p:spTree>
    <p:extLst>
      <p:ext uri="{BB962C8B-B14F-4D97-AF65-F5344CB8AC3E}">
        <p14:creationId xmlns="" xmlns:p14="http://schemas.microsoft.com/office/powerpoint/2010/main" val="3772292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4EDF7D4-59CD-4C2B-B1F7-F59DE1D5CAB5}" type="datetimeFigureOut">
              <a:rPr lang="ru-RU" smtClean="0"/>
              <a:pPr/>
              <a:t>14.05.2021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C62B55-E891-4A96-906C-0E303DDEBD1B}" type="slidenum">
              <a:rPr lang="ru-RU" smtClean="0"/>
              <a:pPr/>
              <a:t>‹#›</a:t>
            </a:fld>
            <a:endParaRPr lang="ru-RU"/>
          </a:p>
        </p:txBody>
      </p:sp>
    </p:spTree>
    <p:extLst>
      <p:ext uri="{BB962C8B-B14F-4D97-AF65-F5344CB8AC3E}">
        <p14:creationId xmlns="" xmlns:p14="http://schemas.microsoft.com/office/powerpoint/2010/main" val="4038821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4EDF7D4-59CD-4C2B-B1F7-F59DE1D5CAB5}" type="datetimeFigureOut">
              <a:rPr lang="ru-RU" smtClean="0"/>
              <a:pPr/>
              <a:t>14.05.2021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2C62B55-E891-4A96-906C-0E303DDEBD1B}" type="slidenum">
              <a:rPr lang="ru-RU" smtClean="0"/>
              <a:pPr/>
              <a:t>‹#›</a:t>
            </a:fld>
            <a:endParaRPr lang="ru-RU"/>
          </a:p>
        </p:txBody>
      </p:sp>
    </p:spTree>
    <p:extLst>
      <p:ext uri="{BB962C8B-B14F-4D97-AF65-F5344CB8AC3E}">
        <p14:creationId xmlns="" xmlns:p14="http://schemas.microsoft.com/office/powerpoint/2010/main" val="3816069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4EDF7D4-59CD-4C2B-B1F7-F59DE1D5CAB5}" type="datetimeFigureOut">
              <a:rPr lang="ru-RU" smtClean="0"/>
              <a:pPr/>
              <a:t>14.05.2021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2C62B55-E891-4A96-906C-0E303DDEBD1B}" type="slidenum">
              <a:rPr lang="ru-RU" smtClean="0"/>
              <a:pPr/>
              <a:t>‹#›</a:t>
            </a:fld>
            <a:endParaRPr lang="ru-RU"/>
          </a:p>
        </p:txBody>
      </p:sp>
    </p:spTree>
    <p:extLst>
      <p:ext uri="{BB962C8B-B14F-4D97-AF65-F5344CB8AC3E}">
        <p14:creationId xmlns="" xmlns:p14="http://schemas.microsoft.com/office/powerpoint/2010/main" val="4186042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4EDF7D4-59CD-4C2B-B1F7-F59DE1D5CAB5}" type="datetimeFigureOut">
              <a:rPr lang="ru-RU" smtClean="0"/>
              <a:pPr/>
              <a:t>14.05.2021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2C62B55-E891-4A96-906C-0E303DDEBD1B}" type="slidenum">
              <a:rPr lang="ru-RU" smtClean="0"/>
              <a:pPr/>
              <a:t>‹#›</a:t>
            </a:fld>
            <a:endParaRPr lang="ru-RU"/>
          </a:p>
        </p:txBody>
      </p:sp>
    </p:spTree>
    <p:extLst>
      <p:ext uri="{BB962C8B-B14F-4D97-AF65-F5344CB8AC3E}">
        <p14:creationId xmlns="" xmlns:p14="http://schemas.microsoft.com/office/powerpoint/2010/main" val="1933035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4EDF7D4-59CD-4C2B-B1F7-F59DE1D5CAB5}" type="datetimeFigureOut">
              <a:rPr lang="ru-RU" smtClean="0"/>
              <a:pPr/>
              <a:t>14.05.2021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C62B55-E891-4A96-906C-0E303DDEBD1B}" type="slidenum">
              <a:rPr lang="ru-RU" smtClean="0"/>
              <a:pPr/>
              <a:t>‹#›</a:t>
            </a:fld>
            <a:endParaRPr lang="ru-RU"/>
          </a:p>
        </p:txBody>
      </p:sp>
    </p:spTree>
    <p:extLst>
      <p:ext uri="{BB962C8B-B14F-4D97-AF65-F5344CB8AC3E}">
        <p14:creationId xmlns="" xmlns:p14="http://schemas.microsoft.com/office/powerpoint/2010/main" val="9674749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4EDF7D4-59CD-4C2B-B1F7-F59DE1D5CAB5}" type="datetimeFigureOut">
              <a:rPr lang="ru-RU" smtClean="0"/>
              <a:pPr/>
              <a:t>14.05.2021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C62B55-E891-4A96-906C-0E303DDEBD1B}" type="slidenum">
              <a:rPr lang="ru-RU" smtClean="0"/>
              <a:pPr/>
              <a:t>‹#›</a:t>
            </a:fld>
            <a:endParaRPr lang="ru-RU"/>
          </a:p>
        </p:txBody>
      </p:sp>
    </p:spTree>
    <p:extLst>
      <p:ext uri="{BB962C8B-B14F-4D97-AF65-F5344CB8AC3E}">
        <p14:creationId xmlns="" xmlns:p14="http://schemas.microsoft.com/office/powerpoint/2010/main" val="620681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EDF7D4-59CD-4C2B-B1F7-F59DE1D5CAB5}" type="datetimeFigureOut">
              <a:rPr lang="ru-RU" smtClean="0"/>
              <a:pPr/>
              <a:t>14.05.2021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C62B55-E891-4A96-906C-0E303DDEBD1B}" type="slidenum">
              <a:rPr lang="ru-RU" smtClean="0"/>
              <a:pPr/>
              <a:t>‹#›</a:t>
            </a:fld>
            <a:endParaRPr lang="ru-RU"/>
          </a:p>
        </p:txBody>
      </p:sp>
    </p:spTree>
    <p:extLst>
      <p:ext uri="{BB962C8B-B14F-4D97-AF65-F5344CB8AC3E}">
        <p14:creationId xmlns="" xmlns:p14="http://schemas.microsoft.com/office/powerpoint/2010/main" val="16649667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764704"/>
            <a:ext cx="8492480" cy="2304256"/>
          </a:xfrm>
        </p:spPr>
        <p:txBody>
          <a:bodyPr>
            <a:normAutofit/>
          </a:bodyPr>
          <a:lstStyle/>
          <a:p>
            <a:r>
              <a:rPr lang="ru-RU" sz="2200" b="1" dirty="0" smtClean="0">
                <a:effectLst/>
                <a:latin typeface="Times New Roman"/>
                <a:ea typeface="Cambria"/>
              </a:rPr>
              <a:t>ИНДИВИДУАЛЬНЫЙ ИТОГОВЫЙ ПРОЕКТ</a:t>
            </a:r>
            <a:br>
              <a:rPr lang="ru-RU" sz="2200" b="1" dirty="0" smtClean="0">
                <a:effectLst/>
                <a:latin typeface="Times New Roman"/>
                <a:ea typeface="Cambria"/>
              </a:rPr>
            </a:br>
            <a:r>
              <a:rPr lang="ru-RU" sz="2200" b="1" dirty="0" smtClean="0">
                <a:latin typeface="Times New Roman"/>
                <a:ea typeface="Cambria"/>
              </a:rPr>
              <a:t/>
            </a:r>
            <a:br>
              <a:rPr lang="ru-RU" sz="2200" b="1" dirty="0" smtClean="0">
                <a:latin typeface="Times New Roman"/>
                <a:ea typeface="Cambria"/>
              </a:rPr>
            </a:br>
            <a:r>
              <a:rPr lang="ru-RU" sz="2200" b="1" dirty="0" smtClean="0">
                <a:effectLst/>
                <a:latin typeface="Times New Roman"/>
                <a:ea typeface="Cambria"/>
              </a:rPr>
              <a:t>ИССЛЕДОВАТЕЛЬСКИЙ ПРОЕКТ</a:t>
            </a:r>
            <a:r>
              <a:rPr lang="ru-RU" dirty="0" smtClean="0">
                <a:effectLst/>
                <a:latin typeface="Times New Roman"/>
                <a:ea typeface="Cambria"/>
              </a:rPr>
              <a:t/>
            </a:r>
            <a:br>
              <a:rPr lang="ru-RU" dirty="0" smtClean="0">
                <a:effectLst/>
                <a:latin typeface="Times New Roman"/>
                <a:ea typeface="Cambria"/>
              </a:rPr>
            </a:br>
            <a:r>
              <a:rPr lang="ru-RU" sz="3600" dirty="0" smtClean="0">
                <a:effectLst/>
                <a:latin typeface="Times New Roman"/>
                <a:ea typeface="Cambria"/>
              </a:rPr>
              <a:t>«</a:t>
            </a:r>
            <a:r>
              <a:rPr lang="ru-RU" sz="3600" dirty="0" smtClean="0">
                <a:effectLst/>
                <a:latin typeface="Times New Roman"/>
                <a:ea typeface="Cambria"/>
              </a:rPr>
              <a:t>Влияние </a:t>
            </a:r>
            <a:r>
              <a:rPr lang="ru-RU" sz="3600" dirty="0" smtClean="0">
                <a:effectLst/>
                <a:latin typeface="Times New Roman"/>
                <a:ea typeface="Cambria"/>
              </a:rPr>
              <a:t>пластикового загрязнения на </a:t>
            </a:r>
            <a:r>
              <a:rPr lang="ru-RU" sz="3600" dirty="0" smtClean="0">
                <a:effectLst/>
                <a:latin typeface="Times New Roman"/>
                <a:ea typeface="Cambria"/>
              </a:rPr>
              <a:t>человека и </a:t>
            </a:r>
            <a:r>
              <a:rPr lang="ru-RU" sz="3600" dirty="0" smtClean="0">
                <a:effectLst/>
                <a:latin typeface="Times New Roman"/>
                <a:ea typeface="Cambria"/>
              </a:rPr>
              <a:t>биосферу»</a:t>
            </a:r>
            <a:endParaRPr lang="ru-RU" dirty="0"/>
          </a:p>
        </p:txBody>
      </p:sp>
      <p:pic>
        <p:nvPicPr>
          <p:cNvPr id="1027"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3068960"/>
            <a:ext cx="4667250" cy="3571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8" name="Picture 4" descr="C:\Users\Пользователь\Desktop\hoztovary-krupnye-1-jpg.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88024" y="3429000"/>
            <a:ext cx="4013751" cy="2256083"/>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extBox 3"/>
          <p:cNvSpPr txBox="1"/>
          <p:nvPr/>
        </p:nvSpPr>
        <p:spPr>
          <a:xfrm>
            <a:off x="4932040" y="5877272"/>
            <a:ext cx="3997441" cy="646331"/>
          </a:xfrm>
          <a:prstGeom prst="rect">
            <a:avLst/>
          </a:prstGeom>
          <a:noFill/>
        </p:spPr>
        <p:txBody>
          <a:bodyPr wrap="none" rtlCol="0">
            <a:spAutoFit/>
          </a:bodyPr>
          <a:lstStyle/>
          <a:p>
            <a:r>
              <a:rPr lang="ru-RU" dirty="0" smtClean="0">
                <a:latin typeface="Times New Roman" pitchFamily="18" charset="0"/>
                <a:cs typeface="Times New Roman" pitchFamily="18" charset="0"/>
              </a:rPr>
              <a:t>Работу </a:t>
            </a:r>
            <a:r>
              <a:rPr lang="ru-RU" dirty="0" smtClean="0">
                <a:latin typeface="Times New Roman" pitchFamily="18" charset="0"/>
                <a:cs typeface="Times New Roman" pitchFamily="18" charset="0"/>
              </a:rPr>
              <a:t>выполнил: Голубев Александр</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Куратор: </a:t>
            </a:r>
            <a:r>
              <a:rPr lang="ru-RU" dirty="0" err="1" smtClean="0">
                <a:latin typeface="Times New Roman" pitchFamily="18" charset="0"/>
                <a:cs typeface="Times New Roman" pitchFamily="18" charset="0"/>
              </a:rPr>
              <a:t>Голубева</a:t>
            </a:r>
            <a:r>
              <a:rPr lang="ru-RU" dirty="0" smtClean="0">
                <a:latin typeface="Times New Roman" pitchFamily="18" charset="0"/>
                <a:cs typeface="Times New Roman" pitchFamily="18" charset="0"/>
              </a:rPr>
              <a:t> Татьяна Петровна</a:t>
            </a:r>
            <a:endParaRPr lang="ru-RU" dirty="0">
              <a:latin typeface="Times New Roman" pitchFamily="18" charset="0"/>
              <a:cs typeface="Times New Roman" pitchFamily="18" charset="0"/>
            </a:endParaRPr>
          </a:p>
        </p:txBody>
      </p:sp>
      <p:sp>
        <p:nvSpPr>
          <p:cNvPr id="5" name="TextBox 4"/>
          <p:cNvSpPr txBox="1"/>
          <p:nvPr/>
        </p:nvSpPr>
        <p:spPr>
          <a:xfrm>
            <a:off x="2699791" y="87248"/>
            <a:ext cx="3209405" cy="369332"/>
          </a:xfrm>
          <a:prstGeom prst="rect">
            <a:avLst/>
          </a:prstGeom>
          <a:noFill/>
        </p:spPr>
        <p:txBody>
          <a:bodyPr wrap="none" rtlCol="0">
            <a:spAutoFit/>
          </a:bodyPr>
          <a:lstStyle/>
          <a:p>
            <a:r>
              <a:rPr lang="ru-RU" dirty="0" smtClean="0">
                <a:latin typeface="Times New Roman" pitchFamily="18" charset="0"/>
                <a:cs typeface="Times New Roman" pitchFamily="18" charset="0"/>
              </a:rPr>
              <a:t>МБОУ </a:t>
            </a:r>
            <a:r>
              <a:rPr lang="ru-RU" dirty="0" err="1" smtClean="0">
                <a:latin typeface="Times New Roman" pitchFamily="18" charset="0"/>
                <a:cs typeface="Times New Roman" pitchFamily="18" charset="0"/>
              </a:rPr>
              <a:t>Большерудкинская</a:t>
            </a:r>
            <a:r>
              <a:rPr lang="ru-RU" dirty="0" smtClean="0">
                <a:latin typeface="Times New Roman" pitchFamily="18" charset="0"/>
                <a:cs typeface="Times New Roman" pitchFamily="18" charset="0"/>
              </a:rPr>
              <a:t> ОШ</a:t>
            </a:r>
            <a:endParaRPr lang="ru-RU" dirty="0">
              <a:latin typeface="Times New Roman" pitchFamily="18" charset="0"/>
              <a:cs typeface="Times New Roman" pitchFamily="18" charset="0"/>
            </a:endParaRPr>
          </a:p>
        </p:txBody>
      </p:sp>
    </p:spTree>
    <p:extLst>
      <p:ext uri="{BB962C8B-B14F-4D97-AF65-F5344CB8AC3E}">
        <p14:creationId xmlns="" xmlns:p14="http://schemas.microsoft.com/office/powerpoint/2010/main" val="3825253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260648"/>
            <a:ext cx="8496944" cy="1440160"/>
          </a:xfrm>
        </p:spPr>
        <p:txBody>
          <a:bodyPr>
            <a:normAutofit fontScale="85000" lnSpcReduction="20000"/>
          </a:bodyPr>
          <a:lstStyle/>
          <a:p>
            <a:pPr marL="0" indent="0">
              <a:buNone/>
            </a:pPr>
            <a:r>
              <a:rPr lang="ru-RU" dirty="0" smtClean="0">
                <a:solidFill>
                  <a:srgbClr val="000000"/>
                </a:solidFill>
                <a:latin typeface="Times New Roman"/>
                <a:ea typeface="Calibri"/>
              </a:rPr>
              <a:t>Пластмассовую посуду с</a:t>
            </a:r>
            <a:r>
              <a:rPr lang="ru-RU" dirty="0" smtClean="0">
                <a:solidFill>
                  <a:srgbClr val="000000"/>
                </a:solidFill>
                <a:effectLst/>
                <a:latin typeface="Times New Roman"/>
                <a:ea typeface="Calibri"/>
              </a:rPr>
              <a:t>трого запрещено разогревать в микроволновке,  напитки и продукты в пластиковой посуде и полиэтиленовых пакетах.</a:t>
            </a:r>
            <a:br>
              <a:rPr lang="ru-RU" dirty="0" smtClean="0">
                <a:solidFill>
                  <a:srgbClr val="000000"/>
                </a:solidFill>
                <a:effectLst/>
                <a:latin typeface="Times New Roman"/>
                <a:ea typeface="Calibri"/>
              </a:rPr>
            </a:br>
            <a:endParaRPr lang="ru-RU" dirty="0"/>
          </a:p>
        </p:txBody>
      </p:sp>
      <p:pic>
        <p:nvPicPr>
          <p:cNvPr id="9218" name="Picture 2" descr="C:\Users\Пользователь\Desktop\photo05.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7544" y="2204864"/>
            <a:ext cx="3828992" cy="27803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9219" name="Picture 3" descr="C:\Users\Пользователь\Desktop\u-stanciy-metro-vyhino-i-kuzminki-passazhiram-metro-razdayut-besplatnyy-chay-100676.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99992" y="2204864"/>
            <a:ext cx="4176464" cy="27803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
        <p:nvSpPr>
          <p:cNvPr id="4" name="Прямоугольник 3"/>
          <p:cNvSpPr/>
          <p:nvPr/>
        </p:nvSpPr>
        <p:spPr>
          <a:xfrm>
            <a:off x="755576" y="5042684"/>
            <a:ext cx="8136904" cy="1015663"/>
          </a:xfrm>
          <a:prstGeom prst="rect">
            <a:avLst/>
          </a:prstGeom>
        </p:spPr>
        <p:txBody>
          <a:bodyPr wrap="square">
            <a:spAutoFit/>
          </a:bodyPr>
          <a:lstStyle/>
          <a:p>
            <a:r>
              <a:rPr lang="ru-RU" sz="3000" dirty="0" smtClean="0">
                <a:solidFill>
                  <a:srgbClr val="000000"/>
                </a:solidFill>
                <a:effectLst/>
                <a:latin typeface="Times New Roman"/>
                <a:ea typeface="Calibri"/>
              </a:rPr>
              <a:t>Жара выше 25 градусов в десятки раз повышает скорость выделения канцерогенов. </a:t>
            </a:r>
            <a:endParaRPr lang="ru-RU" sz="3000" dirty="0"/>
          </a:p>
        </p:txBody>
      </p:sp>
    </p:spTree>
    <p:extLst>
      <p:ext uri="{BB962C8B-B14F-4D97-AF65-F5344CB8AC3E}">
        <p14:creationId xmlns="" xmlns:p14="http://schemas.microsoft.com/office/powerpoint/2010/main" val="2476388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300965"/>
            <a:ext cx="8640960" cy="2551972"/>
          </a:xfrm>
        </p:spPr>
        <p:txBody>
          <a:bodyPr>
            <a:normAutofit fontScale="77500" lnSpcReduction="20000"/>
          </a:bodyPr>
          <a:lstStyle/>
          <a:p>
            <a:pPr marL="0" indent="0" algn="ctr">
              <a:buNone/>
            </a:pPr>
            <a:r>
              <a:rPr lang="ru-RU" sz="3100" dirty="0">
                <a:latin typeface="Times New Roman" panose="02020603050405020304" pitchFamily="18" charset="0"/>
                <a:cs typeface="Times New Roman" panose="02020603050405020304" pitchFamily="18" charset="0"/>
              </a:rPr>
              <a:t>Обратите внимание на то, что на любой пластиковой таре указан специальный код, обозначающий тип пластика. Например, 2, 4 и 5 указывают на его безвредность. Обычно он используется для производства молочных продуктов, игрушек, стаканов и бутылочек для детей. Полностью обезопасить себя и предотвратить попадание химикатов в организм невозможно, но можно постараться минимизировать вред.</a:t>
            </a:r>
          </a:p>
          <a:p>
            <a:pPr marL="0" indent="0">
              <a:buNone/>
            </a:pPr>
            <a:endParaRPr lang="ru-RU" dirty="0"/>
          </a:p>
        </p:txBody>
      </p:sp>
      <p:pic>
        <p:nvPicPr>
          <p:cNvPr id="10245" name="Picture 5" descr="C:\Users\Пользователь\Desktop\plastik.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44751" y="2636912"/>
            <a:ext cx="5904656" cy="36395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82451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836712"/>
          </a:xfrm>
        </p:spPr>
        <p:txBody>
          <a:bodyPr>
            <a:noAutofit/>
          </a:bodyPr>
          <a:lstStyle/>
          <a:p>
            <a:r>
              <a:rPr lang="ru-RU" sz="3600" b="1" dirty="0" smtClean="0"/>
              <a:t>Переработка </a:t>
            </a:r>
            <a:r>
              <a:rPr lang="ru-RU" sz="3600" b="1" dirty="0" smtClean="0"/>
              <a:t>пластиковой упаковки</a:t>
            </a:r>
            <a:r>
              <a:rPr lang="ru-RU" sz="3600" dirty="0" smtClean="0"/>
              <a:t/>
            </a:r>
            <a:br>
              <a:rPr lang="ru-RU" sz="3600" dirty="0" smtClean="0"/>
            </a:br>
            <a:endParaRPr lang="ru-RU" sz="3600" dirty="0"/>
          </a:p>
        </p:txBody>
      </p:sp>
      <p:sp>
        <p:nvSpPr>
          <p:cNvPr id="3" name="Содержимое 2"/>
          <p:cNvSpPr>
            <a:spLocks noGrp="1"/>
          </p:cNvSpPr>
          <p:nvPr>
            <p:ph idx="1"/>
          </p:nvPr>
        </p:nvSpPr>
        <p:spPr>
          <a:xfrm>
            <a:off x="179512" y="692696"/>
            <a:ext cx="8229600" cy="5433467"/>
          </a:xfrm>
        </p:spPr>
        <p:txBody>
          <a:bodyPr>
            <a:normAutofit fontScale="92500" lnSpcReduction="20000"/>
          </a:bodyPr>
          <a:lstStyle/>
          <a:p>
            <a:pPr>
              <a:buNone/>
            </a:pPr>
            <a:r>
              <a:rPr lang="ru-RU" b="1" dirty="0" smtClean="0"/>
              <a:t>Бутылки</a:t>
            </a:r>
            <a:r>
              <a:rPr lang="ru-RU" dirty="0" smtClean="0"/>
              <a:t> - это </a:t>
            </a:r>
            <a:r>
              <a:rPr lang="ru-RU" dirty="0" err="1" smtClean="0"/>
              <a:t>экологичный</a:t>
            </a:r>
            <a:r>
              <a:rPr lang="ru-RU" dirty="0" smtClean="0"/>
              <a:t> солнечный нагреватель воды</a:t>
            </a:r>
            <a:r>
              <a:rPr lang="ru-RU" dirty="0" smtClean="0"/>
              <a:t>.</a:t>
            </a:r>
            <a:endParaRPr lang="ru-RU" dirty="0" smtClean="0"/>
          </a:p>
          <a:p>
            <a:pPr>
              <a:buNone/>
            </a:pPr>
            <a:r>
              <a:rPr lang="ru-RU" dirty="0" smtClean="0"/>
              <a:t>Китайский фермер </a:t>
            </a:r>
            <a:endParaRPr lang="ru-RU" dirty="0" smtClean="0"/>
          </a:p>
          <a:p>
            <a:pPr>
              <a:buNone/>
            </a:pPr>
            <a:r>
              <a:rPr lang="ru-RU" dirty="0" smtClean="0"/>
              <a:t>расположил </a:t>
            </a:r>
            <a:r>
              <a:rPr lang="ru-RU" dirty="0" smtClean="0"/>
              <a:t>66 бутылок на </a:t>
            </a:r>
            <a:endParaRPr lang="ru-RU" dirty="0" smtClean="0"/>
          </a:p>
          <a:p>
            <a:pPr>
              <a:buNone/>
            </a:pPr>
            <a:r>
              <a:rPr lang="ru-RU" dirty="0" smtClean="0"/>
              <a:t>крыше </a:t>
            </a:r>
            <a:r>
              <a:rPr lang="ru-RU" dirty="0" smtClean="0"/>
              <a:t>своего дома, соединив </a:t>
            </a:r>
            <a:endParaRPr lang="ru-RU" dirty="0" smtClean="0"/>
          </a:p>
          <a:p>
            <a:pPr>
              <a:buNone/>
            </a:pPr>
            <a:r>
              <a:rPr lang="ru-RU" dirty="0" smtClean="0"/>
              <a:t>их </a:t>
            </a:r>
            <a:r>
              <a:rPr lang="ru-RU" dirty="0" smtClean="0"/>
              <a:t>нехитрой </a:t>
            </a:r>
            <a:r>
              <a:rPr lang="ru-RU" dirty="0" smtClean="0"/>
              <a:t>системой </a:t>
            </a:r>
            <a:r>
              <a:rPr lang="ru-RU" dirty="0" smtClean="0"/>
              <a:t>из трубок. </a:t>
            </a:r>
            <a:endParaRPr lang="ru-RU" dirty="0" smtClean="0"/>
          </a:p>
          <a:p>
            <a:pPr>
              <a:buNone/>
            </a:pPr>
            <a:r>
              <a:rPr lang="ru-RU" dirty="0" smtClean="0"/>
              <a:t>Вода </a:t>
            </a:r>
            <a:r>
              <a:rPr lang="ru-RU" dirty="0" smtClean="0"/>
              <a:t>в бутылках </a:t>
            </a:r>
            <a:r>
              <a:rPr lang="ru-RU" dirty="0" smtClean="0"/>
              <a:t>нагревается </a:t>
            </a:r>
          </a:p>
          <a:p>
            <a:pPr>
              <a:buNone/>
            </a:pPr>
            <a:r>
              <a:rPr lang="ru-RU" dirty="0" smtClean="0"/>
              <a:t>практически </a:t>
            </a:r>
            <a:r>
              <a:rPr lang="ru-RU" dirty="0" smtClean="0"/>
              <a:t>моментально и </a:t>
            </a:r>
            <a:endParaRPr lang="ru-RU" dirty="0" smtClean="0"/>
          </a:p>
          <a:p>
            <a:pPr>
              <a:buNone/>
            </a:pPr>
            <a:r>
              <a:rPr lang="ru-RU" dirty="0" smtClean="0"/>
              <a:t>поступает </a:t>
            </a:r>
            <a:r>
              <a:rPr lang="ru-RU" dirty="0" smtClean="0"/>
              <a:t>в дом. Горячей воды достаточно </a:t>
            </a:r>
            <a:endParaRPr lang="ru-RU" dirty="0" smtClean="0"/>
          </a:p>
          <a:p>
            <a:pPr>
              <a:buNone/>
            </a:pPr>
            <a:r>
              <a:rPr lang="ru-RU" dirty="0" smtClean="0"/>
              <a:t>для </a:t>
            </a:r>
            <a:r>
              <a:rPr lang="ru-RU" dirty="0" smtClean="0"/>
              <a:t>принятия горячего душа трём членам </a:t>
            </a:r>
            <a:endParaRPr lang="ru-RU" dirty="0" smtClean="0"/>
          </a:p>
          <a:p>
            <a:pPr>
              <a:buNone/>
            </a:pPr>
            <a:r>
              <a:rPr lang="ru-RU" dirty="0" smtClean="0"/>
              <a:t>семьи </a:t>
            </a:r>
            <a:r>
              <a:rPr lang="ru-RU" dirty="0" smtClean="0"/>
              <a:t>предприимчивого китайца.</a:t>
            </a:r>
            <a:endParaRPr lang="ru-RU" dirty="0"/>
          </a:p>
        </p:txBody>
      </p:sp>
      <p:pic>
        <p:nvPicPr>
          <p:cNvPr id="4" name="Рисунок 3" descr="бутылка"/>
          <p:cNvPicPr/>
          <p:nvPr/>
        </p:nvPicPr>
        <p:blipFill>
          <a:blip r:embed="rId2" cstate="print"/>
          <a:srcRect/>
          <a:stretch>
            <a:fillRect/>
          </a:stretch>
        </p:blipFill>
        <p:spPr bwMode="auto">
          <a:xfrm>
            <a:off x="5652120" y="1196752"/>
            <a:ext cx="3384376" cy="259228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6633"/>
            <a:ext cx="8229600" cy="3168352"/>
          </a:xfrm>
        </p:spPr>
        <p:txBody>
          <a:bodyPr>
            <a:normAutofit fontScale="85000" lnSpcReduction="20000"/>
          </a:bodyPr>
          <a:lstStyle/>
          <a:p>
            <a:pPr algn="ctr">
              <a:buNone/>
            </a:pPr>
            <a:r>
              <a:rPr lang="ru-RU" b="1" dirty="0" smtClean="0">
                <a:latin typeface="Times New Roman" pitchFamily="18" charset="0"/>
                <a:cs typeface="Times New Roman" pitchFamily="18" charset="0"/>
              </a:rPr>
              <a:t>Фантастическое пластиковое судно.</a:t>
            </a:r>
            <a:r>
              <a:rPr lang="ru-RU" dirty="0" smtClean="0">
                <a:latin typeface="Times New Roman" pitchFamily="18" charset="0"/>
                <a:cs typeface="Times New Roman" pitchFamily="18" charset="0"/>
              </a:rPr>
              <a:t> Команда французских исследователей собирается проплыть под парусом от Сан-Франциско до Австралии (18000 км) на 18 метровом судне, полностью изготовленном из пластиковых бутылок (за исключением парусных мачт). На постройку яхты ушло 18000 двух литровых пластиковых бутылок, которые были заполнены сухим льдом (для придания твёрдости).</a:t>
            </a:r>
          </a:p>
          <a:p>
            <a:pPr algn="ctr"/>
            <a:endParaRPr lang="ru-RU" dirty="0"/>
          </a:p>
        </p:txBody>
      </p:sp>
      <p:pic>
        <p:nvPicPr>
          <p:cNvPr id="4" name="Рисунок 3" descr="судно"/>
          <p:cNvPicPr/>
          <p:nvPr/>
        </p:nvPicPr>
        <p:blipFill>
          <a:blip r:embed="rId2" cstate="print"/>
          <a:srcRect/>
          <a:stretch>
            <a:fillRect/>
          </a:stretch>
        </p:blipFill>
        <p:spPr bwMode="auto">
          <a:xfrm>
            <a:off x="2843808" y="3257800"/>
            <a:ext cx="4054708" cy="36002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88641"/>
            <a:ext cx="8229600" cy="3168352"/>
          </a:xfrm>
        </p:spPr>
        <p:txBody>
          <a:bodyPr>
            <a:normAutofit fontScale="85000" lnSpcReduction="10000"/>
          </a:bodyPr>
          <a:lstStyle/>
          <a:p>
            <a:pPr>
              <a:buNone/>
            </a:pPr>
            <a:r>
              <a:rPr lang="ru-RU" b="1" dirty="0" smtClean="0">
                <a:latin typeface="Times New Roman" pitchFamily="18" charset="0"/>
                <a:cs typeface="Times New Roman" pitchFamily="18" charset="0"/>
              </a:rPr>
              <a:t>Миллион бутылок на постройку храма</a:t>
            </a:r>
            <a:r>
              <a:rPr lang="ru-RU" dirty="0" smtClean="0">
                <a:latin typeface="Times New Roman" pitchFamily="18" charset="0"/>
                <a:cs typeface="Times New Roman" pitchFamily="18" charset="0"/>
              </a:rPr>
              <a:t>. Именно столько бутылок использовали, заботящиеся об окружающей среде буддийские монахи Таиланда, для постройки своего храма. При строительстве храма монахи использовали зелёные бутылки из-под пива </a:t>
            </a:r>
            <a:r>
              <a:rPr lang="ru-RU" dirty="0" err="1" smtClean="0">
                <a:latin typeface="Times New Roman" pitchFamily="18" charset="0"/>
                <a:cs typeface="Times New Roman" pitchFamily="18" charset="0"/>
              </a:rPr>
              <a:t>Heineken</a:t>
            </a:r>
            <a:r>
              <a:rPr lang="ru-RU" dirty="0" smtClean="0">
                <a:latin typeface="Times New Roman" pitchFamily="18" charset="0"/>
                <a:cs typeface="Times New Roman" pitchFamily="18" charset="0"/>
              </a:rPr>
              <a:t> и коричневые - из-под пива </a:t>
            </a:r>
            <a:r>
              <a:rPr lang="ru-RU" dirty="0" err="1" smtClean="0">
                <a:latin typeface="Times New Roman" pitchFamily="18" charset="0"/>
                <a:cs typeface="Times New Roman" pitchFamily="18" charset="0"/>
              </a:rPr>
              <a:t>Chang</a:t>
            </a:r>
            <a:r>
              <a:rPr lang="ru-RU" dirty="0" smtClean="0">
                <a:latin typeface="Times New Roman" pitchFamily="18" charset="0"/>
                <a:cs typeface="Times New Roman" pitchFamily="18" charset="0"/>
              </a:rPr>
              <a:t>. В храме даже туалеты и крематории сделаны из пустых бутылок.</a:t>
            </a:r>
          </a:p>
          <a:p>
            <a:endParaRPr lang="ru-RU" dirty="0"/>
          </a:p>
        </p:txBody>
      </p:sp>
      <p:pic>
        <p:nvPicPr>
          <p:cNvPr id="4" name="Рисунок 3" descr="храм из пластика"/>
          <p:cNvPicPr/>
          <p:nvPr/>
        </p:nvPicPr>
        <p:blipFill>
          <a:blip r:embed="rId2" cstate="print"/>
          <a:srcRect/>
          <a:stretch>
            <a:fillRect/>
          </a:stretch>
        </p:blipFill>
        <p:spPr bwMode="auto">
          <a:xfrm>
            <a:off x="2267744" y="3284984"/>
            <a:ext cx="4102311" cy="295212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
            <a:ext cx="8640960" cy="1484783"/>
          </a:xfrm>
        </p:spPr>
        <p:txBody>
          <a:bodyPr/>
          <a:lstStyle/>
          <a:p>
            <a:pPr lvl="0">
              <a:buNone/>
            </a:pPr>
            <a:r>
              <a:rPr lang="ru-RU" sz="2800" dirty="0" smtClean="0">
                <a:latin typeface="Times New Roman" pitchFamily="18" charset="0"/>
                <a:cs typeface="Times New Roman" pitchFamily="18" charset="0"/>
              </a:rPr>
              <a:t>Народные умельцы дают пластиковой таре новую жизнь, изготавливая из неё поделки для украшения дачи или полезные в хозяйстве вещи</a:t>
            </a:r>
          </a:p>
          <a:p>
            <a:endParaRPr lang="ru-RU" dirty="0"/>
          </a:p>
        </p:txBody>
      </p:sp>
      <p:pic>
        <p:nvPicPr>
          <p:cNvPr id="4" name="Рисунок 3" descr="s1200 (1).jpg"/>
          <p:cNvPicPr/>
          <p:nvPr/>
        </p:nvPicPr>
        <p:blipFill>
          <a:blip r:embed="rId2" cstate="print"/>
          <a:srcRect r="4419"/>
          <a:stretch>
            <a:fillRect/>
          </a:stretch>
        </p:blipFill>
        <p:spPr>
          <a:xfrm>
            <a:off x="395536" y="1772816"/>
            <a:ext cx="3240360" cy="2808312"/>
          </a:xfrm>
          <a:prstGeom prst="rect">
            <a:avLst/>
          </a:prstGeom>
        </p:spPr>
      </p:pic>
      <p:pic>
        <p:nvPicPr>
          <p:cNvPr id="5" name="Рисунок 4" descr="plastikbutilki_7.jpg"/>
          <p:cNvPicPr/>
          <p:nvPr/>
        </p:nvPicPr>
        <p:blipFill>
          <a:blip r:embed="rId3" cstate="print"/>
          <a:srcRect l="19543" r="21543"/>
          <a:stretch>
            <a:fillRect/>
          </a:stretch>
        </p:blipFill>
        <p:spPr>
          <a:xfrm>
            <a:off x="6084168" y="1772816"/>
            <a:ext cx="2812988" cy="2736304"/>
          </a:xfrm>
          <a:prstGeom prst="rect">
            <a:avLst/>
          </a:prstGeom>
        </p:spPr>
      </p:pic>
      <p:pic>
        <p:nvPicPr>
          <p:cNvPr id="6" name="Рисунок 5" descr="1522504434_8441847_46969.jpg"/>
          <p:cNvPicPr/>
          <p:nvPr/>
        </p:nvPicPr>
        <p:blipFill>
          <a:blip r:embed="rId4" cstate="print"/>
          <a:stretch>
            <a:fillRect/>
          </a:stretch>
        </p:blipFill>
        <p:spPr>
          <a:xfrm>
            <a:off x="3779912" y="3140968"/>
            <a:ext cx="2232248" cy="303865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Пользователь\Desktop\ab02411acffee111e0a80ed5232ead39.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4299" y="4649835"/>
            <a:ext cx="2119370" cy="21193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14339" name="Picture 3" descr="C:\Users\Пользователь\Desktop\2117906_6395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483767" y="4682497"/>
            <a:ext cx="2782277" cy="20867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14340" name="Picture 4" descr="C:\Users\Пользователь\Desktop\LkQHznDUF3E.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508104" y="4665377"/>
            <a:ext cx="3594082" cy="20882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14341" name="Picture 5" descr="C:\Users\Пользователь\Desktop\s1200.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84299" y="908720"/>
            <a:ext cx="8777740" cy="584494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86488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21000"/>
                                  </p:stCondLst>
                                  <p:childTnLst>
                                    <p:set>
                                      <p:cBhvr>
                                        <p:cTn id="6" dur="1" fill="hold">
                                          <p:stCondLst>
                                            <p:cond delay="0"/>
                                          </p:stCondLst>
                                        </p:cTn>
                                        <p:tgtEl>
                                          <p:spTgt spid="14341"/>
                                        </p:tgtEl>
                                        <p:attrNameLst>
                                          <p:attrName>style.visibility</p:attrName>
                                        </p:attrNameLst>
                                      </p:cBhvr>
                                      <p:to>
                                        <p:strVal val="visible"/>
                                      </p:to>
                                    </p:set>
                                    <p:animEffect transition="in" filter="circle(in)">
                                      <p:cBhvr>
                                        <p:cTn id="7" dur="3000"/>
                                        <p:tgtEl>
                                          <p:spTgt spid="14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sz="3600" u="sng" dirty="0" smtClean="0">
                <a:latin typeface="Times New Roman" pitchFamily="18" charset="0"/>
                <a:cs typeface="Times New Roman" pitchFamily="18" charset="0"/>
              </a:rPr>
              <a:t>исследования</a:t>
            </a:r>
            <a:endParaRPr lang="ru-RU" sz="3600" u="sng" dirty="0">
              <a:latin typeface="Times New Roman" pitchFamily="18" charset="0"/>
              <a:cs typeface="Times New Roman" pitchFamily="18" charset="0"/>
            </a:endParaRPr>
          </a:p>
        </p:txBody>
      </p:sp>
      <p:pic>
        <p:nvPicPr>
          <p:cNvPr id="4" name="Содержимое 3" descr="C:\Users\User\Desktop\Пластик\a6ba8792-c5f6-411d-adc9-52ec36c30b47.jpg"/>
          <p:cNvPicPr>
            <a:picLocks noGrp="1"/>
          </p:cNvPicPr>
          <p:nvPr>
            <p:ph idx="1"/>
          </p:nvPr>
        </p:nvPicPr>
        <p:blipFill>
          <a:blip r:embed="rId2" cstate="print"/>
          <a:srcRect/>
          <a:stretch>
            <a:fillRect/>
          </a:stretch>
        </p:blipFill>
        <p:spPr bwMode="auto">
          <a:xfrm>
            <a:off x="539552" y="1124744"/>
            <a:ext cx="1891145" cy="2518756"/>
          </a:xfrm>
          <a:prstGeom prst="rect">
            <a:avLst/>
          </a:prstGeom>
          <a:noFill/>
          <a:ln w="9525">
            <a:noFill/>
            <a:miter lim="800000"/>
            <a:headEnd/>
            <a:tailEnd/>
          </a:ln>
        </p:spPr>
      </p:pic>
      <p:pic>
        <p:nvPicPr>
          <p:cNvPr id="5" name="Рисунок 4" descr="C:\Users\User\Desktop\Пластик\df58573c-6984-4d68-8783-ba2ee564f297.jpg"/>
          <p:cNvPicPr/>
          <p:nvPr/>
        </p:nvPicPr>
        <p:blipFill>
          <a:blip r:embed="rId3" cstate="print"/>
          <a:srcRect/>
          <a:stretch>
            <a:fillRect/>
          </a:stretch>
        </p:blipFill>
        <p:spPr bwMode="auto">
          <a:xfrm>
            <a:off x="6732240" y="1124744"/>
            <a:ext cx="2016224" cy="2592288"/>
          </a:xfrm>
          <a:prstGeom prst="rect">
            <a:avLst/>
          </a:prstGeom>
          <a:noFill/>
          <a:ln w="9525">
            <a:noFill/>
            <a:miter lim="800000"/>
            <a:headEnd/>
            <a:tailEnd/>
          </a:ln>
        </p:spPr>
      </p:pic>
      <p:pic>
        <p:nvPicPr>
          <p:cNvPr id="1027" name="Рисунок 1" descr="02e06857-a84f-43d1-acd8-e6e94caf42fe"/>
          <p:cNvPicPr>
            <a:picLocks noChangeAspect="1" noChangeArrowheads="1"/>
          </p:cNvPicPr>
          <p:nvPr/>
        </p:nvPicPr>
        <p:blipFill>
          <a:blip r:embed="rId4" cstate="print"/>
          <a:srcRect/>
          <a:stretch>
            <a:fillRect/>
          </a:stretch>
        </p:blipFill>
        <p:spPr bwMode="auto">
          <a:xfrm>
            <a:off x="755576" y="4077072"/>
            <a:ext cx="1784598" cy="2375275"/>
          </a:xfrm>
          <a:prstGeom prst="rect">
            <a:avLst/>
          </a:prstGeom>
          <a:noFill/>
        </p:spPr>
      </p:pic>
      <p:pic>
        <p:nvPicPr>
          <p:cNvPr id="1026" name="Рисунок 4" descr="d67720bf-520b-457a-bcc0-7e377b63b8c6"/>
          <p:cNvPicPr>
            <a:picLocks noChangeAspect="1" noChangeArrowheads="1"/>
          </p:cNvPicPr>
          <p:nvPr/>
        </p:nvPicPr>
        <p:blipFill>
          <a:blip r:embed="rId5" cstate="print"/>
          <a:srcRect/>
          <a:stretch>
            <a:fillRect/>
          </a:stretch>
        </p:blipFill>
        <p:spPr bwMode="auto">
          <a:xfrm>
            <a:off x="3131840" y="4293096"/>
            <a:ext cx="2709668" cy="2016249"/>
          </a:xfrm>
          <a:prstGeom prst="rect">
            <a:avLst/>
          </a:prstGeom>
          <a:noFill/>
        </p:spPr>
      </p:pic>
      <p:pic>
        <p:nvPicPr>
          <p:cNvPr id="1025" name="Рисунок 2" descr="68fd89aa-5c23-4b98-aef1-9ff764282b61"/>
          <p:cNvPicPr>
            <a:picLocks noChangeAspect="1" noChangeArrowheads="1"/>
          </p:cNvPicPr>
          <p:nvPr/>
        </p:nvPicPr>
        <p:blipFill>
          <a:blip r:embed="rId6" cstate="print"/>
          <a:srcRect/>
          <a:stretch>
            <a:fillRect/>
          </a:stretch>
        </p:blipFill>
        <p:spPr bwMode="auto">
          <a:xfrm>
            <a:off x="7020272" y="4149080"/>
            <a:ext cx="1631057" cy="2174743"/>
          </a:xfrm>
          <a:prstGeom prst="rect">
            <a:avLst/>
          </a:prstGeom>
          <a:noFill/>
        </p:spPr>
      </p:pic>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029" name="Rectangle 5"/>
          <p:cNvSpPr>
            <a:spLocks noChangeArrowheads="1"/>
          </p:cNvSpPr>
          <p:nvPr/>
        </p:nvSpPr>
        <p:spPr bwMode="auto">
          <a:xfrm>
            <a:off x="0" y="2257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30" name="Rectangle 6"/>
          <p:cNvSpPr>
            <a:spLocks noChangeArrowheads="1"/>
          </p:cNvSpPr>
          <p:nvPr/>
        </p:nvSpPr>
        <p:spPr bwMode="auto">
          <a:xfrm>
            <a:off x="0" y="4057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031" name="Rectangle 7"/>
          <p:cNvSpPr>
            <a:spLocks noChangeArrowheads="1"/>
          </p:cNvSpPr>
          <p:nvPr/>
        </p:nvSpPr>
        <p:spPr bwMode="auto">
          <a:xfrm>
            <a:off x="0" y="58483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TextBox 12"/>
          <p:cNvSpPr txBox="1"/>
          <p:nvPr/>
        </p:nvSpPr>
        <p:spPr>
          <a:xfrm>
            <a:off x="2987824" y="1268760"/>
            <a:ext cx="3528392" cy="954107"/>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Товары магазина с.Большая Рудка</a:t>
            </a:r>
            <a:endParaRPr lang="ru-RU" sz="2800" b="1"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764704"/>
            <a:ext cx="9144000" cy="5361459"/>
          </a:xfrm>
        </p:spPr>
        <p:txBody>
          <a:bodyPr>
            <a:normAutofit fontScale="92500" lnSpcReduction="10000"/>
          </a:bodyPr>
          <a:lstStyle/>
          <a:p>
            <a:pPr algn="ctr">
              <a:buNone/>
            </a:pPr>
            <a:r>
              <a:rPr lang="ru-RU" b="1" dirty="0" smtClean="0">
                <a:latin typeface="Times New Roman" pitchFamily="18" charset="0"/>
                <a:cs typeface="Times New Roman" pitchFamily="18" charset="0"/>
              </a:rPr>
              <a:t>Итоги анкетирования:</a:t>
            </a:r>
            <a:endParaRPr lang="ru-RU" dirty="0" smtClean="0">
              <a:latin typeface="Times New Roman" pitchFamily="18" charset="0"/>
              <a:cs typeface="Times New Roman" pitchFamily="18" charset="0"/>
            </a:endParaRPr>
          </a:p>
          <a:p>
            <a:pPr>
              <a:buNone/>
            </a:pPr>
            <a:r>
              <a:rPr lang="ru-RU" i="1" u="sng" dirty="0" smtClean="0">
                <a:latin typeface="Times New Roman" pitchFamily="18" charset="0"/>
                <a:cs typeface="Times New Roman" pitchFamily="18" charset="0"/>
              </a:rPr>
              <a:t>Больше всего в пластиковой таре покупают:</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-напитки – (11 ч)46%,</a:t>
            </a:r>
          </a:p>
          <a:p>
            <a:pPr>
              <a:buNone/>
            </a:pPr>
            <a:r>
              <a:rPr lang="ru-RU" dirty="0" smtClean="0">
                <a:latin typeface="Times New Roman" pitchFamily="18" charset="0"/>
                <a:cs typeface="Times New Roman" pitchFamily="18" charset="0"/>
              </a:rPr>
              <a:t>-растительное масло – (7ч)29%</a:t>
            </a:r>
          </a:p>
          <a:p>
            <a:pPr>
              <a:buNone/>
            </a:pPr>
            <a:r>
              <a:rPr lang="ru-RU" dirty="0" smtClean="0">
                <a:latin typeface="Times New Roman" pitchFamily="18" charset="0"/>
                <a:cs typeface="Times New Roman" pitchFamily="18" charset="0"/>
              </a:rPr>
              <a:t>-молочные продукты –(3ч) 13%%</a:t>
            </a:r>
          </a:p>
          <a:p>
            <a:pPr>
              <a:buNone/>
            </a:pPr>
            <a:r>
              <a:rPr lang="ru-RU" dirty="0" smtClean="0">
                <a:latin typeface="Times New Roman" pitchFamily="18" charset="0"/>
                <a:cs typeface="Times New Roman" pitchFamily="18" charset="0"/>
              </a:rPr>
              <a:t>-другие продукты питания – (3ч)13%</a:t>
            </a:r>
          </a:p>
          <a:p>
            <a:pPr>
              <a:buNone/>
            </a:pPr>
            <a:r>
              <a:rPr lang="ru-RU" i="1" u="sng" dirty="0" smtClean="0">
                <a:latin typeface="Times New Roman" pitchFamily="18" charset="0"/>
                <a:cs typeface="Times New Roman" pitchFamily="18" charset="0"/>
              </a:rPr>
              <a:t>Пластиковую тару, после использования</a:t>
            </a:r>
            <a:r>
              <a:rPr lang="ru-RU" u="sng" dirty="0" smtClean="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-выбрасывают на мусорную свалку – (18ч)75%,</a:t>
            </a:r>
          </a:p>
          <a:p>
            <a:pPr>
              <a:buNone/>
            </a:pPr>
            <a:r>
              <a:rPr lang="ru-RU" dirty="0" smtClean="0">
                <a:latin typeface="Times New Roman" pitchFamily="18" charset="0"/>
                <a:cs typeface="Times New Roman" pitchFamily="18" charset="0"/>
              </a:rPr>
              <a:t>-применяют ненужные бутылки в быту –(5ч) 21%</a:t>
            </a:r>
          </a:p>
          <a:p>
            <a:pPr>
              <a:buNone/>
            </a:pPr>
            <a:r>
              <a:rPr lang="ru-RU" dirty="0" smtClean="0">
                <a:latin typeface="Times New Roman" pitchFamily="18" charset="0"/>
                <a:cs typeface="Times New Roman" pitchFamily="18" charset="0"/>
              </a:rPr>
              <a:t>-закапывают в землю или сжигают на костре – (1ч)4%</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116633"/>
            <a:ext cx="8892480" cy="1800199"/>
          </a:xfrm>
        </p:spPr>
        <p:txBody>
          <a:bodyPr/>
          <a:lstStyle/>
          <a:p>
            <a:pPr>
              <a:buNone/>
            </a:pPr>
            <a:r>
              <a:rPr lang="ru-RU" sz="2800" dirty="0" smtClean="0">
                <a:latin typeface="Times New Roman" pitchFamily="18" charset="0"/>
                <a:cs typeface="Times New Roman" pitchFamily="18" charset="0"/>
              </a:rPr>
              <a:t>При </a:t>
            </a:r>
            <a:r>
              <a:rPr lang="ru-RU" sz="2800" dirty="0" smtClean="0">
                <a:latin typeface="Times New Roman" pitchFamily="18" charset="0"/>
                <a:cs typeface="Times New Roman" pitchFamily="18" charset="0"/>
              </a:rPr>
              <a:t>сжигании пластиковых бутылок выделяется ядовитый дым, который загрязняет воздух и плохо влияет на здоровье человека. Мы убедились, что сжигать пластиковые бутылки нельзя. </a:t>
            </a:r>
          </a:p>
          <a:p>
            <a:endParaRPr lang="ru-RU" dirty="0"/>
          </a:p>
        </p:txBody>
      </p:sp>
      <p:pic>
        <p:nvPicPr>
          <p:cNvPr id="4" name="Рисунок 3" descr="C:\Users\User\Desktop\Пластик\9d634e5a-a0d2-4991-9b5f-5efcff5f1821.jpg"/>
          <p:cNvPicPr/>
          <p:nvPr/>
        </p:nvPicPr>
        <p:blipFill>
          <a:blip r:embed="rId2" cstate="print"/>
          <a:srcRect/>
          <a:stretch>
            <a:fillRect/>
          </a:stretch>
        </p:blipFill>
        <p:spPr bwMode="auto">
          <a:xfrm>
            <a:off x="3131840" y="2204864"/>
            <a:ext cx="3960440" cy="388823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Пользователь\Desktop\son-8220-pit-vodu-iz-butylki-8221-324x229.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19672" y="1742908"/>
            <a:ext cx="5856182" cy="41390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
        <p:nvSpPr>
          <p:cNvPr id="2" name="TextBox 1"/>
          <p:cNvSpPr txBox="1"/>
          <p:nvPr/>
        </p:nvSpPr>
        <p:spPr>
          <a:xfrm>
            <a:off x="755576" y="332656"/>
            <a:ext cx="8223447" cy="1200329"/>
          </a:xfrm>
          <a:prstGeom prst="rect">
            <a:avLst/>
          </a:prstGeom>
          <a:noFill/>
        </p:spPr>
        <p:txBody>
          <a:bodyPr wrap="square" rtlCol="0">
            <a:spAutoFit/>
          </a:bodyPr>
          <a:lstStyle/>
          <a:p>
            <a:pPr algn="ctr"/>
            <a:r>
              <a:rPr lang="ru-RU" sz="2400" dirty="0" smtClean="0">
                <a:latin typeface="Times New Roman" panose="02020603050405020304" pitchFamily="18" charset="0"/>
                <a:cs typeface="Times New Roman" panose="02020603050405020304" pitchFamily="18" charset="0"/>
              </a:rPr>
              <a:t>Выпив воду из нагретой солнцем пластиковой бутылки, мы обнаружили странный вкус  и запах. </a:t>
            </a:r>
          </a:p>
          <a:p>
            <a:pPr algn="ctr"/>
            <a:r>
              <a:rPr lang="ru-RU" sz="2400" dirty="0" smtClean="0">
                <a:latin typeface="Times New Roman" panose="02020603050405020304" pitchFamily="18" charset="0"/>
                <a:cs typeface="Times New Roman" panose="02020603050405020304" pitchFamily="18" charset="0"/>
              </a:rPr>
              <a:t>И задумались пластик  это хорошо или плохо?</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4974841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
            <a:ext cx="9144000" cy="2132856"/>
          </a:xfrm>
        </p:spPr>
        <p:txBody>
          <a:bodyPr/>
          <a:lstStyle/>
          <a:p>
            <a:pPr algn="ctr">
              <a:buNone/>
            </a:pPr>
            <a:r>
              <a:rPr lang="ru-RU" dirty="0" smtClean="0">
                <a:latin typeface="Times New Roman" pitchFamily="18" charset="0"/>
                <a:cs typeface="Times New Roman" pitchFamily="18" charset="0"/>
              </a:rPr>
              <a:t>Данный </a:t>
            </a:r>
            <a:r>
              <a:rPr lang="ru-RU" dirty="0" smtClean="0">
                <a:latin typeface="Times New Roman" pitchFamily="18" charset="0"/>
                <a:cs typeface="Times New Roman" pitchFamily="18" charset="0"/>
              </a:rPr>
              <a:t>эксперимент доказал, что физические свойства пластика меняются при нагревании и будут выделяться вредные для организма вещества в жидкость, содержащуюся в </a:t>
            </a:r>
            <a:r>
              <a:rPr lang="ru-RU" dirty="0" smtClean="0">
                <a:latin typeface="Times New Roman" pitchFamily="18" charset="0"/>
                <a:cs typeface="Times New Roman" pitchFamily="18" charset="0"/>
              </a:rPr>
              <a:t>бутылке</a:t>
            </a:r>
            <a:endParaRPr lang="ru-RU" dirty="0" smtClean="0">
              <a:latin typeface="Times New Roman" pitchFamily="18" charset="0"/>
              <a:cs typeface="Times New Roman" pitchFamily="18" charset="0"/>
            </a:endParaRPr>
          </a:p>
          <a:p>
            <a:endParaRPr lang="ru-RU" dirty="0"/>
          </a:p>
        </p:txBody>
      </p:sp>
      <p:pic>
        <p:nvPicPr>
          <p:cNvPr id="4" name="Рисунок 3" descr="C:\Users\User\Desktop\Пластик\9cc0f0a1-34a6-454f-bdde-1b436a790b2d.jpg"/>
          <p:cNvPicPr/>
          <p:nvPr/>
        </p:nvPicPr>
        <p:blipFill>
          <a:blip r:embed="rId2" cstate="print"/>
          <a:srcRect/>
          <a:stretch>
            <a:fillRect/>
          </a:stretch>
        </p:blipFill>
        <p:spPr bwMode="auto">
          <a:xfrm>
            <a:off x="1403648" y="2204864"/>
            <a:ext cx="2639149" cy="3600200"/>
          </a:xfrm>
          <a:prstGeom prst="rect">
            <a:avLst/>
          </a:prstGeom>
          <a:noFill/>
          <a:ln w="9525">
            <a:noFill/>
            <a:miter lim="800000"/>
            <a:headEnd/>
            <a:tailEnd/>
          </a:ln>
        </p:spPr>
      </p:pic>
      <p:pic>
        <p:nvPicPr>
          <p:cNvPr id="5" name="Рисунок 4" descr="C:\Users\User\Desktop\Пластик\c7e1091d-ae82-49af-8732-938b0adde316.jpg"/>
          <p:cNvPicPr/>
          <p:nvPr/>
        </p:nvPicPr>
        <p:blipFill>
          <a:blip r:embed="rId3" cstate="print"/>
          <a:srcRect/>
          <a:stretch>
            <a:fillRect/>
          </a:stretch>
        </p:blipFill>
        <p:spPr bwMode="auto">
          <a:xfrm>
            <a:off x="4644008" y="2204864"/>
            <a:ext cx="2802235" cy="3688704"/>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0"/>
            <a:ext cx="8712968" cy="4077072"/>
          </a:xfrm>
        </p:spPr>
        <p:txBody>
          <a:bodyPr>
            <a:noAutofit/>
          </a:bodyPr>
          <a:lstStyle/>
          <a:p>
            <a:pPr marL="0" indent="0" algn="ctr">
              <a:buNone/>
            </a:pPr>
            <a:r>
              <a:rPr lang="ru-RU" b="1" dirty="0" smtClean="0">
                <a:solidFill>
                  <a:srgbClr val="000000"/>
                </a:solidFill>
                <a:latin typeface="Times New Roman"/>
                <a:ea typeface="Times New Roman"/>
                <a:cs typeface="Times New Roman"/>
              </a:rPr>
              <a:t>Заключение</a:t>
            </a:r>
            <a:endParaRPr lang="ru-RU" dirty="0" smtClean="0">
              <a:ea typeface="Calibri"/>
              <a:cs typeface="Times New Roman"/>
            </a:endParaRPr>
          </a:p>
          <a:p>
            <a:pPr marL="0" indent="0">
              <a:buNone/>
            </a:pPr>
            <a:r>
              <a:rPr lang="ru-RU" sz="2000" dirty="0" smtClean="0">
                <a:latin typeface="Times New Roman" panose="02020603050405020304" pitchFamily="18" charset="0"/>
                <a:cs typeface="Times New Roman" panose="02020603050405020304" pitchFamily="18" charset="0"/>
              </a:rPr>
              <a:t>Следует</a:t>
            </a:r>
            <a:r>
              <a:rPr lang="ru-RU" sz="2000" dirty="0" smtClean="0">
                <a:latin typeface="Times New Roman" panose="02020603050405020304" pitchFamily="18" charset="0"/>
                <a:cs typeface="Times New Roman" panose="02020603050405020304" pitchFamily="18" charset="0"/>
              </a:rPr>
              <a:t>:</a:t>
            </a:r>
          </a:p>
          <a:p>
            <a:pPr marL="0" indent="0">
              <a:buNone/>
            </a:pPr>
            <a:r>
              <a:rPr lang="ru-RU" sz="2000" dirty="0">
                <a:solidFill>
                  <a:srgbClr val="000000"/>
                </a:solidFill>
                <a:latin typeface="Times New Roman" panose="02020603050405020304" pitchFamily="18" charset="0"/>
                <a:ea typeface="Calibri"/>
                <a:cs typeface="Times New Roman" panose="02020603050405020304" pitchFamily="18" charset="0"/>
              </a:rPr>
              <a:t>Ограничить использование посуды с опасной кодировкой</a:t>
            </a:r>
            <a:r>
              <a:rPr lang="ru-RU" sz="2000" dirty="0" smtClean="0">
                <a:solidFill>
                  <a:srgbClr val="000000"/>
                </a:solidFill>
                <a:latin typeface="Times New Roman" panose="02020603050405020304" pitchFamily="18" charset="0"/>
                <a:ea typeface="Calibri"/>
                <a:cs typeface="Times New Roman" panose="02020603050405020304" pitchFamily="18" charset="0"/>
              </a:rPr>
              <a:t>;</a:t>
            </a:r>
          </a:p>
          <a:p>
            <a:pPr marL="0" indent="0">
              <a:buNone/>
            </a:pPr>
            <a:r>
              <a:rPr lang="ru-RU" sz="2000" dirty="0" smtClean="0">
                <a:solidFill>
                  <a:srgbClr val="000000"/>
                </a:solidFill>
                <a:latin typeface="Times New Roman" panose="02020603050405020304" pitchFamily="18" charset="0"/>
                <a:ea typeface="Calibri"/>
                <a:cs typeface="Times New Roman" panose="02020603050405020304" pitchFamily="18" charset="0"/>
              </a:rPr>
              <a:t> </a:t>
            </a:r>
            <a:r>
              <a:rPr lang="ru-RU" sz="2000" dirty="0">
                <a:solidFill>
                  <a:srgbClr val="000000"/>
                </a:solidFill>
                <a:latin typeface="Times New Roman" panose="02020603050405020304" pitchFamily="18" charset="0"/>
                <a:ea typeface="Calibri"/>
                <a:cs typeface="Times New Roman" panose="02020603050405020304" pitchFamily="18" charset="0"/>
              </a:rPr>
              <a:t>не разогревать напитки и пищу в пластиковой таре; </a:t>
            </a:r>
            <a:endParaRPr lang="ru-RU" sz="2000" dirty="0" smtClean="0">
              <a:solidFill>
                <a:srgbClr val="000000"/>
              </a:solidFill>
              <a:latin typeface="Times New Roman" panose="02020603050405020304" pitchFamily="18" charset="0"/>
              <a:ea typeface="Calibri"/>
              <a:cs typeface="Times New Roman" panose="02020603050405020304" pitchFamily="18" charset="0"/>
            </a:endParaRPr>
          </a:p>
          <a:p>
            <a:pPr marL="0" indent="0">
              <a:buNone/>
            </a:pPr>
            <a:r>
              <a:rPr lang="ru-RU" sz="2000" dirty="0" smtClean="0">
                <a:solidFill>
                  <a:srgbClr val="000000"/>
                </a:solidFill>
                <a:latin typeface="Times New Roman" panose="02020603050405020304" pitchFamily="18" charset="0"/>
                <a:ea typeface="Calibri"/>
                <a:cs typeface="Times New Roman" panose="02020603050405020304" pitchFamily="18" charset="0"/>
              </a:rPr>
              <a:t>не </a:t>
            </a:r>
            <a:r>
              <a:rPr lang="ru-RU" sz="2000" dirty="0">
                <a:solidFill>
                  <a:srgbClr val="000000"/>
                </a:solidFill>
                <a:latin typeface="Times New Roman" panose="02020603050405020304" pitchFamily="18" charset="0"/>
                <a:ea typeface="Calibri"/>
                <a:cs typeface="Times New Roman" panose="02020603050405020304" pitchFamily="18" charset="0"/>
              </a:rPr>
              <a:t>использовать пластиковую посуду повторно; </a:t>
            </a:r>
            <a:endParaRPr lang="ru-RU" sz="2000" dirty="0" smtClean="0">
              <a:solidFill>
                <a:srgbClr val="000000"/>
              </a:solidFill>
              <a:latin typeface="Times New Roman" panose="02020603050405020304" pitchFamily="18" charset="0"/>
              <a:ea typeface="Calibri"/>
              <a:cs typeface="Times New Roman" panose="02020603050405020304" pitchFamily="18" charset="0"/>
            </a:endParaRPr>
          </a:p>
          <a:p>
            <a:pPr marL="0" indent="0">
              <a:buNone/>
            </a:pPr>
            <a:r>
              <a:rPr lang="ru-RU" sz="2000" dirty="0" smtClean="0">
                <a:solidFill>
                  <a:srgbClr val="000000"/>
                </a:solidFill>
                <a:latin typeface="Times New Roman" panose="02020603050405020304" pitchFamily="18" charset="0"/>
                <a:ea typeface="Calibri"/>
                <a:cs typeface="Times New Roman" panose="02020603050405020304" pitchFamily="18" charset="0"/>
              </a:rPr>
              <a:t>не </a:t>
            </a:r>
            <a:r>
              <a:rPr lang="ru-RU" sz="2000" dirty="0">
                <a:solidFill>
                  <a:srgbClr val="000000"/>
                </a:solidFill>
                <a:latin typeface="Times New Roman" panose="02020603050405020304" pitchFamily="18" charset="0"/>
                <a:ea typeface="Calibri"/>
                <a:cs typeface="Times New Roman" panose="02020603050405020304" pitchFamily="18" charset="0"/>
              </a:rPr>
              <a:t>хранить напитки и пищу в таре длительное время; </a:t>
            </a:r>
            <a:endParaRPr lang="ru-RU" sz="2000" dirty="0" smtClean="0">
              <a:solidFill>
                <a:srgbClr val="000000"/>
              </a:solidFill>
              <a:latin typeface="Times New Roman" panose="02020603050405020304" pitchFamily="18" charset="0"/>
              <a:ea typeface="Calibri"/>
              <a:cs typeface="Times New Roman" panose="02020603050405020304" pitchFamily="18" charset="0"/>
            </a:endParaRPr>
          </a:p>
          <a:p>
            <a:pPr marL="0" indent="0">
              <a:buNone/>
            </a:pPr>
            <a:r>
              <a:rPr lang="ru-RU" sz="2000" dirty="0" smtClean="0">
                <a:solidFill>
                  <a:srgbClr val="000000"/>
                </a:solidFill>
                <a:latin typeface="Times New Roman" panose="02020603050405020304" pitchFamily="18" charset="0"/>
                <a:ea typeface="Calibri"/>
                <a:cs typeface="Times New Roman" panose="02020603050405020304" pitchFamily="18" charset="0"/>
              </a:rPr>
              <a:t>по </a:t>
            </a:r>
            <a:r>
              <a:rPr lang="ru-RU" sz="2000" dirty="0">
                <a:solidFill>
                  <a:srgbClr val="000000"/>
                </a:solidFill>
                <a:latin typeface="Times New Roman" panose="02020603050405020304" pitchFamily="18" charset="0"/>
                <a:ea typeface="Calibri"/>
                <a:cs typeface="Times New Roman" panose="02020603050405020304" pitchFamily="18" charset="0"/>
              </a:rPr>
              <a:t>возможности пить и есть из стеклянной посуды; </a:t>
            </a:r>
            <a:endParaRPr lang="ru-RU" sz="2000" dirty="0" smtClean="0">
              <a:solidFill>
                <a:srgbClr val="000000"/>
              </a:solidFill>
              <a:latin typeface="Times New Roman" panose="02020603050405020304" pitchFamily="18" charset="0"/>
              <a:ea typeface="Calibri"/>
              <a:cs typeface="Times New Roman" panose="02020603050405020304" pitchFamily="18" charset="0"/>
            </a:endParaRPr>
          </a:p>
          <a:p>
            <a:pPr marL="0" indent="0">
              <a:buNone/>
            </a:pPr>
            <a:r>
              <a:rPr lang="ru-RU" sz="2000" dirty="0" smtClean="0">
                <a:solidFill>
                  <a:srgbClr val="000000"/>
                </a:solidFill>
                <a:latin typeface="Times New Roman" panose="02020603050405020304" pitchFamily="18" charset="0"/>
                <a:ea typeface="Calibri"/>
                <a:cs typeface="Times New Roman" panose="02020603050405020304" pitchFamily="18" charset="0"/>
              </a:rPr>
              <a:t>соблюдать </a:t>
            </a:r>
            <a:r>
              <a:rPr lang="ru-RU" sz="2000" dirty="0">
                <a:solidFill>
                  <a:srgbClr val="000000"/>
                </a:solidFill>
                <a:latin typeface="Times New Roman" panose="02020603050405020304" pitchFamily="18" charset="0"/>
                <a:ea typeface="Calibri"/>
                <a:cs typeface="Times New Roman" panose="02020603050405020304" pitchFamily="18" charset="0"/>
              </a:rPr>
              <a:t>правила эксплуатации пластика; </a:t>
            </a:r>
            <a:endParaRPr lang="ru-RU" sz="2000" dirty="0" smtClean="0">
              <a:solidFill>
                <a:srgbClr val="000000"/>
              </a:solidFill>
              <a:latin typeface="Times New Roman" panose="02020603050405020304" pitchFamily="18" charset="0"/>
              <a:ea typeface="Calibri"/>
              <a:cs typeface="Times New Roman" panose="02020603050405020304" pitchFamily="18" charset="0"/>
            </a:endParaRPr>
          </a:p>
          <a:p>
            <a:pPr marL="0" indent="0">
              <a:buNone/>
            </a:pPr>
            <a:r>
              <a:rPr lang="ru-RU" sz="2000" dirty="0" smtClean="0">
                <a:solidFill>
                  <a:srgbClr val="000000"/>
                </a:solidFill>
                <a:latin typeface="Times New Roman" panose="02020603050405020304" pitchFamily="18" charset="0"/>
                <a:ea typeface="Calibri"/>
                <a:cs typeface="Times New Roman" panose="02020603050405020304" pitchFamily="18" charset="0"/>
              </a:rPr>
              <a:t>не </a:t>
            </a:r>
            <a:r>
              <a:rPr lang="ru-RU" sz="2000" dirty="0">
                <a:solidFill>
                  <a:srgbClr val="000000"/>
                </a:solidFill>
                <a:latin typeface="Times New Roman" panose="02020603050405020304" pitchFamily="18" charset="0"/>
                <a:ea typeface="Calibri"/>
                <a:cs typeface="Times New Roman" panose="02020603050405020304" pitchFamily="18" charset="0"/>
              </a:rPr>
              <a:t>покупать одноразовую продукцию яркого цвета и с резким запахом</a:t>
            </a:r>
            <a:r>
              <a:rPr lang="ru-RU" sz="2000" dirty="0" smtClean="0">
                <a:solidFill>
                  <a:srgbClr val="000000"/>
                </a:solidFill>
                <a:latin typeface="Times New Roman" panose="02020603050405020304" pitchFamily="18" charset="0"/>
                <a:ea typeface="Calibri"/>
                <a:cs typeface="Times New Roman" panose="02020603050405020304" pitchFamily="18" charset="0"/>
              </a:rPr>
              <a:t>;</a:t>
            </a:r>
          </a:p>
          <a:p>
            <a:pPr marL="0" indent="0">
              <a:buNone/>
            </a:pPr>
            <a:r>
              <a:rPr lang="ru-RU" sz="2000" dirty="0" smtClean="0">
                <a:solidFill>
                  <a:srgbClr val="000000"/>
                </a:solidFill>
                <a:latin typeface="Times New Roman" panose="02020603050405020304" pitchFamily="18" charset="0"/>
                <a:ea typeface="Calibri"/>
                <a:cs typeface="Times New Roman" panose="02020603050405020304" pitchFamily="18" charset="0"/>
              </a:rPr>
              <a:t> Для </a:t>
            </a:r>
            <a:r>
              <a:rPr lang="ru-RU" sz="2000" dirty="0">
                <a:solidFill>
                  <a:srgbClr val="000000"/>
                </a:solidFill>
                <a:latin typeface="Times New Roman" panose="02020603050405020304" pitchFamily="18" charset="0"/>
                <a:ea typeface="Calibri"/>
                <a:cs typeface="Times New Roman" panose="02020603050405020304" pitchFamily="18" charset="0"/>
              </a:rPr>
              <a:t>детей использовать только экологически чистую или стеклянную посуду. </a:t>
            </a:r>
            <a:endParaRPr lang="ru-RU" sz="2000" dirty="0" smtClean="0">
              <a:solidFill>
                <a:srgbClr val="000000"/>
              </a:solidFill>
              <a:latin typeface="Times New Roman" panose="02020603050405020304" pitchFamily="18" charset="0"/>
              <a:ea typeface="Calibri"/>
              <a:cs typeface="Times New Roman" panose="02020603050405020304" pitchFamily="18" charset="0"/>
            </a:endParaRPr>
          </a:p>
          <a:p>
            <a:pPr marL="0" indent="0">
              <a:buNone/>
            </a:pPr>
            <a:r>
              <a:rPr lang="ru-RU" sz="2000" dirty="0" smtClean="0">
                <a:solidFill>
                  <a:srgbClr val="000000"/>
                </a:solidFill>
                <a:latin typeface="Times New Roman" panose="02020603050405020304" pitchFamily="18" charset="0"/>
                <a:ea typeface="Calibri"/>
                <a:cs typeface="Times New Roman" panose="02020603050405020304" pitchFamily="18" charset="0"/>
              </a:rPr>
              <a:t>Также </a:t>
            </a:r>
            <a:r>
              <a:rPr lang="ru-RU" sz="2000" dirty="0">
                <a:solidFill>
                  <a:srgbClr val="000000"/>
                </a:solidFill>
                <a:latin typeface="Times New Roman" panose="02020603050405020304" pitchFamily="18" charset="0"/>
                <a:ea typeface="Calibri"/>
                <a:cs typeface="Times New Roman" panose="02020603050405020304" pitchFamily="18" charset="0"/>
              </a:rPr>
              <a:t>рекомендуется постараться не пользоваться полиэтиленовыми пакетами, а отдать предпочтение бумажным. Напитки лучше пить из термоса, а не из стаканчиков из автомата</a:t>
            </a:r>
            <a:endParaRPr lang="ru-RU" sz="2000" dirty="0">
              <a:latin typeface="Times New Roman" panose="02020603050405020304" pitchFamily="18" charset="0"/>
              <a:cs typeface="Times New Roman" panose="02020603050405020304" pitchFamily="18" charset="0"/>
            </a:endParaRPr>
          </a:p>
        </p:txBody>
      </p:sp>
      <p:pic>
        <p:nvPicPr>
          <p:cNvPr id="11266" name="Picture 2" descr="C:\Users\Пользователь\Desktop\6387.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851920" y="4645441"/>
            <a:ext cx="1944216" cy="22125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11267" name="Picture 3" descr="C:\Users\Пользователь\Desktop\14986584_0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204181" y="4653136"/>
            <a:ext cx="2939819" cy="22048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768337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260648"/>
            <a:ext cx="8424936" cy="2448271"/>
          </a:xfrm>
        </p:spPr>
        <p:txBody>
          <a:bodyPr>
            <a:normAutofit fontScale="55000" lnSpcReduction="20000"/>
          </a:bodyPr>
          <a:lstStyle/>
          <a:p>
            <a:pPr marL="95250" marR="95250">
              <a:spcBef>
                <a:spcPts val="750"/>
              </a:spcBef>
              <a:spcAft>
                <a:spcPts val="750"/>
              </a:spcAft>
            </a:pPr>
            <a:r>
              <a:rPr lang="ru-RU" sz="5000" dirty="0" smtClean="0">
                <a:solidFill>
                  <a:srgbClr val="000000"/>
                </a:solidFill>
                <a:effectLst/>
                <a:latin typeface="Times New Roman"/>
                <a:ea typeface="Times New Roman"/>
              </a:rPr>
              <a:t>Изделия из пластика должны быть переработаны. В настоящее время проблема переработки таких отходов актуальна не только в связи с охраной окружающей среды, но и в связи с дефицитом полимерного сырья. Из 1кг отходов получается 0,8 кг вторичного сырья</a:t>
            </a:r>
            <a:endParaRPr lang="ru-RU" sz="5000" dirty="0" smtClean="0">
              <a:effectLst/>
              <a:latin typeface="Times New Roman"/>
              <a:ea typeface="Times New Roman"/>
            </a:endParaRPr>
          </a:p>
          <a:p>
            <a:pPr marL="0" indent="0">
              <a:buNone/>
            </a:pPr>
            <a:endParaRPr lang="ru-RU" dirty="0"/>
          </a:p>
        </p:txBody>
      </p:sp>
      <p:pic>
        <p:nvPicPr>
          <p:cNvPr id="13315" name="Picture 3" descr="C:\Users\Пользователь\Desktop\6563390bb68e1e11e5bf30a068ca3a6c.jpe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2636912"/>
            <a:ext cx="4680520" cy="33641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13316"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981534" y="3726075"/>
            <a:ext cx="4108450" cy="30781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0927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5537" y="204664"/>
            <a:ext cx="8640960" cy="2792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7" name="Picture 5" descr="C:\Users\Пользователь\Desktop\11-recetas-saludables-para-llevar-al-trabajo-600x400.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63688" y="2636912"/>
            <a:ext cx="5940660" cy="39604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90040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224644"/>
            <a:ext cx="9144000" cy="1332148"/>
          </a:xfrm>
        </p:spPr>
        <p:txBody>
          <a:bodyPr>
            <a:normAutofit/>
          </a:bodyPr>
          <a:lstStyle/>
          <a:p>
            <a:pPr marL="0" indent="0">
              <a:buNone/>
            </a:pPr>
            <a:r>
              <a:rPr lang="ru-RU" sz="2000" b="1" dirty="0" smtClean="0">
                <a:solidFill>
                  <a:srgbClr val="000000"/>
                </a:solidFill>
                <a:effectLst/>
                <a:latin typeface="Times New Roman" pitchFamily="18" charset="0"/>
                <a:ea typeface="Calibri"/>
                <a:cs typeface="Times New Roman" pitchFamily="18" charset="0"/>
              </a:rPr>
              <a:t>Цель </a:t>
            </a:r>
            <a:r>
              <a:rPr lang="ru-RU" sz="2000" b="1" dirty="0" smtClean="0">
                <a:solidFill>
                  <a:srgbClr val="333333"/>
                </a:solidFill>
                <a:effectLst/>
                <a:latin typeface="Times New Roman" pitchFamily="18" charset="0"/>
                <a:ea typeface="Times New Roman"/>
                <a:cs typeface="Times New Roman" pitchFamily="18" charset="0"/>
              </a:rPr>
              <a:t> </a:t>
            </a:r>
            <a:r>
              <a:rPr lang="ru-RU" sz="2000" dirty="0" smtClean="0">
                <a:solidFill>
                  <a:srgbClr val="000000"/>
                </a:solidFill>
                <a:effectLst/>
                <a:latin typeface="Times New Roman" pitchFamily="18" charset="0"/>
                <a:ea typeface="Times New Roman"/>
                <a:cs typeface="Times New Roman" pitchFamily="18" charset="0"/>
              </a:rPr>
              <a:t>моего исследования в процессе практической деятельности сформировать представление о том чего больше в пластмассе вреда или пользы для человека </a:t>
            </a:r>
            <a:r>
              <a:rPr lang="ru-RU" sz="2000" smtClean="0">
                <a:solidFill>
                  <a:srgbClr val="000000"/>
                </a:solidFill>
                <a:effectLst/>
                <a:latin typeface="Times New Roman" pitchFamily="18" charset="0"/>
                <a:ea typeface="Times New Roman"/>
                <a:cs typeface="Times New Roman" pitchFamily="18" charset="0"/>
              </a:rPr>
              <a:t>и </a:t>
            </a:r>
            <a:r>
              <a:rPr lang="ru-RU" sz="2000" smtClean="0">
                <a:solidFill>
                  <a:srgbClr val="000000"/>
                </a:solidFill>
                <a:effectLst/>
                <a:latin typeface="Times New Roman" pitchFamily="18" charset="0"/>
                <a:ea typeface="Times New Roman"/>
                <a:cs typeface="Times New Roman" pitchFamily="18" charset="0"/>
              </a:rPr>
              <a:t>природы</a:t>
            </a:r>
            <a:endParaRPr lang="ru-RU" sz="2000" dirty="0">
              <a:latin typeface="Times New Roman" pitchFamily="18" charset="0"/>
              <a:cs typeface="Times New Roman" pitchFamily="18" charset="0"/>
            </a:endParaRPr>
          </a:p>
        </p:txBody>
      </p:sp>
      <p:pic>
        <p:nvPicPr>
          <p:cNvPr id="4098" name="Picture 2" descr="C:\Users\Пользователь\Desktop\Polietilenovye_pakety_glavnaya.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43608" y="4486473"/>
            <a:ext cx="2218576" cy="22185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4099" name="Picture 3" descr="C:\Users\Пользователь\Desktop\1362211.jpe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011363" y="4486473"/>
            <a:ext cx="2880320" cy="23211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8" name="Прямоугольник 7"/>
          <p:cNvSpPr/>
          <p:nvPr/>
        </p:nvSpPr>
        <p:spPr>
          <a:xfrm>
            <a:off x="0" y="1556792"/>
            <a:ext cx="9144000" cy="3745128"/>
          </a:xfrm>
          <a:prstGeom prst="rect">
            <a:avLst/>
          </a:prstGeom>
        </p:spPr>
        <p:txBody>
          <a:bodyPr wrap="square">
            <a:spAutoFit/>
          </a:bodyPr>
          <a:lstStyle/>
          <a:p>
            <a:pPr>
              <a:lnSpc>
                <a:spcPct val="115000"/>
              </a:lnSpc>
              <a:spcAft>
                <a:spcPts val="750"/>
              </a:spcAft>
            </a:pPr>
            <a:r>
              <a:rPr lang="ru-RU" dirty="0">
                <a:latin typeface="Times New Roman"/>
                <a:ea typeface="Times New Roman"/>
                <a:cs typeface="Times New Roman"/>
              </a:rPr>
              <a:t> </a:t>
            </a:r>
            <a:r>
              <a:rPr lang="ru-RU" b="1" dirty="0" smtClean="0">
                <a:latin typeface="Times New Roman"/>
                <a:ea typeface="Times New Roman"/>
                <a:cs typeface="Times New Roman"/>
              </a:rPr>
              <a:t>Задачи</a:t>
            </a:r>
            <a:r>
              <a:rPr lang="ru-RU" dirty="0" smtClean="0">
                <a:latin typeface="Times New Roman"/>
                <a:ea typeface="Times New Roman"/>
                <a:cs typeface="Times New Roman"/>
              </a:rPr>
              <a:t>:</a:t>
            </a:r>
            <a:endParaRPr lang="ru-RU" sz="1400" dirty="0">
              <a:ea typeface="Calibri"/>
              <a:cs typeface="Times New Roman"/>
            </a:endParaRPr>
          </a:p>
          <a:p>
            <a:pPr marL="342900" lvl="0" indent="-342900">
              <a:spcAft>
                <a:spcPts val="1000"/>
              </a:spcAft>
              <a:buSzPts val="1000"/>
              <a:buFont typeface="Symbol"/>
              <a:buChar char=""/>
              <a:tabLst>
                <a:tab pos="457200" algn="l"/>
              </a:tabLst>
            </a:pPr>
            <a:r>
              <a:rPr lang="ru-RU" sz="1600" dirty="0">
                <a:latin typeface="Times New Roman"/>
                <a:ea typeface="Times New Roman"/>
                <a:cs typeface="Times New Roman"/>
              </a:rPr>
              <a:t>изучить и проанализировать информационные источники (книги</a:t>
            </a:r>
            <a:r>
              <a:rPr lang="ru-RU" sz="1600" dirty="0" smtClean="0">
                <a:latin typeface="Times New Roman"/>
                <a:ea typeface="Times New Roman"/>
                <a:cs typeface="Times New Roman"/>
              </a:rPr>
              <a:t>, журналы, газеты</a:t>
            </a:r>
            <a:r>
              <a:rPr lang="ru-RU" sz="1600" dirty="0">
                <a:latin typeface="Times New Roman"/>
                <a:ea typeface="Times New Roman"/>
                <a:cs typeface="Times New Roman"/>
              </a:rPr>
              <a:t>, справочники, определенные сайты в сетях Интернет);</a:t>
            </a:r>
            <a:endParaRPr lang="ru-RU" sz="1600" dirty="0">
              <a:ea typeface="Calibri"/>
              <a:cs typeface="Times New Roman"/>
            </a:endParaRPr>
          </a:p>
          <a:p>
            <a:pPr marL="342900" lvl="0" indent="-342900">
              <a:spcAft>
                <a:spcPts val="1000"/>
              </a:spcAft>
              <a:buSzPts val="1000"/>
              <a:buFont typeface="Symbol"/>
              <a:buChar char=""/>
              <a:tabLst>
                <a:tab pos="457200" algn="l"/>
              </a:tabLst>
            </a:pPr>
            <a:r>
              <a:rPr lang="ru-RU" sz="1600" dirty="0" smtClean="0">
                <a:latin typeface="Times New Roman"/>
                <a:ea typeface="Times New Roman"/>
                <a:cs typeface="Times New Roman"/>
              </a:rPr>
              <a:t>ознакомиться </a:t>
            </a:r>
            <a:r>
              <a:rPr lang="ru-RU" sz="1600" dirty="0">
                <a:latin typeface="Times New Roman"/>
                <a:ea typeface="Times New Roman"/>
                <a:cs typeface="Times New Roman"/>
              </a:rPr>
              <a:t>хотя бы с несколькими областями применения пластмассы;</a:t>
            </a:r>
            <a:endParaRPr lang="ru-RU" sz="1600" dirty="0">
              <a:ea typeface="Calibri"/>
              <a:cs typeface="Times New Roman"/>
            </a:endParaRPr>
          </a:p>
          <a:p>
            <a:pPr marL="342900" lvl="0" indent="-342900">
              <a:spcAft>
                <a:spcPts val="1000"/>
              </a:spcAft>
              <a:buSzPts val="1000"/>
              <a:buFont typeface="Symbol"/>
              <a:buChar char=""/>
              <a:tabLst>
                <a:tab pos="457200" algn="l"/>
              </a:tabLst>
            </a:pPr>
            <a:r>
              <a:rPr lang="ru-RU" sz="1600" dirty="0">
                <a:latin typeface="Times New Roman"/>
                <a:ea typeface="Times New Roman"/>
                <a:cs typeface="Times New Roman"/>
              </a:rPr>
              <a:t>выяснить причины, по которым пластик стали считать вредным материалом;</a:t>
            </a:r>
            <a:endParaRPr lang="ru-RU" sz="1600" dirty="0">
              <a:ea typeface="Calibri"/>
              <a:cs typeface="Times New Roman"/>
            </a:endParaRPr>
          </a:p>
          <a:p>
            <a:pPr marL="342900" lvl="0" indent="-342900">
              <a:spcAft>
                <a:spcPts val="1000"/>
              </a:spcAft>
              <a:buSzPts val="1000"/>
              <a:buFont typeface="Symbol"/>
              <a:buChar char=""/>
              <a:tabLst>
                <a:tab pos="457200" algn="l"/>
              </a:tabLst>
            </a:pPr>
            <a:r>
              <a:rPr lang="ru-RU" sz="1600" dirty="0">
                <a:latin typeface="Times New Roman"/>
                <a:ea typeface="Times New Roman"/>
                <a:cs typeface="Times New Roman"/>
              </a:rPr>
              <a:t>побудить окружающих задуматься о важной экологической проблеме нашей планеты и заинтересовать возможностями создания из пластиковых изделий множества интересных и полезных вещей</a:t>
            </a:r>
            <a:r>
              <a:rPr lang="ru-RU" sz="1600" dirty="0" smtClean="0">
                <a:latin typeface="Times New Roman"/>
                <a:ea typeface="Times New Roman"/>
                <a:cs typeface="Times New Roman"/>
              </a:rPr>
              <a:t>.</a:t>
            </a:r>
          </a:p>
          <a:p>
            <a:pPr marL="342900" lvl="0" indent="-342900">
              <a:spcAft>
                <a:spcPts val="1000"/>
              </a:spcAft>
              <a:buSzPts val="1000"/>
              <a:buFont typeface="Symbol"/>
              <a:buChar char=""/>
              <a:tabLst>
                <a:tab pos="457200" algn="l"/>
              </a:tabLst>
            </a:pPr>
            <a:r>
              <a:rPr lang="ru-RU" sz="1600" dirty="0">
                <a:latin typeface="Times New Roman"/>
                <a:ea typeface="Times New Roman"/>
                <a:cs typeface="Times New Roman"/>
              </a:rPr>
              <a:t>опросить взрослых (руководителя проекта,  родителей);</a:t>
            </a:r>
            <a:endParaRPr lang="ru-RU" sz="1600" dirty="0">
              <a:ea typeface="Calibri"/>
              <a:cs typeface="Times New Roman"/>
            </a:endParaRPr>
          </a:p>
          <a:p>
            <a:pPr marL="342900" lvl="0" indent="-342900">
              <a:spcAft>
                <a:spcPts val="1000"/>
              </a:spcAft>
              <a:buSzPts val="1000"/>
              <a:buFont typeface="Symbol"/>
              <a:buChar char=""/>
              <a:tabLst>
                <a:tab pos="457200" algn="l"/>
              </a:tabLst>
            </a:pPr>
            <a:r>
              <a:rPr lang="ru-RU" sz="1600" dirty="0">
                <a:latin typeface="Times New Roman"/>
                <a:ea typeface="Times New Roman"/>
                <a:cs typeface="Times New Roman"/>
              </a:rPr>
              <a:t>провести анкетирование </a:t>
            </a:r>
            <a:r>
              <a:rPr lang="ru-RU" sz="1600" dirty="0" smtClean="0">
                <a:latin typeface="Times New Roman"/>
                <a:ea typeface="Times New Roman"/>
                <a:cs typeface="Times New Roman"/>
              </a:rPr>
              <a:t>учащихся школы на </a:t>
            </a:r>
            <a:r>
              <a:rPr lang="ru-RU" sz="1600" dirty="0">
                <a:latin typeface="Times New Roman"/>
                <a:ea typeface="Times New Roman"/>
                <a:cs typeface="Times New Roman"/>
              </a:rPr>
              <a:t>заданную тему;</a:t>
            </a:r>
            <a:endParaRPr lang="ru-RU" sz="1600" dirty="0">
              <a:ea typeface="Calibri"/>
              <a:cs typeface="Times New Roman"/>
            </a:endParaRPr>
          </a:p>
          <a:p>
            <a:pPr marL="342900" lvl="0" indent="-342900">
              <a:spcAft>
                <a:spcPts val="1000"/>
              </a:spcAft>
              <a:buSzPts val="1000"/>
              <a:buFont typeface="Symbol"/>
              <a:buChar char=""/>
              <a:tabLst>
                <a:tab pos="457200" algn="l"/>
              </a:tabLst>
            </a:pPr>
            <a:endParaRPr lang="ru-RU" sz="1600" dirty="0">
              <a:ea typeface="Calibri"/>
              <a:cs typeface="Times New Roman"/>
            </a:endParaRPr>
          </a:p>
        </p:txBody>
      </p:sp>
    </p:spTree>
    <p:extLst>
      <p:ext uri="{BB962C8B-B14F-4D97-AF65-F5344CB8AC3E}">
        <p14:creationId xmlns="" xmlns:p14="http://schemas.microsoft.com/office/powerpoint/2010/main" val="1945111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332656"/>
            <a:ext cx="8229600" cy="5040560"/>
          </a:xfrm>
        </p:spPr>
        <p:txBody>
          <a:bodyPr>
            <a:normAutofit fontScale="85000" lnSpcReduction="20000"/>
          </a:bodyPr>
          <a:lstStyle/>
          <a:p>
            <a:pPr>
              <a:buNone/>
            </a:pPr>
            <a:r>
              <a:rPr lang="ru-RU" sz="2800" b="1" u="sng" dirty="0" smtClean="0">
                <a:latin typeface="Times New Roman" pitchFamily="18" charset="0"/>
                <a:cs typeface="Times New Roman" pitchFamily="18" charset="0"/>
              </a:rPr>
              <a:t>Актуальность проекта:</a:t>
            </a:r>
            <a:r>
              <a:rPr lang="ru-RU" sz="2800" b="1"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“Плоха та птица, которая загрязняет своё гнездо” (народная пословица). Каждый ли из нас уподобился этой птице?</a:t>
            </a:r>
          </a:p>
          <a:p>
            <a:pPr>
              <a:buNone/>
            </a:pPr>
            <a:r>
              <a:rPr lang="ru-RU" sz="2600" b="1" dirty="0" smtClean="0">
                <a:latin typeface="Times New Roman" pitchFamily="18" charset="0"/>
                <a:cs typeface="Times New Roman" pitchFamily="18" charset="0"/>
              </a:rPr>
              <a:t>Гипотеза</a:t>
            </a:r>
            <a:r>
              <a:rPr lang="ru-RU" sz="2600" b="1" dirty="0" smtClean="0">
                <a:latin typeface="Times New Roman" pitchFamily="18" charset="0"/>
                <a:cs typeface="Times New Roman" pitchFamily="18" charset="0"/>
              </a:rPr>
              <a:t>:</a:t>
            </a:r>
            <a:r>
              <a:rPr lang="ru-RU" sz="2600" dirty="0" smtClean="0">
                <a:latin typeface="Times New Roman" pitchFamily="18" charset="0"/>
                <a:cs typeface="Times New Roman" pitchFamily="18" charset="0"/>
              </a:rPr>
              <a:t> Мы предположили, что можно улучшить экологическое состояние нашего села, если уменьшить количество пластиковых отходов. </a:t>
            </a:r>
          </a:p>
          <a:p>
            <a:pPr>
              <a:buNone/>
            </a:pPr>
            <a:r>
              <a:rPr lang="ru-RU" sz="2600" b="1" dirty="0" smtClean="0">
                <a:latin typeface="Times New Roman" pitchFamily="18" charset="0"/>
                <a:cs typeface="Times New Roman" pitchFamily="18" charset="0"/>
              </a:rPr>
              <a:t>Ожидаемый результат.</a:t>
            </a:r>
            <a:endParaRPr lang="ru-RU" sz="2600" dirty="0" smtClean="0">
              <a:latin typeface="Times New Roman" pitchFamily="18" charset="0"/>
              <a:cs typeface="Times New Roman" pitchFamily="18" charset="0"/>
            </a:endParaRPr>
          </a:p>
          <a:p>
            <a:pPr lvl="0"/>
            <a:r>
              <a:rPr lang="ru-RU" sz="2600" dirty="0" smtClean="0">
                <a:latin typeface="Times New Roman" pitchFamily="18" charset="0"/>
                <a:cs typeface="Times New Roman" pitchFamily="18" charset="0"/>
              </a:rPr>
              <a:t>узнаем, когда появились пластиковые бутылки, одноразовая пластиковая посуда, полиэтиленовые пакеты;</a:t>
            </a:r>
          </a:p>
          <a:p>
            <a:pPr lvl="0"/>
            <a:r>
              <a:rPr lang="ru-RU" sz="2600" dirty="0" smtClean="0">
                <a:latin typeface="Times New Roman" pitchFamily="18" charset="0"/>
                <a:cs typeface="Times New Roman" pitchFamily="18" charset="0"/>
              </a:rPr>
              <a:t>выясним, пользу или вред приносит пластиковая тара;</a:t>
            </a:r>
          </a:p>
          <a:p>
            <a:pPr lvl="0"/>
            <a:r>
              <a:rPr lang="ru-RU" sz="2600" dirty="0" smtClean="0">
                <a:latin typeface="Times New Roman" pitchFamily="18" charset="0"/>
                <a:cs typeface="Times New Roman" pitchFamily="18" charset="0"/>
              </a:rPr>
              <a:t>найдём способы вторичного применения пластиковых отходов;</a:t>
            </a:r>
          </a:p>
          <a:p>
            <a:pPr lvl="0"/>
            <a:r>
              <a:rPr lang="ru-RU" sz="2600" dirty="0" smtClean="0">
                <a:latin typeface="Times New Roman" pitchFamily="18" charset="0"/>
                <a:cs typeface="Times New Roman" pitchFamily="18" charset="0"/>
              </a:rPr>
              <a:t>освоим технологии изготовления поделок из пластиковых отходов и найдем им применение в жизни;</a:t>
            </a:r>
          </a:p>
          <a:p>
            <a:pPr lvl="0"/>
            <a:r>
              <a:rPr lang="ru-RU" sz="2600" dirty="0" smtClean="0">
                <a:latin typeface="Times New Roman" pitchFamily="18" charset="0"/>
                <a:cs typeface="Times New Roman" pitchFamily="18" charset="0"/>
              </a:rPr>
              <a:t>поделимся своими находками с учащимися школы и жителями села.</a:t>
            </a:r>
          </a:p>
          <a:p>
            <a:pPr>
              <a:buNone/>
            </a:pPr>
            <a:endParaRPr lang="ru-RU" dirty="0"/>
          </a:p>
        </p:txBody>
      </p:sp>
      <p:pic>
        <p:nvPicPr>
          <p:cNvPr id="4" name="Рисунок 3" descr="C:\Users\User\Desktop\Пластик\b54e2b18-291a-4458-9e1d-2de338a8174c.jpg"/>
          <p:cNvPicPr/>
          <p:nvPr/>
        </p:nvPicPr>
        <p:blipFill>
          <a:blip r:embed="rId2" cstate="print"/>
          <a:srcRect/>
          <a:stretch>
            <a:fillRect/>
          </a:stretch>
        </p:blipFill>
        <p:spPr bwMode="auto">
          <a:xfrm rot="16200000">
            <a:off x="6619666" y="4333664"/>
            <a:ext cx="2204864" cy="2843807"/>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5536" y="260648"/>
            <a:ext cx="8407225" cy="17281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3" name="Picture 3" descr="C:\Users\Пользователь\Desktop\polietilen-svojstva-i-primenenie-1.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79512" y="1841514"/>
            <a:ext cx="6191250" cy="2762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5124"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961059" y="4096963"/>
            <a:ext cx="3831416" cy="25109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47127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8128" y="188641"/>
            <a:ext cx="8536360" cy="1584175"/>
          </a:xfrm>
        </p:spPr>
        <p:txBody>
          <a:bodyPr>
            <a:normAutofit fontScale="85000" lnSpcReduction="20000"/>
          </a:bodyPr>
          <a:lstStyle/>
          <a:p>
            <a:pPr marL="0" indent="0" algn="ctr">
              <a:buNone/>
            </a:pPr>
            <a:r>
              <a:rPr lang="ru-RU" dirty="0" smtClean="0">
                <a:solidFill>
                  <a:srgbClr val="000000"/>
                </a:solidFill>
                <a:effectLst/>
                <a:latin typeface="Times New Roman"/>
                <a:ea typeface="Calibri"/>
              </a:rPr>
              <a:t>Первым получил пластик ученый – изобретатель Александр </a:t>
            </a:r>
            <a:r>
              <a:rPr lang="ru-RU" dirty="0" err="1" smtClean="0">
                <a:solidFill>
                  <a:srgbClr val="000000"/>
                </a:solidFill>
                <a:effectLst/>
                <a:latin typeface="Times New Roman"/>
                <a:ea typeface="Calibri"/>
              </a:rPr>
              <a:t>Паркс</a:t>
            </a:r>
            <a:r>
              <a:rPr lang="ru-RU" dirty="0" smtClean="0">
                <a:solidFill>
                  <a:srgbClr val="000000"/>
                </a:solidFill>
                <a:effectLst/>
                <a:latin typeface="Times New Roman"/>
                <a:ea typeface="Calibri"/>
              </a:rPr>
              <a:t> из Бирмингема. </a:t>
            </a:r>
            <a:endParaRPr lang="ru-RU" dirty="0" smtClean="0">
              <a:solidFill>
                <a:srgbClr val="000000"/>
              </a:solidFill>
              <a:effectLst/>
              <a:latin typeface="Times New Roman"/>
              <a:ea typeface="Calibri"/>
            </a:endParaRPr>
          </a:p>
          <a:p>
            <a:pPr marL="0" indent="0" algn="ctr">
              <a:buNone/>
            </a:pPr>
            <a:r>
              <a:rPr lang="ru-RU" dirty="0" smtClean="0">
                <a:solidFill>
                  <a:srgbClr val="000000"/>
                </a:solidFill>
                <a:effectLst/>
                <a:latin typeface="Times New Roman"/>
                <a:ea typeface="Calibri"/>
              </a:rPr>
              <a:t>В 1862 </a:t>
            </a:r>
            <a:r>
              <a:rPr lang="ru-RU" dirty="0" smtClean="0">
                <a:solidFill>
                  <a:srgbClr val="000000"/>
                </a:solidFill>
                <a:latin typeface="Times New Roman"/>
                <a:ea typeface="Calibri"/>
              </a:rPr>
              <a:t>году он был впервые представлен </a:t>
            </a:r>
            <a:r>
              <a:rPr lang="ru-RU" dirty="0" smtClean="0">
                <a:solidFill>
                  <a:srgbClr val="000000"/>
                </a:solidFill>
                <a:effectLst/>
                <a:latin typeface="Times New Roman"/>
                <a:ea typeface="Calibri"/>
              </a:rPr>
              <a:t>в Лондоне на Большой Международной Выставке</a:t>
            </a:r>
            <a:endParaRPr lang="ru-RU" dirty="0"/>
          </a:p>
        </p:txBody>
      </p:sp>
      <p:pic>
        <p:nvPicPr>
          <p:cNvPr id="614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627784" y="2020418"/>
            <a:ext cx="3625552" cy="48375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534769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C:\Users\Пользователь\Desktop\bigstock-Plastic-Bags-Landfill-4766573.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716016" y="2582851"/>
            <a:ext cx="4223574" cy="28060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7172" name="Picture 4" descr="C:\Users\Пользователь\Desktop\1125899916565669_e13d.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51520" y="2582850"/>
            <a:ext cx="4185172" cy="27721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1026" name="Picture 2" descr="C:\Users\Пользователь\Desktop\Untitled-38.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347864" y="5454929"/>
            <a:ext cx="1888227" cy="12018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
        <p:nvSpPr>
          <p:cNvPr id="6" name="Прямоугольник 5"/>
          <p:cNvSpPr/>
          <p:nvPr/>
        </p:nvSpPr>
        <p:spPr>
          <a:xfrm>
            <a:off x="395536" y="188640"/>
            <a:ext cx="8424936" cy="1938992"/>
          </a:xfrm>
          <a:prstGeom prst="rect">
            <a:avLst/>
          </a:prstGeom>
        </p:spPr>
        <p:txBody>
          <a:bodyPr wrap="square">
            <a:spAutoFit/>
          </a:bodyPr>
          <a:lstStyle/>
          <a:p>
            <a:pPr algn="ctr"/>
            <a:r>
              <a:rPr lang="ru-RU" sz="2000" dirty="0" smtClean="0">
                <a:latin typeface="Times New Roman" pitchFamily="18" charset="0"/>
                <a:cs typeface="Times New Roman" pitchFamily="18" charset="0"/>
              </a:rPr>
              <a:t>Активно использовать пластик начали в середине 20 столетия. В то время группы ученых со всего мира старались усовершенствовать материал. Пластиковая бутылка </a:t>
            </a:r>
            <a:r>
              <a:rPr lang="ru-RU" sz="2000" i="1" dirty="0" err="1" smtClean="0">
                <a:latin typeface="Times New Roman" pitchFamily="18" charset="0"/>
                <a:cs typeface="Times New Roman" pitchFamily="18" charset="0"/>
              </a:rPr>
              <a:t>Pepsi</a:t>
            </a:r>
            <a:r>
              <a:rPr lang="ru-RU" sz="2000" dirty="0" smtClean="0">
                <a:latin typeface="Times New Roman" pitchFamily="18" charset="0"/>
                <a:cs typeface="Times New Roman" pitchFamily="18" charset="0"/>
              </a:rPr>
              <a:t> впервые появилась на рынке США в 1970 году. На территории России пластиковые бутылки получили популярность после прихода на рынок безалкогольных напитков западных корпораций «</a:t>
            </a:r>
            <a:r>
              <a:rPr lang="ru-RU" sz="2000" i="1" dirty="0" smtClean="0">
                <a:latin typeface="Times New Roman" pitchFamily="18" charset="0"/>
                <a:cs typeface="Times New Roman" pitchFamily="18" charset="0"/>
              </a:rPr>
              <a:t>Кока-Кола</a:t>
            </a:r>
            <a:r>
              <a:rPr lang="ru-RU" sz="2000" dirty="0" smtClean="0">
                <a:latin typeface="Times New Roman" pitchFamily="18" charset="0"/>
                <a:cs typeface="Times New Roman" pitchFamily="18" charset="0"/>
              </a:rPr>
              <a:t>» и «</a:t>
            </a:r>
            <a:r>
              <a:rPr lang="ru-RU" sz="2000" i="1" dirty="0" smtClean="0">
                <a:latin typeface="Times New Roman" pitchFamily="18" charset="0"/>
                <a:cs typeface="Times New Roman" pitchFamily="18" charset="0"/>
              </a:rPr>
              <a:t>Пепси – Кола</a:t>
            </a:r>
            <a:r>
              <a:rPr lang="ru-RU" sz="2000"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spTree>
    <p:extLst>
      <p:ext uri="{BB962C8B-B14F-4D97-AF65-F5344CB8AC3E}">
        <p14:creationId xmlns="" xmlns:p14="http://schemas.microsoft.com/office/powerpoint/2010/main" val="4118216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381" y="188640"/>
            <a:ext cx="8568952" cy="2160240"/>
          </a:xfrm>
        </p:spPr>
        <p:txBody>
          <a:bodyPr>
            <a:normAutofit fontScale="85000" lnSpcReduction="10000"/>
          </a:bodyPr>
          <a:lstStyle/>
          <a:p>
            <a:pPr marL="0" indent="0" algn="ctr">
              <a:buNone/>
            </a:pPr>
            <a:r>
              <a:rPr lang="ru-RU" dirty="0" smtClean="0">
                <a:solidFill>
                  <a:srgbClr val="000000"/>
                </a:solidFill>
                <a:latin typeface="Times New Roman"/>
                <a:ea typeface="Calibri"/>
              </a:rPr>
              <a:t>У людей </a:t>
            </a:r>
            <a:r>
              <a:rPr lang="ru-RU" sz="2800" dirty="0" smtClean="0">
                <a:solidFill>
                  <a:srgbClr val="000000"/>
                </a:solidFill>
                <a:latin typeface="Times New Roman"/>
                <a:ea typeface="Calibri"/>
              </a:rPr>
              <a:t>употребляющих</a:t>
            </a:r>
            <a:r>
              <a:rPr lang="ru-RU" dirty="0" smtClean="0">
                <a:solidFill>
                  <a:srgbClr val="000000"/>
                </a:solidFill>
                <a:latin typeface="Times New Roman"/>
                <a:ea typeface="Calibri"/>
              </a:rPr>
              <a:t> регулярно пищу </a:t>
            </a:r>
            <a:r>
              <a:rPr lang="ru-RU" dirty="0" smtClean="0">
                <a:solidFill>
                  <a:srgbClr val="000000"/>
                </a:solidFill>
                <a:latin typeface="Times New Roman"/>
                <a:ea typeface="Calibri"/>
              </a:rPr>
              <a:t>в </a:t>
            </a:r>
            <a:r>
              <a:rPr lang="ru-RU" dirty="0" smtClean="0">
                <a:solidFill>
                  <a:srgbClr val="000000"/>
                </a:solidFill>
                <a:latin typeface="Times New Roman"/>
                <a:ea typeface="Calibri"/>
              </a:rPr>
              <a:t>пластиковой </a:t>
            </a:r>
            <a:r>
              <a:rPr lang="ru-RU" dirty="0" smtClean="0">
                <a:solidFill>
                  <a:srgbClr val="000000"/>
                </a:solidFill>
                <a:latin typeface="Times New Roman"/>
                <a:ea typeface="Calibri"/>
              </a:rPr>
              <a:t>посуде в</a:t>
            </a:r>
            <a:r>
              <a:rPr lang="ru-RU" dirty="0" smtClean="0">
                <a:solidFill>
                  <a:srgbClr val="000000"/>
                </a:solidFill>
                <a:effectLst/>
                <a:latin typeface="Times New Roman"/>
                <a:ea typeface="Calibri"/>
              </a:rPr>
              <a:t> </a:t>
            </a:r>
            <a:r>
              <a:rPr lang="ru-RU" dirty="0" smtClean="0">
                <a:solidFill>
                  <a:srgbClr val="000000"/>
                </a:solidFill>
                <a:effectLst/>
                <a:latin typeface="Times New Roman"/>
                <a:ea typeface="Calibri"/>
              </a:rPr>
              <a:t>моче был обнаружен канцероген </a:t>
            </a:r>
            <a:r>
              <a:rPr lang="ru-RU" dirty="0" err="1" smtClean="0">
                <a:solidFill>
                  <a:srgbClr val="000000"/>
                </a:solidFill>
                <a:effectLst/>
                <a:latin typeface="Times New Roman"/>
                <a:ea typeface="Calibri"/>
              </a:rPr>
              <a:t>бисфенол-А</a:t>
            </a:r>
            <a:r>
              <a:rPr lang="ru-RU" dirty="0" smtClean="0">
                <a:solidFill>
                  <a:srgbClr val="000000"/>
                </a:solidFill>
                <a:effectLst/>
                <a:latin typeface="Times New Roman"/>
                <a:ea typeface="Calibri"/>
              </a:rPr>
              <a:t>, повышающий риск развития не только рака, но и артритов, диабета, заболеваний сердца и сосудов. </a:t>
            </a:r>
            <a:br>
              <a:rPr lang="ru-RU" dirty="0" smtClean="0">
                <a:solidFill>
                  <a:srgbClr val="000000"/>
                </a:solidFill>
                <a:effectLst/>
                <a:latin typeface="Times New Roman"/>
                <a:ea typeface="Calibri"/>
              </a:rPr>
            </a:br>
            <a:endParaRPr lang="ru-RU" dirty="0"/>
          </a:p>
        </p:txBody>
      </p:sp>
      <p:pic>
        <p:nvPicPr>
          <p:cNvPr id="8194" name="Picture 2" descr="C:\Users\Пользователь\Desktop\U1f5RQp82N8.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38377" y="1844824"/>
            <a:ext cx="4966127" cy="33123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8196"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364088" y="4797152"/>
            <a:ext cx="3588390" cy="16989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58463704"/>
      </p:ext>
    </p:extLst>
  </p:cSld>
  <p:clrMapOvr>
    <a:masterClrMapping/>
  </p:clrMapOvr>
</p:sld>
</file>

<file path=ppt/theme/theme1.xml><?xml version="1.0" encoding="utf-8"?>
<a:theme xmlns:a="http://schemas.openxmlformats.org/drawingml/2006/main" name="Тема Office">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449</TotalTime>
  <Words>748</Words>
  <Application>Microsoft Office PowerPoint</Application>
  <PresentationFormat>Экран (4:3)</PresentationFormat>
  <Paragraphs>71</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ИНДИВИДУАЛЬНЫЙ ИТОГОВЫЙ ПРОЕКТ  ИССЛЕДОВАТЕЛЬСКИЙ ПРОЕКТ «Влияние пластикового загрязнения на человека и биосферу»</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Переработка пластиковой упаковки </vt:lpstr>
      <vt:lpstr>Слайд 13</vt:lpstr>
      <vt:lpstr>Слайд 14</vt:lpstr>
      <vt:lpstr>Слайд 15</vt:lpstr>
      <vt:lpstr>Слайд 16</vt:lpstr>
      <vt:lpstr>исследования</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User</cp:lastModifiedBy>
  <cp:revision>38</cp:revision>
  <dcterms:created xsi:type="dcterms:W3CDTF">2019-02-24T15:30:37Z</dcterms:created>
  <dcterms:modified xsi:type="dcterms:W3CDTF">2021-05-14T22:26:52Z</dcterms:modified>
</cp:coreProperties>
</file>