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48" r:id="rId4"/>
  </p:sldMasterIdLst>
  <p:notesMasterIdLst>
    <p:notesMasterId r:id="rId21"/>
  </p:notesMasterIdLst>
  <p:handoutMasterIdLst>
    <p:handoutMasterId r:id="rId22"/>
  </p:handoutMasterIdLst>
  <p:sldIdLst>
    <p:sldId id="256" r:id="rId5"/>
    <p:sldId id="257" r:id="rId6"/>
    <p:sldId id="258" r:id="rId7"/>
    <p:sldId id="259" r:id="rId8"/>
    <p:sldId id="261" r:id="rId9"/>
    <p:sldId id="262" r:id="rId10"/>
    <p:sldId id="263" r:id="rId11"/>
    <p:sldId id="264" r:id="rId12"/>
    <p:sldId id="265" r:id="rId13"/>
    <p:sldId id="260" r:id="rId14"/>
    <p:sldId id="266" r:id="rId15"/>
    <p:sldId id="267" r:id="rId16"/>
    <p:sldId id="268" r:id="rId17"/>
    <p:sldId id="269" r:id="rId18"/>
    <p:sldId id="270" r:id="rId19"/>
    <p:sldId id="271" r:id="rId20"/>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BEF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1" autoAdjust="0"/>
    <p:restoredTop sz="94660"/>
  </p:normalViewPr>
  <p:slideViewPr>
    <p:cSldViewPr snapToGrid="0">
      <p:cViewPr varScale="1">
        <p:scale>
          <a:sx n="100" d="100"/>
          <a:sy n="100" d="100"/>
        </p:scale>
        <p:origin x="72" y="68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9" d="100"/>
          <a:sy n="99" d="100"/>
        </p:scale>
        <p:origin x="357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1"/>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798C1C13-2C9A-404D-939F-A570147E405E}" type="datetime1">
              <a:rPr lang="ru-RU" noProof="1" smtClean="0"/>
              <a:t>29.01.2024</a:t>
            </a:fld>
            <a:endParaRPr lang="ru-RU" noProof="1"/>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1"/>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FB53ADFC-ABB8-401A-BB24-33FDAFEDCEBD}" type="slidenum">
              <a:rPr lang="ru-RU" noProof="1" smtClean="0"/>
              <a:t>‹#›</a:t>
            </a:fld>
            <a:endParaRPr lang="ru-RU" noProof="1"/>
          </a:p>
        </p:txBody>
      </p:sp>
    </p:spTree>
    <p:extLst>
      <p:ext uri="{BB962C8B-B14F-4D97-AF65-F5344CB8AC3E}">
        <p14:creationId xmlns:p14="http://schemas.microsoft.com/office/powerpoint/2010/main" val="27332493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1"/>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14B43695-5FA6-4F02-B9E0-061FEB8531FD}" type="datetime1">
              <a:rPr lang="ru-RU" noProof="1" smtClean="0"/>
              <a:t>29.01.2024</a:t>
            </a:fld>
            <a:endParaRPr lang="ru-RU" noProof="1"/>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1"/>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1"/>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B725628-3A68-42F4-BA86-981817953149}" type="slidenum">
              <a:rPr lang="ru-RU" noProof="1" dirty="0" smtClean="0"/>
              <a:t>‹#›</a:t>
            </a:fld>
            <a:endParaRPr lang="ru-RU" noProof="1"/>
          </a:p>
        </p:txBody>
      </p:sp>
    </p:spTree>
    <p:extLst>
      <p:ext uri="{BB962C8B-B14F-4D97-AF65-F5344CB8AC3E}">
        <p14:creationId xmlns:p14="http://schemas.microsoft.com/office/powerpoint/2010/main" val="64925861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noProof="1"/>
          </a:p>
        </p:txBody>
      </p:sp>
      <p:sp>
        <p:nvSpPr>
          <p:cNvPr id="4" name="Номер слайда 3"/>
          <p:cNvSpPr>
            <a:spLocks noGrp="1"/>
          </p:cNvSpPr>
          <p:nvPr>
            <p:ph type="sldNum" sz="quarter" idx="10"/>
          </p:nvPr>
        </p:nvSpPr>
        <p:spPr/>
        <p:txBody>
          <a:bodyPr rtlCol="0"/>
          <a:lstStyle/>
          <a:p>
            <a:pPr rtl="0"/>
            <a:fld id="{4B725628-3A68-42F4-BA86-981817953149}" type="slidenum">
              <a:rPr lang="ru-RU" noProof="1" smtClean="0"/>
              <a:t>1</a:t>
            </a:fld>
            <a:endParaRPr lang="ru-RU" noProof="1"/>
          </a:p>
        </p:txBody>
      </p:sp>
    </p:spTree>
    <p:extLst>
      <p:ext uri="{BB962C8B-B14F-4D97-AF65-F5344CB8AC3E}">
        <p14:creationId xmlns:p14="http://schemas.microsoft.com/office/powerpoint/2010/main" val="3859257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ик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Овал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ctrTitle"/>
          </p:nvPr>
        </p:nvSpPr>
        <p:spPr>
          <a:xfrm>
            <a:off x="457200" y="4960137"/>
            <a:ext cx="7772400" cy="1463040"/>
          </a:xfrm>
        </p:spPr>
        <p:txBody>
          <a:bodyPr rtlCol="0" anchor="ctr">
            <a:normAutofit/>
          </a:bodyPr>
          <a:lstStyle>
            <a:lvl1pPr algn="r">
              <a:defRPr sz="5000" spc="200" baseline="0"/>
            </a:lvl1pPr>
          </a:lstStyle>
          <a:p>
            <a:pPr rtl="0"/>
            <a:r>
              <a:rPr lang="ru-RU" noProof="1"/>
              <a:t>Образец заголовка</a:t>
            </a:r>
          </a:p>
        </p:txBody>
      </p:sp>
      <p:sp>
        <p:nvSpPr>
          <p:cNvPr id="3" name="Подзаголовок 2"/>
          <p:cNvSpPr>
            <a:spLocks noGrp="1"/>
          </p:cNvSpPr>
          <p:nvPr>
            <p:ph type="subTitle" idx="1"/>
          </p:nvPr>
        </p:nvSpPr>
        <p:spPr>
          <a:xfrm>
            <a:off x="8610600" y="4960137"/>
            <a:ext cx="3200400" cy="1463040"/>
          </a:xfrm>
        </p:spPr>
        <p:txBody>
          <a:bodyPr lIns="91440" rIns="91440" rtlCol="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pPr rtl="0"/>
            <a:r>
              <a:rPr lang="ru-RU" noProof="1"/>
              <a:t>Образец подзаголовка</a:t>
            </a:r>
          </a:p>
        </p:txBody>
      </p:sp>
      <p:sp>
        <p:nvSpPr>
          <p:cNvPr id="4" name="Дата 3"/>
          <p:cNvSpPr>
            <a:spLocks noGrp="1"/>
          </p:cNvSpPr>
          <p:nvPr>
            <p:ph type="dt" sz="half" idx="10"/>
          </p:nvPr>
        </p:nvSpPr>
        <p:spPr/>
        <p:txBody>
          <a:bodyPr rtlCol="0"/>
          <a:lstStyle>
            <a:lvl1pPr algn="l">
              <a:defRPr/>
            </a:lvl1pPr>
          </a:lstStyle>
          <a:p>
            <a:pPr rtl="0"/>
            <a:fld id="{B0782AA3-67B9-4765-B9F6-4486863CD55C}" type="datetime1">
              <a:rPr lang="ru-RU" noProof="1" smtClean="0"/>
              <a:t>29.01.2024</a:t>
            </a:fld>
            <a:endParaRPr lang="ru-RU" noProof="1"/>
          </a:p>
        </p:txBody>
      </p:sp>
      <p:sp>
        <p:nvSpPr>
          <p:cNvPr id="5" name="Нижний колонтитул 4"/>
          <p:cNvSpPr>
            <a:spLocks noGrp="1"/>
          </p:cNvSpPr>
          <p:nvPr>
            <p:ph type="ftr" sz="quarter" idx="11"/>
          </p:nvPr>
        </p:nvSpPr>
        <p:spPr/>
        <p:txBody>
          <a:bodyPr rtlCol="0"/>
          <a:lstStyle/>
          <a:p>
            <a:pPr rtl="0"/>
            <a:endParaRPr lang="ru-RU" noProof="1"/>
          </a:p>
        </p:txBody>
      </p:sp>
      <p:sp>
        <p:nvSpPr>
          <p:cNvPr id="6" name="Номер слайда 5"/>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cxnSp>
        <p:nvCxnSpPr>
          <p:cNvPr id="8" name="Прямая соединительная линия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1"/>
              <a:t>Образец заголовка</a:t>
            </a:r>
          </a:p>
        </p:txBody>
      </p:sp>
      <p:sp>
        <p:nvSpPr>
          <p:cNvPr id="3" name="Вертикальный текст 2"/>
          <p:cNvSpPr>
            <a:spLocks noGrp="1"/>
          </p:cNvSpPr>
          <p:nvPr>
            <p:ph type="body" orient="vert" idx="1" hasCustomPrompt="1"/>
          </p:nvPr>
        </p:nvSpPr>
        <p:spPr/>
        <p:txBody>
          <a:bodyPr vert="eaVert"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10"/>
          </p:nvPr>
        </p:nvSpPr>
        <p:spPr/>
        <p:txBody>
          <a:bodyPr rtlCol="0"/>
          <a:lstStyle/>
          <a:p>
            <a:pPr rtl="0"/>
            <a:fld id="{C9702670-8E65-484A-AE81-011E0AB377F4}" type="datetime1">
              <a:rPr lang="ru-RU" noProof="1" smtClean="0"/>
              <a:t>29.01.2024</a:t>
            </a:fld>
            <a:endParaRPr lang="ru-RU" noProof="1"/>
          </a:p>
        </p:txBody>
      </p:sp>
      <p:sp>
        <p:nvSpPr>
          <p:cNvPr id="5" name="Нижний колонтитул 4"/>
          <p:cNvSpPr>
            <a:spLocks noGrp="1"/>
          </p:cNvSpPr>
          <p:nvPr>
            <p:ph type="ftr" sz="quarter" idx="11"/>
          </p:nvPr>
        </p:nvSpPr>
        <p:spPr/>
        <p:txBody>
          <a:bodyPr rtlCol="0"/>
          <a:lstStyle/>
          <a:p>
            <a:pPr rtl="0"/>
            <a:endParaRPr lang="ru-RU" noProof="1"/>
          </a:p>
        </p:txBody>
      </p:sp>
      <p:sp>
        <p:nvSpPr>
          <p:cNvPr id="6" name="Номер слайда 5"/>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1" y="762000"/>
            <a:ext cx="2628900" cy="5410200"/>
          </a:xfrm>
        </p:spPr>
        <p:txBody>
          <a:bodyPr vert="eaVert" lIns="45720" tIns="91440" rIns="45720" bIns="91440" rtlCol="0"/>
          <a:lstStyle/>
          <a:p>
            <a:pPr rtl="0"/>
            <a:r>
              <a:rPr lang="ru-RU" noProof="1"/>
              <a:t>Образец заголовка</a:t>
            </a:r>
          </a:p>
        </p:txBody>
      </p:sp>
      <p:sp>
        <p:nvSpPr>
          <p:cNvPr id="3" name="Вертикальный текст 2"/>
          <p:cNvSpPr>
            <a:spLocks noGrp="1"/>
          </p:cNvSpPr>
          <p:nvPr>
            <p:ph type="body" orient="vert" idx="1" hasCustomPrompt="1"/>
          </p:nvPr>
        </p:nvSpPr>
        <p:spPr>
          <a:xfrm>
            <a:off x="990601" y="762000"/>
            <a:ext cx="7581900" cy="5410200"/>
          </a:xfrm>
        </p:spPr>
        <p:txBody>
          <a:bodyPr vert="eaVert"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10"/>
          </p:nvPr>
        </p:nvSpPr>
        <p:spPr/>
        <p:txBody>
          <a:bodyPr rtlCol="0"/>
          <a:lstStyle/>
          <a:p>
            <a:pPr rtl="0"/>
            <a:fld id="{E66A1581-D96C-4713-A7B2-04645BB123FB}" type="datetime1">
              <a:rPr lang="ru-RU" noProof="1" smtClean="0"/>
              <a:t>29.01.2024</a:t>
            </a:fld>
            <a:endParaRPr lang="ru-RU" noProof="1"/>
          </a:p>
        </p:txBody>
      </p:sp>
      <p:sp>
        <p:nvSpPr>
          <p:cNvPr id="5" name="Нижний колонтитул 4"/>
          <p:cNvSpPr>
            <a:spLocks noGrp="1"/>
          </p:cNvSpPr>
          <p:nvPr>
            <p:ph type="ftr" sz="quarter" idx="11"/>
          </p:nvPr>
        </p:nvSpPr>
        <p:spPr/>
        <p:txBody>
          <a:bodyPr rtlCol="0"/>
          <a:lstStyle/>
          <a:p>
            <a:pPr rtl="0"/>
            <a:endParaRPr lang="ru-RU" noProof="1"/>
          </a:p>
        </p:txBody>
      </p:sp>
      <p:sp>
        <p:nvSpPr>
          <p:cNvPr id="6" name="Номер слайда 5"/>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cxnSp>
        <p:nvCxnSpPr>
          <p:cNvPr id="7" name="Прямая соединительная линия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1"/>
              <a:t>Образец заголовка</a:t>
            </a:r>
          </a:p>
        </p:txBody>
      </p:sp>
      <p:sp>
        <p:nvSpPr>
          <p:cNvPr id="3" name="Объект 2"/>
          <p:cNvSpPr>
            <a:spLocks noGrp="1"/>
          </p:cNvSpPr>
          <p:nvPr>
            <p:ph idx="1" hasCustomPrompt="1"/>
          </p:nvPr>
        </p:nvSpPr>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10"/>
          </p:nvPr>
        </p:nvSpPr>
        <p:spPr/>
        <p:txBody>
          <a:bodyPr rtlCol="0"/>
          <a:lstStyle/>
          <a:p>
            <a:pPr rtl="0"/>
            <a:fld id="{B6DB0E4F-7BB1-42EC-B34F-39E61A9121B8}" type="datetime1">
              <a:rPr lang="ru-RU" noProof="1" smtClean="0"/>
              <a:t>29.01.2024</a:t>
            </a:fld>
            <a:endParaRPr lang="ru-RU" noProof="1"/>
          </a:p>
        </p:txBody>
      </p:sp>
      <p:sp>
        <p:nvSpPr>
          <p:cNvPr id="5" name="Нижний колонтитул 4"/>
          <p:cNvSpPr>
            <a:spLocks noGrp="1"/>
          </p:cNvSpPr>
          <p:nvPr>
            <p:ph type="ftr" sz="quarter" idx="11"/>
          </p:nvPr>
        </p:nvSpPr>
        <p:spPr/>
        <p:txBody>
          <a:bodyPr rtlCol="0"/>
          <a:lstStyle/>
          <a:p>
            <a:pPr rtl="0"/>
            <a:endParaRPr lang="ru-RU" noProof="1"/>
          </a:p>
        </p:txBody>
      </p:sp>
      <p:sp>
        <p:nvSpPr>
          <p:cNvPr id="6" name="Номер слайда 5"/>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9" name="Прямоугольник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Овал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Заголовок 1"/>
          <p:cNvSpPr>
            <a:spLocks noGrp="1"/>
          </p:cNvSpPr>
          <p:nvPr>
            <p:ph type="title"/>
          </p:nvPr>
        </p:nvSpPr>
        <p:spPr>
          <a:xfrm>
            <a:off x="457200" y="4960137"/>
            <a:ext cx="7772400" cy="1463040"/>
          </a:xfrm>
        </p:spPr>
        <p:txBody>
          <a:bodyPr rtlCol="0" anchor="ctr">
            <a:normAutofit/>
          </a:bodyPr>
          <a:lstStyle>
            <a:lvl1pPr algn="r">
              <a:defRPr sz="5000" b="0" spc="200" baseline="0"/>
            </a:lvl1pPr>
          </a:lstStyle>
          <a:p>
            <a:pPr rtl="0"/>
            <a:r>
              <a:rPr lang="ru-RU" noProof="1"/>
              <a:t>Образец заголовка</a:t>
            </a:r>
          </a:p>
        </p:txBody>
      </p:sp>
      <p:sp>
        <p:nvSpPr>
          <p:cNvPr id="3" name="Текст 2"/>
          <p:cNvSpPr>
            <a:spLocks noGrp="1"/>
          </p:cNvSpPr>
          <p:nvPr>
            <p:ph type="body" idx="1" hasCustomPrompt="1"/>
          </p:nvPr>
        </p:nvSpPr>
        <p:spPr>
          <a:xfrm>
            <a:off x="8610600" y="4960137"/>
            <a:ext cx="3200400" cy="1463040"/>
          </a:xfrm>
        </p:spPr>
        <p:txBody>
          <a:bodyPr lIns="91440" rIns="91440" rtlCol="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1"/>
              <a:t>Щелкните, чтобы изменить стили текста образца слайда</a:t>
            </a:r>
          </a:p>
        </p:txBody>
      </p:sp>
      <p:sp>
        <p:nvSpPr>
          <p:cNvPr id="4" name="Дата 3"/>
          <p:cNvSpPr>
            <a:spLocks noGrp="1"/>
          </p:cNvSpPr>
          <p:nvPr>
            <p:ph type="dt" sz="half" idx="10"/>
          </p:nvPr>
        </p:nvSpPr>
        <p:spPr/>
        <p:txBody>
          <a:bodyPr rtlCol="0"/>
          <a:lstStyle/>
          <a:p>
            <a:pPr rtl="0"/>
            <a:fld id="{1EE63DF0-04AB-40A2-A39B-2EAD6A41AAB2}" type="datetime1">
              <a:rPr lang="ru-RU" noProof="1" smtClean="0"/>
              <a:t>29.01.2024</a:t>
            </a:fld>
            <a:endParaRPr lang="ru-RU" noProof="1"/>
          </a:p>
        </p:txBody>
      </p:sp>
      <p:sp>
        <p:nvSpPr>
          <p:cNvPr id="5" name="Нижний колонтитул 4"/>
          <p:cNvSpPr>
            <a:spLocks noGrp="1"/>
          </p:cNvSpPr>
          <p:nvPr>
            <p:ph type="ftr" sz="quarter" idx="11"/>
          </p:nvPr>
        </p:nvSpPr>
        <p:spPr/>
        <p:txBody>
          <a:bodyPr rtlCol="0"/>
          <a:lstStyle/>
          <a:p>
            <a:pPr rtl="0"/>
            <a:endParaRPr lang="ru-RU" noProof="1"/>
          </a:p>
        </p:txBody>
      </p:sp>
      <p:sp>
        <p:nvSpPr>
          <p:cNvPr id="6" name="Номер слайда 5"/>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cxnSp>
        <p:nvCxnSpPr>
          <p:cNvPr id="8" name="Прямая соединительная линия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4128" y="585216"/>
            <a:ext cx="9720072" cy="1499616"/>
          </a:xfrm>
        </p:spPr>
        <p:txBody>
          <a:bodyPr rtlCol="0"/>
          <a:lstStyle/>
          <a:p>
            <a:pPr rtl="0"/>
            <a:r>
              <a:rPr lang="ru-RU" noProof="1"/>
              <a:t>Образец заголовка</a:t>
            </a:r>
          </a:p>
        </p:txBody>
      </p:sp>
      <p:sp>
        <p:nvSpPr>
          <p:cNvPr id="3" name="Объект 2"/>
          <p:cNvSpPr>
            <a:spLocks noGrp="1"/>
          </p:cNvSpPr>
          <p:nvPr>
            <p:ph sz="half" idx="1" hasCustomPrompt="1"/>
          </p:nvPr>
        </p:nvSpPr>
        <p:spPr>
          <a:xfrm>
            <a:off x="1024127" y="2286000"/>
            <a:ext cx="4754880" cy="4023360"/>
          </a:xfrm>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Объект 3"/>
          <p:cNvSpPr>
            <a:spLocks noGrp="1"/>
          </p:cNvSpPr>
          <p:nvPr>
            <p:ph sz="half" idx="2" hasCustomPrompt="1"/>
          </p:nvPr>
        </p:nvSpPr>
        <p:spPr>
          <a:xfrm>
            <a:off x="5989320" y="2286000"/>
            <a:ext cx="4754880" cy="4023360"/>
          </a:xfrm>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5" name="Дата 4"/>
          <p:cNvSpPr>
            <a:spLocks noGrp="1"/>
          </p:cNvSpPr>
          <p:nvPr>
            <p:ph type="dt" sz="half" idx="10"/>
          </p:nvPr>
        </p:nvSpPr>
        <p:spPr/>
        <p:txBody>
          <a:bodyPr rtlCol="0"/>
          <a:lstStyle/>
          <a:p>
            <a:pPr rtl="0"/>
            <a:fld id="{03343B54-B784-47DB-9722-6EEFBA96FE07}" type="datetime1">
              <a:rPr lang="ru-RU" noProof="1" smtClean="0"/>
              <a:t>29.01.2024</a:t>
            </a:fld>
            <a:endParaRPr lang="ru-RU" noProof="1"/>
          </a:p>
        </p:txBody>
      </p:sp>
      <p:sp>
        <p:nvSpPr>
          <p:cNvPr id="6" name="Нижний колонтитул 5"/>
          <p:cNvSpPr>
            <a:spLocks noGrp="1"/>
          </p:cNvSpPr>
          <p:nvPr>
            <p:ph type="ftr" sz="quarter" idx="11"/>
          </p:nvPr>
        </p:nvSpPr>
        <p:spPr/>
        <p:txBody>
          <a:bodyPr rtlCol="0"/>
          <a:lstStyle/>
          <a:p>
            <a:pPr rtl="0"/>
            <a:endParaRPr lang="ru-RU" noProof="1"/>
          </a:p>
        </p:txBody>
      </p:sp>
      <p:sp>
        <p:nvSpPr>
          <p:cNvPr id="7" name="Номер слайда 6"/>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Заголовок 9"/>
          <p:cNvSpPr>
            <a:spLocks noGrp="1"/>
          </p:cNvSpPr>
          <p:nvPr>
            <p:ph type="title"/>
          </p:nvPr>
        </p:nvSpPr>
        <p:spPr/>
        <p:txBody>
          <a:bodyPr rtlCol="0"/>
          <a:lstStyle/>
          <a:p>
            <a:pPr rtl="0"/>
            <a:r>
              <a:rPr lang="ru-RU" noProof="1"/>
              <a:t>Образец заголовка</a:t>
            </a:r>
          </a:p>
        </p:txBody>
      </p:sp>
      <p:sp>
        <p:nvSpPr>
          <p:cNvPr id="3" name="Текст 2"/>
          <p:cNvSpPr>
            <a:spLocks noGrp="1"/>
          </p:cNvSpPr>
          <p:nvPr>
            <p:ph type="body" idx="1" hasCustomPrompt="1"/>
          </p:nvPr>
        </p:nvSpPr>
        <p:spPr>
          <a:xfrm>
            <a:off x="1024128" y="2179636"/>
            <a:ext cx="4754880" cy="822960"/>
          </a:xfrm>
        </p:spPr>
        <p:txBody>
          <a:bodyPr lIns="137160" rIns="137160" rtlCol="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1"/>
              <a:t>Щелкните, чтобы изменить стили текста образца слайда</a:t>
            </a:r>
          </a:p>
        </p:txBody>
      </p:sp>
      <p:sp>
        <p:nvSpPr>
          <p:cNvPr id="4" name="Объект 3"/>
          <p:cNvSpPr>
            <a:spLocks noGrp="1"/>
          </p:cNvSpPr>
          <p:nvPr>
            <p:ph sz="half" idx="2" hasCustomPrompt="1"/>
          </p:nvPr>
        </p:nvSpPr>
        <p:spPr>
          <a:xfrm>
            <a:off x="1024128" y="2967788"/>
            <a:ext cx="4754880" cy="3341572"/>
          </a:xfrm>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5" name="Текст 4"/>
          <p:cNvSpPr>
            <a:spLocks noGrp="1"/>
          </p:cNvSpPr>
          <p:nvPr>
            <p:ph type="body" sz="quarter" idx="3" hasCustomPrompt="1"/>
          </p:nvPr>
        </p:nvSpPr>
        <p:spPr>
          <a:xfrm>
            <a:off x="5990888" y="2179636"/>
            <a:ext cx="4754880" cy="822960"/>
          </a:xfrm>
        </p:spPr>
        <p:txBody>
          <a:bodyPr lIns="137160" rIns="137160" rtlCol="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ru-RU" noProof="1"/>
              <a:t>Щелкните, чтобы изменить стили текста образца слайда</a:t>
            </a:r>
          </a:p>
        </p:txBody>
      </p:sp>
      <p:sp>
        <p:nvSpPr>
          <p:cNvPr id="6" name="Объект 5"/>
          <p:cNvSpPr>
            <a:spLocks noGrp="1"/>
          </p:cNvSpPr>
          <p:nvPr>
            <p:ph sz="quarter" idx="4" hasCustomPrompt="1"/>
          </p:nvPr>
        </p:nvSpPr>
        <p:spPr>
          <a:xfrm>
            <a:off x="5990888" y="2967788"/>
            <a:ext cx="4754880" cy="3341572"/>
          </a:xfrm>
        </p:spPr>
        <p:txBody>
          <a:bodyPr rtlCol="0"/>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7" name="Дата 6"/>
          <p:cNvSpPr>
            <a:spLocks noGrp="1"/>
          </p:cNvSpPr>
          <p:nvPr>
            <p:ph type="dt" sz="half" idx="10"/>
          </p:nvPr>
        </p:nvSpPr>
        <p:spPr/>
        <p:txBody>
          <a:bodyPr rtlCol="0"/>
          <a:lstStyle/>
          <a:p>
            <a:pPr rtl="0"/>
            <a:fld id="{19BA405B-501A-4E54-AFB2-3B13C5F617A9}" type="datetime1">
              <a:rPr lang="ru-RU" noProof="1" smtClean="0"/>
              <a:t>29.01.2024</a:t>
            </a:fld>
            <a:endParaRPr lang="ru-RU" noProof="1"/>
          </a:p>
        </p:txBody>
      </p:sp>
      <p:sp>
        <p:nvSpPr>
          <p:cNvPr id="8" name="Нижний колонтитул 7"/>
          <p:cNvSpPr>
            <a:spLocks noGrp="1"/>
          </p:cNvSpPr>
          <p:nvPr>
            <p:ph type="ftr" sz="quarter" idx="11"/>
          </p:nvPr>
        </p:nvSpPr>
        <p:spPr/>
        <p:txBody>
          <a:bodyPr rtlCol="0"/>
          <a:lstStyle/>
          <a:p>
            <a:pPr rtl="0"/>
            <a:endParaRPr lang="ru-RU" noProof="1"/>
          </a:p>
        </p:txBody>
      </p:sp>
      <p:sp>
        <p:nvSpPr>
          <p:cNvPr id="9" name="Номер слайда 8"/>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1"/>
              <a:t>Образец заголовка</a:t>
            </a:r>
          </a:p>
        </p:txBody>
      </p:sp>
      <p:sp>
        <p:nvSpPr>
          <p:cNvPr id="3" name="Дата 2"/>
          <p:cNvSpPr>
            <a:spLocks noGrp="1"/>
          </p:cNvSpPr>
          <p:nvPr>
            <p:ph type="dt" sz="half" idx="10"/>
          </p:nvPr>
        </p:nvSpPr>
        <p:spPr/>
        <p:txBody>
          <a:bodyPr rtlCol="0"/>
          <a:lstStyle/>
          <a:p>
            <a:pPr rtl="0"/>
            <a:fld id="{B2208A24-1338-4F05-A509-1513283A2797}" type="datetime1">
              <a:rPr lang="ru-RU" noProof="1" smtClean="0"/>
              <a:t>29.01.2024</a:t>
            </a:fld>
            <a:endParaRPr lang="ru-RU" noProof="1"/>
          </a:p>
        </p:txBody>
      </p:sp>
      <p:sp>
        <p:nvSpPr>
          <p:cNvPr id="4" name="Нижний колонтитул 3"/>
          <p:cNvSpPr>
            <a:spLocks noGrp="1"/>
          </p:cNvSpPr>
          <p:nvPr>
            <p:ph type="ftr" sz="quarter" idx="11"/>
          </p:nvPr>
        </p:nvSpPr>
        <p:spPr/>
        <p:txBody>
          <a:bodyPr rtlCol="0"/>
          <a:lstStyle/>
          <a:p>
            <a:pPr rtl="0"/>
            <a:endParaRPr lang="ru-RU" noProof="1"/>
          </a:p>
        </p:txBody>
      </p:sp>
      <p:sp>
        <p:nvSpPr>
          <p:cNvPr id="5" name="Номер слайда 4"/>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B4D0572F-6397-40EE-AB86-2EC01D1D6D88}" type="datetime1">
              <a:rPr lang="ru-RU" noProof="1" smtClean="0"/>
              <a:t>29.01.2024</a:t>
            </a:fld>
            <a:endParaRPr lang="ru-RU" noProof="1"/>
          </a:p>
        </p:txBody>
      </p:sp>
      <p:sp>
        <p:nvSpPr>
          <p:cNvPr id="3" name="Нижний колонтитул 2"/>
          <p:cNvSpPr>
            <a:spLocks noGrp="1"/>
          </p:cNvSpPr>
          <p:nvPr>
            <p:ph type="ftr" sz="quarter" idx="11"/>
          </p:nvPr>
        </p:nvSpPr>
        <p:spPr/>
        <p:txBody>
          <a:bodyPr rtlCol="0"/>
          <a:lstStyle/>
          <a:p>
            <a:pPr rtl="0"/>
            <a:endParaRPr lang="ru-RU" noProof="1"/>
          </a:p>
        </p:txBody>
      </p:sp>
      <p:sp>
        <p:nvSpPr>
          <p:cNvPr id="4" name="Номер слайда 3"/>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1024128" y="471509"/>
            <a:ext cx="4389120" cy="1737360"/>
          </a:xfrm>
        </p:spPr>
        <p:txBody>
          <a:bodyPr rtlCol="0">
            <a:noAutofit/>
          </a:bodyPr>
          <a:lstStyle>
            <a:lvl1pPr>
              <a:lnSpc>
                <a:spcPct val="80000"/>
              </a:lnSpc>
              <a:defRPr sz="4000"/>
            </a:lvl1pPr>
          </a:lstStyle>
          <a:p>
            <a:pPr rtl="0"/>
            <a:r>
              <a:rPr lang="ru-RU" noProof="1"/>
              <a:t>Образец заголовка</a:t>
            </a:r>
          </a:p>
        </p:txBody>
      </p:sp>
      <p:sp>
        <p:nvSpPr>
          <p:cNvPr id="3" name="Объект 2"/>
          <p:cNvSpPr>
            <a:spLocks noGrp="1"/>
          </p:cNvSpPr>
          <p:nvPr>
            <p:ph idx="1" hasCustomPrompt="1"/>
          </p:nvPr>
        </p:nvSpPr>
        <p:spPr>
          <a:xfrm>
            <a:off x="5715000" y="822960"/>
            <a:ext cx="5678424" cy="5184648"/>
          </a:xfrm>
        </p:spPr>
        <p:txBody>
          <a:bodyPr rtlCol="0"/>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Текст 3"/>
          <p:cNvSpPr>
            <a:spLocks noGrp="1"/>
          </p:cNvSpPr>
          <p:nvPr>
            <p:ph type="body" sz="half" idx="2" hasCustomPrompt="1"/>
          </p:nvPr>
        </p:nvSpPr>
        <p:spPr>
          <a:xfrm>
            <a:off x="1024128" y="2257506"/>
            <a:ext cx="4389120" cy="3762294"/>
          </a:xfrm>
        </p:spPr>
        <p:txBody>
          <a:bodyPr lIns="91440" rIns="91440" rtlCol="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1"/>
              <a:t>Щелкните, чтобы изменить стили текста образца слайда</a:t>
            </a:r>
          </a:p>
        </p:txBody>
      </p:sp>
      <p:sp>
        <p:nvSpPr>
          <p:cNvPr id="5" name="Дата 4"/>
          <p:cNvSpPr>
            <a:spLocks noGrp="1"/>
          </p:cNvSpPr>
          <p:nvPr>
            <p:ph type="dt" sz="half" idx="10"/>
          </p:nvPr>
        </p:nvSpPr>
        <p:spPr/>
        <p:txBody>
          <a:bodyPr rtlCol="0"/>
          <a:lstStyle/>
          <a:p>
            <a:pPr rtl="0"/>
            <a:fld id="{8A97C8E3-02EA-40C4-9657-C147DCAB62A9}" type="datetime1">
              <a:rPr lang="ru-RU" noProof="1" smtClean="0"/>
              <a:t>29.01.2024</a:t>
            </a:fld>
            <a:endParaRPr lang="ru-RU" noProof="1"/>
          </a:p>
        </p:txBody>
      </p:sp>
      <p:sp>
        <p:nvSpPr>
          <p:cNvPr id="6" name="Нижний колонтитул 5"/>
          <p:cNvSpPr>
            <a:spLocks noGrp="1"/>
          </p:cNvSpPr>
          <p:nvPr>
            <p:ph type="ftr" sz="quarter" idx="11"/>
          </p:nvPr>
        </p:nvSpPr>
        <p:spPr/>
        <p:txBody>
          <a:bodyPr rtlCol="0"/>
          <a:lstStyle/>
          <a:p>
            <a:pPr rtl="0"/>
            <a:endParaRPr lang="ru-RU" noProof="1"/>
          </a:p>
        </p:txBody>
      </p:sp>
      <p:sp>
        <p:nvSpPr>
          <p:cNvPr id="7" name="Номер слайда 6"/>
          <p:cNvSpPr>
            <a:spLocks noGrp="1"/>
          </p:cNvSpPr>
          <p:nvPr>
            <p:ph type="sldNum" sz="quarter" idx="12"/>
          </p:nvPr>
        </p:nvSpPr>
        <p:spPr/>
        <p:txBody>
          <a:bodyPr rtlCol="0"/>
          <a:lstStyle/>
          <a:p>
            <a:pPr rtl="0"/>
            <a:fld id="{4FAB73BC-B049-4115-A692-8D63A059BFB8}" type="slidenum">
              <a:rPr lang="ru-RU" noProof="1" dirty="0" smtClean="0"/>
              <a:t>‹#›</a:t>
            </a:fld>
            <a:endParaRPr lang="ru-RU"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60138"/>
            <a:ext cx="7772400" cy="1463040"/>
          </a:xfrm>
        </p:spPr>
        <p:txBody>
          <a:bodyPr rtlCol="0" anchor="ctr">
            <a:normAutofit/>
          </a:bodyPr>
          <a:lstStyle>
            <a:lvl1pPr algn="r">
              <a:defRPr sz="5000" spc="200" baseline="0"/>
            </a:lvl1pPr>
          </a:lstStyle>
          <a:p>
            <a:pPr rtl="0"/>
            <a:r>
              <a:rPr lang="ru-RU" noProof="1"/>
              <a:t>Образец заголовка</a:t>
            </a:r>
          </a:p>
        </p:txBody>
      </p:sp>
      <p:sp>
        <p:nvSpPr>
          <p:cNvPr id="3" name="Рисунок 2"/>
          <p:cNvSpPr>
            <a:spLocks noGrp="1" noChangeAspect="1"/>
          </p:cNvSpPr>
          <p:nvPr>
            <p:ph type="pic" idx="1" hasCustomPrompt="1"/>
          </p:nvPr>
        </p:nvSpPr>
        <p:spPr>
          <a:xfrm>
            <a:off x="0" y="-1"/>
            <a:ext cx="12188952" cy="4572000"/>
          </a:xfrm>
          <a:solidFill>
            <a:schemeClr val="accent1">
              <a:lumMod val="60000"/>
              <a:lumOff val="40000"/>
            </a:schemeClr>
          </a:solidFill>
        </p:spPr>
        <p:txBody>
          <a:bodyPr lIns="457200" tIns="365760" rIns="45720" bIns="4572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1"/>
              <a:t>Щелкните значок, чтобы добавить изображение</a:t>
            </a:r>
          </a:p>
        </p:txBody>
      </p:sp>
      <p:sp>
        <p:nvSpPr>
          <p:cNvPr id="4" name="Текст 3"/>
          <p:cNvSpPr>
            <a:spLocks noGrp="1"/>
          </p:cNvSpPr>
          <p:nvPr>
            <p:ph type="body" sz="half" idx="2" hasCustomPrompt="1"/>
          </p:nvPr>
        </p:nvSpPr>
        <p:spPr>
          <a:xfrm>
            <a:off x="8610600" y="4960138"/>
            <a:ext cx="3200400" cy="1463040"/>
          </a:xfrm>
        </p:spPr>
        <p:txBody>
          <a:bodyPr lIns="91440" rIns="91440" rtlCol="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1"/>
              <a:t>Щелкните, чтобы изменить стили текста образца слайда</a:t>
            </a:r>
          </a:p>
        </p:txBody>
      </p:sp>
      <p:sp>
        <p:nvSpPr>
          <p:cNvPr id="5" name="Дата 4"/>
          <p:cNvSpPr>
            <a:spLocks noGrp="1"/>
          </p:cNvSpPr>
          <p:nvPr>
            <p:ph type="dt" sz="half" idx="10"/>
          </p:nvPr>
        </p:nvSpPr>
        <p:spPr/>
        <p:txBody>
          <a:bodyPr rtlCol="0"/>
          <a:lstStyle/>
          <a:p>
            <a:pPr rtl="0"/>
            <a:fld id="{F6BF24CD-D290-4591-A4FE-82402995ECFA}" type="datetime1">
              <a:rPr lang="ru-RU" noProof="1" smtClean="0"/>
              <a:t>29.01.2024</a:t>
            </a:fld>
            <a:endParaRPr lang="ru-RU" noProof="1"/>
          </a:p>
        </p:txBody>
      </p:sp>
      <p:sp>
        <p:nvSpPr>
          <p:cNvPr id="6" name="Нижний колонтитул 5"/>
          <p:cNvSpPr>
            <a:spLocks noGrp="1"/>
          </p:cNvSpPr>
          <p:nvPr>
            <p:ph type="ftr" sz="quarter" idx="11"/>
          </p:nvPr>
        </p:nvSpPr>
        <p:spPr/>
        <p:txBody>
          <a:bodyPr rtlCol="0"/>
          <a:lstStyle/>
          <a:p>
            <a:pPr rtl="0"/>
            <a:endParaRPr lang="ru-RU" noProof="1"/>
          </a:p>
        </p:txBody>
      </p:sp>
      <p:sp>
        <p:nvSpPr>
          <p:cNvPr id="7" name="Номер слайда 6"/>
          <p:cNvSpPr>
            <a:spLocks noGrp="1"/>
          </p:cNvSpPr>
          <p:nvPr>
            <p:ph type="sldNum" sz="quarter" idx="12"/>
          </p:nvPr>
        </p:nvSpPr>
        <p:spPr/>
        <p:txBody>
          <a:bodyPr rtlCol="0"/>
          <a:lstStyle/>
          <a:p>
            <a:pPr rtl="0"/>
            <a:fld id="{867E5644-1E61-4311-A31E-84CB9C7AA8A9}" type="slidenum">
              <a:rPr lang="ru-RU" noProof="1" dirty="0" smtClean="0"/>
              <a:t>‹#›</a:t>
            </a:fld>
            <a:endParaRPr lang="ru-RU" noProof="1"/>
          </a:p>
        </p:txBody>
      </p:sp>
      <p:cxnSp>
        <p:nvCxnSpPr>
          <p:cNvPr id="8" name="Прямая соединительная линия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pPr rtl="0"/>
            <a:r>
              <a:rPr lang="ru-RU" noProof="1"/>
              <a:t>Образец заголовка</a:t>
            </a:r>
          </a:p>
        </p:txBody>
      </p:sp>
      <p:sp>
        <p:nvSpPr>
          <p:cNvPr id="3" name="Текст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rtl="0"/>
            <a:r>
              <a:rPr lang="ru-RU" noProof="1"/>
              <a:t>Щелкните, чтобы изменить стили текста образца слайда</a:t>
            </a:r>
          </a:p>
          <a:p>
            <a:pPr lvl="1" rtl="0"/>
            <a:r>
              <a:rPr lang="ru-RU" noProof="1"/>
              <a:t>Второй уровень</a:t>
            </a:r>
          </a:p>
          <a:p>
            <a:pPr lvl="2" rtl="0"/>
            <a:r>
              <a:rPr lang="ru-RU" noProof="1"/>
              <a:t>Третий уровень</a:t>
            </a:r>
          </a:p>
          <a:p>
            <a:pPr lvl="3" rtl="0"/>
            <a:r>
              <a:rPr lang="ru-RU" noProof="1"/>
              <a:t>Четвертый уровень</a:t>
            </a:r>
          </a:p>
          <a:p>
            <a:pPr lvl="4" rtl="0"/>
            <a:r>
              <a:rPr lang="ru-RU" noProof="1"/>
              <a:t>Пятый уровень</a:t>
            </a:r>
          </a:p>
        </p:txBody>
      </p:sp>
      <p:sp>
        <p:nvSpPr>
          <p:cNvPr id="4" name="Дата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pPr rtl="0"/>
            <a:fld id="{1FA4ABA8-BD9A-4E07-908B-7C1BB26B50FF}" type="datetime1">
              <a:rPr lang="ru-RU" noProof="1" smtClean="0"/>
              <a:t>29.01.2024</a:t>
            </a:fld>
            <a:endParaRPr lang="ru-RU" noProof="1"/>
          </a:p>
        </p:txBody>
      </p:sp>
      <p:sp>
        <p:nvSpPr>
          <p:cNvPr id="5" name="Нижний колонтитул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pPr rtl="0"/>
            <a:endParaRPr lang="ru-RU" noProof="1"/>
          </a:p>
        </p:txBody>
      </p:sp>
      <p:sp>
        <p:nvSpPr>
          <p:cNvPr id="6" name="Номер слайда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pPr rtl="0"/>
            <a:fld id="{4FAB73BC-B049-4115-A692-8D63A059BFB8}" type="slidenum">
              <a:rPr lang="ru-RU" noProof="1" dirty="0" smtClean="0"/>
              <a:pPr/>
              <a:t>‹#›</a:t>
            </a:fld>
            <a:endParaRPr lang="ru-RU" noProof="1"/>
          </a:p>
        </p:txBody>
      </p:sp>
      <p:cxnSp>
        <p:nvCxnSpPr>
          <p:cNvPr id="7" name="Прямая соединительная линия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hf sldNum="0"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Прямоугольник 18">
            <a:extLst>
              <a:ext uri="{FF2B5EF4-FFF2-40B4-BE49-F238E27FC236}">
                <a16:creationId xmlns:a16="http://schemas.microsoft.com/office/drawing/2014/main" id="{2FDF0794-1B86-42B2-B8C7-F60123E638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4"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1"/>
          </a:p>
        </p:txBody>
      </p:sp>
      <p:pic>
        <p:nvPicPr>
          <p:cNvPr id="5" name="Рисунок 4">
            <a:extLst>
              <a:ext uri="{FF2B5EF4-FFF2-40B4-BE49-F238E27FC236}">
                <a16:creationId xmlns:a16="http://schemas.microsoft.com/office/drawing/2014/main" id="{230BD1B1-AA22-48F1-B3ED-579CD284605D}"/>
              </a:ext>
              <a:ext uri="{C183D7F6-B498-43B3-948B-1728B52AA6E4}">
                <adec:decorative xmlns:adec="http://schemas.microsoft.com/office/drawing/2017/decorative" val="1"/>
              </a:ext>
            </a:extLst>
          </p:cNvPr>
          <p:cNvPicPr>
            <a:picLocks noChangeAspect="1"/>
          </p:cNvPicPr>
          <p:nvPr/>
        </p:nvPicPr>
        <p:blipFill rotWithShape="1">
          <a:blip r:embed="rId3"/>
          <a:srcRect r="52444" b="-1"/>
          <a:stretch/>
        </p:blipFill>
        <p:spPr>
          <a:xfrm>
            <a:off x="20" y="975"/>
            <a:ext cx="12191980" cy="6858000"/>
          </a:xfrm>
          <a:prstGeom prst="rect">
            <a:avLst/>
          </a:prstGeom>
        </p:spPr>
      </p:pic>
      <p:sp>
        <p:nvSpPr>
          <p:cNvPr id="21" name="Прямоугольник 20">
            <a:extLst>
              <a:ext uri="{FF2B5EF4-FFF2-40B4-BE49-F238E27FC236}">
                <a16:creationId xmlns:a16="http://schemas.microsoft.com/office/drawing/2014/main" id="{EAA48FC5-3C83-4F1B-BC33-DF0B588F83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6786" y="3064931"/>
            <a:ext cx="8295215" cy="2488568"/>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ru-RU" noProof="1"/>
          </a:p>
        </p:txBody>
      </p:sp>
      <p:sp>
        <p:nvSpPr>
          <p:cNvPr id="2" name="Заголовок 1">
            <a:extLst>
              <a:ext uri="{FF2B5EF4-FFF2-40B4-BE49-F238E27FC236}">
                <a16:creationId xmlns:a16="http://schemas.microsoft.com/office/drawing/2014/main" id="{DE3D84FB-5D02-47D2-98FD-4F01A02E2AEA}"/>
              </a:ext>
            </a:extLst>
          </p:cNvPr>
          <p:cNvSpPr>
            <a:spLocks noGrp="1"/>
          </p:cNvSpPr>
          <p:nvPr>
            <p:ph type="ctrTitle"/>
          </p:nvPr>
        </p:nvSpPr>
        <p:spPr>
          <a:xfrm>
            <a:off x="4309349" y="3429000"/>
            <a:ext cx="7501651" cy="1090938"/>
          </a:xfrm>
        </p:spPr>
        <p:txBody>
          <a:bodyPr rtlCol="0" anchor="b">
            <a:normAutofit fontScale="90000"/>
          </a:bodyPr>
          <a:lstStyle/>
          <a:p>
            <a:pPr algn="l"/>
            <a:r>
              <a:rPr lang="ru-RU" noProof="1">
                <a:solidFill>
                  <a:srgbClr val="FFFFFF"/>
                </a:solidFill>
              </a:rPr>
              <a:t>Роль науки в современном обществе</a:t>
            </a:r>
          </a:p>
        </p:txBody>
      </p:sp>
      <p:sp>
        <p:nvSpPr>
          <p:cNvPr id="3" name="Подзаголовок 2">
            <a:extLst>
              <a:ext uri="{FF2B5EF4-FFF2-40B4-BE49-F238E27FC236}">
                <a16:creationId xmlns:a16="http://schemas.microsoft.com/office/drawing/2014/main" id="{E9F6641D-ADF3-40BD-9BA3-E740E77C8826}"/>
              </a:ext>
            </a:extLst>
          </p:cNvPr>
          <p:cNvSpPr>
            <a:spLocks noGrp="1"/>
          </p:cNvSpPr>
          <p:nvPr>
            <p:ph type="subTitle" idx="1"/>
          </p:nvPr>
        </p:nvSpPr>
        <p:spPr>
          <a:xfrm>
            <a:off x="4309349" y="4779312"/>
            <a:ext cx="7501650" cy="619623"/>
          </a:xfrm>
        </p:spPr>
        <p:txBody>
          <a:bodyPr rtlCol="0" anchor="t">
            <a:normAutofit fontScale="47500" lnSpcReduction="20000"/>
          </a:bodyPr>
          <a:lstStyle/>
          <a:p>
            <a:pPr rtl="0"/>
            <a:r>
              <a:rPr lang="ru-RU" noProof="1">
                <a:solidFill>
                  <a:srgbClr val="FFFFFF"/>
                </a:solidFill>
              </a:rPr>
              <a:t>Выполнила: магистрант группы Д-МЗ-22                                                                                         Скворцова Е.О.</a:t>
            </a:r>
          </a:p>
          <a:p>
            <a:endParaRPr lang="ru-RU" noProof="1">
              <a:solidFill>
                <a:srgbClr val="FFFFFF"/>
              </a:solidFill>
            </a:endParaRPr>
          </a:p>
          <a:p>
            <a:r>
              <a:rPr lang="ru-RU" noProof="1">
                <a:solidFill>
                  <a:srgbClr val="FFFFFF"/>
                </a:solidFill>
              </a:rPr>
              <a:t>Руководитель: доцент, заведующая кафедрой ДПИ и дизайна                                                 Русович-Югай Л. Х.</a:t>
            </a:r>
          </a:p>
          <a:p>
            <a:r>
              <a:rPr lang="ru-RU" noProof="1">
                <a:solidFill>
                  <a:srgbClr val="FFFFFF"/>
                </a:solidFill>
              </a:rPr>
              <a:t>Гжельского государственного университета</a:t>
            </a:r>
          </a:p>
        </p:txBody>
      </p:sp>
      <p:cxnSp>
        <p:nvCxnSpPr>
          <p:cNvPr id="23" name="Прямая соединительная линия 22">
            <a:extLst>
              <a:ext uri="{FF2B5EF4-FFF2-40B4-BE49-F238E27FC236}">
                <a16:creationId xmlns:a16="http://schemas.microsoft.com/office/drawing/2014/main" id="{62F01714-1A39-4194-BD47-8A9960C5998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09349" y="4666480"/>
            <a:ext cx="6832499" cy="0"/>
          </a:xfrm>
          <a:prstGeom prst="line">
            <a:avLst/>
          </a:prstGeom>
          <a:ln w="22225">
            <a:solidFill>
              <a:srgbClr val="4AC4E3"/>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06257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0" y="0"/>
            <a:ext cx="12192000"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723900" y="304800"/>
            <a:ext cx="11087100" cy="6334126"/>
          </a:xfrm>
        </p:spPr>
        <p:txBody>
          <a:bodyPr>
            <a:normAutofit/>
          </a:bodyPr>
          <a:lstStyle/>
          <a:p>
            <a:pPr algn="ctr">
              <a:lnSpc>
                <a:spcPct val="150000"/>
              </a:lnSpc>
            </a:pPr>
            <a:endParaRPr lang="ru-RU" b="1" i="1" dirty="0">
              <a:solidFill>
                <a:schemeClr val="bg1"/>
              </a:solidFill>
            </a:endParaRPr>
          </a:p>
          <a:p>
            <a:pPr>
              <a:lnSpc>
                <a:spcPct val="150000"/>
              </a:lnSpc>
            </a:pPr>
            <a:r>
              <a:rPr lang="ru-RU" dirty="0">
                <a:solidFill>
                  <a:schemeClr val="bg1"/>
                </a:solidFill>
              </a:rPr>
              <a:t>Очень важны функции науки как социальной силы в решении глобальных проблем современности. В качестве примера здесь можно назвать экологическую проблематику. Как известно, бурный научно-технический прогресс составляет одну из главных причин таких опасных для общества и человека явлений, как истощение природных ресурсов планеты, загрязнение воздуха, воды, почвы. </a:t>
            </a:r>
          </a:p>
          <a:p>
            <a:pPr>
              <a:lnSpc>
                <a:spcPct val="150000"/>
              </a:lnSpc>
            </a:pPr>
            <a:r>
              <a:rPr lang="ru-RU" dirty="0">
                <a:solidFill>
                  <a:schemeClr val="bg1"/>
                </a:solidFill>
              </a:rPr>
              <a:t>Следовательно, наука - один из факторов тех радикальных и далеко не безобидных изменений, которые происходят сегодня в среде обитания человека. Этого не скрывают и сами ученые. Научным данным отводится ведущая роль и в определении масштабов и параметров экологических опасностей.</a:t>
            </a:r>
          </a:p>
        </p:txBody>
      </p:sp>
    </p:spTree>
    <p:extLst>
      <p:ext uri="{BB962C8B-B14F-4D97-AF65-F5344CB8AC3E}">
        <p14:creationId xmlns:p14="http://schemas.microsoft.com/office/powerpoint/2010/main" val="4245167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425148" y="0"/>
            <a:ext cx="9766852"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3257550" y="704767"/>
            <a:ext cx="8296276" cy="5267408"/>
          </a:xfrm>
        </p:spPr>
        <p:txBody>
          <a:bodyPr>
            <a:normAutofit/>
          </a:bodyPr>
          <a:lstStyle/>
          <a:p>
            <a:pPr algn="ctr">
              <a:lnSpc>
                <a:spcPct val="150000"/>
              </a:lnSpc>
            </a:pPr>
            <a:r>
              <a:rPr lang="ru-RU" b="1" i="1" dirty="0">
                <a:solidFill>
                  <a:srgbClr val="3CBEF0"/>
                </a:solidFill>
              </a:rPr>
              <a:t>Современная наука. Основные концепции</a:t>
            </a:r>
          </a:p>
          <a:p>
            <a:pPr algn="just">
              <a:lnSpc>
                <a:spcPct val="150000"/>
              </a:lnSpc>
            </a:pPr>
            <a:endParaRPr lang="ru-RU" u="sng" dirty="0">
              <a:solidFill>
                <a:schemeClr val="bg1"/>
              </a:solidFill>
            </a:endParaRPr>
          </a:p>
          <a:p>
            <a:pPr marL="0" indent="457200" algn="just">
              <a:lnSpc>
                <a:spcPct val="150000"/>
              </a:lnSpc>
              <a:buNone/>
            </a:pPr>
            <a:r>
              <a:rPr lang="ru-RU" dirty="0">
                <a:solidFill>
                  <a:schemeClr val="bg1"/>
                </a:solidFill>
              </a:rPr>
              <a:t>Наука является одной из определяющих особенностей современной культуры и, возможно, самым динамичным ее компонентом. Сегодня невозможно обсуждать социальные, культурные, антропологические проблемы, не принимая во внимание развитие научной мысли.</a:t>
            </a:r>
            <a:endParaRPr lang="ru-RU" b="1" dirty="0">
              <a:solidFill>
                <a:schemeClr val="bg1"/>
              </a:solidFill>
            </a:endParaRPr>
          </a:p>
          <a:p>
            <a:pPr>
              <a:lnSpc>
                <a:spcPct val="150000"/>
              </a:lnSpc>
            </a:pPr>
            <a:endParaRPr lang="ru-RU" dirty="0">
              <a:solidFill>
                <a:schemeClr val="bg1"/>
              </a:solidFill>
            </a:endParaRPr>
          </a:p>
        </p:txBody>
      </p:sp>
    </p:spTree>
    <p:extLst>
      <p:ext uri="{BB962C8B-B14F-4D97-AF65-F5344CB8AC3E}">
        <p14:creationId xmlns:p14="http://schemas.microsoft.com/office/powerpoint/2010/main" val="4067180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469181" y="714292"/>
            <a:ext cx="11253598" cy="6048458"/>
          </a:xfrm>
        </p:spPr>
        <p:txBody>
          <a:bodyPr>
            <a:normAutofit fontScale="92500" lnSpcReduction="10000"/>
          </a:bodyPr>
          <a:lstStyle/>
          <a:p>
            <a:pPr>
              <a:lnSpc>
                <a:spcPct val="150000"/>
              </a:lnSpc>
            </a:pPr>
            <a:r>
              <a:rPr lang="ru-RU" dirty="0">
                <a:solidFill>
                  <a:srgbClr val="3CBEF0"/>
                </a:solidFill>
              </a:rPr>
              <a:t>Функции науки выделяются по основным видам деятельности исследователей, их основным задачам, а также сфере применения полученных знаний. </a:t>
            </a:r>
          </a:p>
          <a:p>
            <a:pPr>
              <a:lnSpc>
                <a:spcPct val="150000"/>
              </a:lnSpc>
            </a:pPr>
            <a:r>
              <a:rPr lang="ru-RU" dirty="0">
                <a:solidFill>
                  <a:srgbClr val="3CBEF0"/>
                </a:solidFill>
              </a:rPr>
              <a:t>Познавательная функция</a:t>
            </a:r>
            <a:r>
              <a:rPr lang="ru-RU" dirty="0"/>
              <a:t> является основополагающей, заданной самой сутью науки, назначение которой заключается в познании природы, человека и общества в целом, а также в рационально-теоретическом постижении мира, объяснении процессов и явлений, открытии закономерностей и законов, осуществлении прогнозирования и т.д. Данная функция сводится к производству новых научных знаний.</a:t>
            </a:r>
          </a:p>
          <a:p>
            <a:pPr>
              <a:lnSpc>
                <a:spcPct val="150000"/>
              </a:lnSpc>
            </a:pPr>
            <a:r>
              <a:rPr lang="ru-RU" dirty="0">
                <a:solidFill>
                  <a:srgbClr val="3CBEF0"/>
                </a:solidFill>
              </a:rPr>
              <a:t>Мировоззренческая функция</a:t>
            </a:r>
            <a:r>
              <a:rPr lang="ru-RU" dirty="0"/>
              <a:t> во многом переплетается с познавательной. Они взаимосвязаны, поскольку ее целью является разработка научной картины мира и соответствующего ей мировоззрения. Также эта функция подразумевает исследование рационалистического отношения человека к миру, разработку научного миропонимания, что означает, что ученые (наряду с философами) должны разрабатывать научные мировоззренческие универсалии и соответствующее ценностные ориентации.</a:t>
            </a:r>
          </a:p>
          <a:p>
            <a:pPr>
              <a:lnSpc>
                <a:spcPct val="150000"/>
              </a:lnSpc>
            </a:pPr>
            <a:endParaRPr lang="ru-RU" dirty="0"/>
          </a:p>
        </p:txBody>
      </p:sp>
    </p:spTree>
    <p:extLst>
      <p:ext uri="{BB962C8B-B14F-4D97-AF65-F5344CB8AC3E}">
        <p14:creationId xmlns:p14="http://schemas.microsoft.com/office/powerpoint/2010/main" val="2830710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469181" y="714292"/>
            <a:ext cx="11253598" cy="6048458"/>
          </a:xfrm>
        </p:spPr>
        <p:txBody>
          <a:bodyPr>
            <a:normAutofit fontScale="92500" lnSpcReduction="10000"/>
          </a:bodyPr>
          <a:lstStyle/>
          <a:p>
            <a:pPr>
              <a:lnSpc>
                <a:spcPct val="160000"/>
              </a:lnSpc>
            </a:pPr>
            <a:r>
              <a:rPr lang="ru-RU" dirty="0">
                <a:solidFill>
                  <a:srgbClr val="3CBEF0"/>
                </a:solidFill>
              </a:rPr>
              <a:t>Производственная функция</a:t>
            </a:r>
            <a:r>
              <a:rPr lang="ru-RU" dirty="0"/>
              <a:t>, которую также можно назвать технико-технологической функцией, необходима для внедрения инноваций, новых форм организаций процессов, технологий и научных нововведений в производственные отрасли. В связи с этим наука превращается в производительную силу, работающую на благо общества, своего рода цех, в котором разрабатываются и внедряются новые идеи и их воплощения. В этом плане ученых даже иногда относят к производственным работникам, что как нельзя более полно характеризует производственную функцию науки.</a:t>
            </a:r>
          </a:p>
          <a:p>
            <a:pPr>
              <a:lnSpc>
                <a:spcPct val="160000"/>
              </a:lnSpc>
            </a:pPr>
            <a:r>
              <a:rPr lang="ru-RU" dirty="0">
                <a:solidFill>
                  <a:srgbClr val="3CBEF0"/>
                </a:solidFill>
              </a:rPr>
              <a:t>Социальная функция</a:t>
            </a:r>
            <a:r>
              <a:rPr lang="ru-RU" dirty="0"/>
              <a:t> начала выделяться особенно существенно в последнее время. Это связано с достижениями научно-технической революции. В связи с этим наука превращается в социальную силу. Это проявляется в ситуациях, когда данные науки используются в разработках программ социального и экономического развития. Поскольку такие планы и программы имеют комплексный характер, то их разработка предполагает тесное взаимодействие различных отраслей естественных, общественных и технических наук.</a:t>
            </a:r>
          </a:p>
          <a:p>
            <a:pPr>
              <a:lnSpc>
                <a:spcPct val="150000"/>
              </a:lnSpc>
            </a:pPr>
            <a:endParaRPr lang="ru-RU" dirty="0"/>
          </a:p>
        </p:txBody>
      </p:sp>
    </p:spTree>
    <p:extLst>
      <p:ext uri="{BB962C8B-B14F-4D97-AF65-F5344CB8AC3E}">
        <p14:creationId xmlns:p14="http://schemas.microsoft.com/office/powerpoint/2010/main" val="587147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469181" y="714292"/>
            <a:ext cx="11253598" cy="6048458"/>
          </a:xfrm>
        </p:spPr>
        <p:txBody>
          <a:bodyPr>
            <a:normAutofit/>
          </a:bodyPr>
          <a:lstStyle/>
          <a:p>
            <a:pPr>
              <a:lnSpc>
                <a:spcPct val="150000"/>
              </a:lnSpc>
            </a:pPr>
            <a:r>
              <a:rPr lang="ru-RU" dirty="0">
                <a:solidFill>
                  <a:srgbClr val="3CBEF0"/>
                </a:solidFill>
              </a:rPr>
              <a:t>Культурные функции науки (или образовательные) </a:t>
            </a:r>
            <a:r>
              <a:rPr lang="ru-RU" dirty="0"/>
              <a:t>сводится к тому, что наука является своего рода феноменом культуры, важным фактором развития людей, их образования и воспитания. Достижения науки существенно влияют на учебно-воспитательный процесс, содержание программ образования, технологии, методы и форму обучения. Эта функция реализуется через систему образования, СМИ, публицистическую и просветительскую деятельность ученых.</a:t>
            </a:r>
          </a:p>
          <a:p>
            <a:pPr>
              <a:lnSpc>
                <a:spcPct val="150000"/>
              </a:lnSpc>
            </a:pPr>
            <a:endParaRPr lang="ru-RU" dirty="0"/>
          </a:p>
        </p:txBody>
      </p:sp>
    </p:spTree>
    <p:extLst>
      <p:ext uri="{BB962C8B-B14F-4D97-AF65-F5344CB8AC3E}">
        <p14:creationId xmlns:p14="http://schemas.microsoft.com/office/powerpoint/2010/main" val="4189769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425148" y="0"/>
            <a:ext cx="9766852"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3257550" y="704767"/>
            <a:ext cx="8296276" cy="5267408"/>
          </a:xfrm>
        </p:spPr>
        <p:txBody>
          <a:bodyPr>
            <a:normAutofit/>
          </a:bodyPr>
          <a:lstStyle/>
          <a:p>
            <a:pPr>
              <a:lnSpc>
                <a:spcPct val="150000"/>
              </a:lnSpc>
            </a:pPr>
            <a:r>
              <a:rPr lang="ru-RU" dirty="0">
                <a:solidFill>
                  <a:schemeClr val="bg1"/>
                </a:solidFill>
              </a:rPr>
              <a:t>Наука в современном обществе, основанном на знании, - это ведущий, наиболее активный элемент, задающий тон и ритм для других элементов «наукоёмкого» общества - </a:t>
            </a:r>
            <a:r>
              <a:rPr lang="ru-RU" dirty="0" err="1">
                <a:solidFill>
                  <a:schemeClr val="bg1"/>
                </a:solidFill>
              </a:rPr>
              <a:t>технонауки</a:t>
            </a:r>
            <a:r>
              <a:rPr lang="ru-RU" dirty="0">
                <a:solidFill>
                  <a:schemeClr val="bg1"/>
                </a:solidFill>
              </a:rPr>
              <a:t>, бизнеса, финансовой системы, искусства и т.п.  В эпистемологическом отношении современная наука - это </a:t>
            </a:r>
            <a:r>
              <a:rPr lang="ru-RU" dirty="0" err="1">
                <a:solidFill>
                  <a:schemeClr val="bg1"/>
                </a:solidFill>
              </a:rPr>
              <a:t>постнеклассическая</a:t>
            </a:r>
            <a:r>
              <a:rPr lang="ru-RU" dirty="0">
                <a:solidFill>
                  <a:schemeClr val="bg1"/>
                </a:solidFill>
              </a:rPr>
              <a:t> наука, наука о сложных </a:t>
            </a:r>
            <a:r>
              <a:rPr lang="ru-RU" dirty="0" err="1">
                <a:solidFill>
                  <a:schemeClr val="bg1"/>
                </a:solidFill>
              </a:rPr>
              <a:t>человекомерных</a:t>
            </a:r>
            <a:r>
              <a:rPr lang="ru-RU" dirty="0">
                <a:solidFill>
                  <a:schemeClr val="bg1"/>
                </a:solidFill>
              </a:rPr>
              <a:t> системах. Её основу составляют: синергетика, </a:t>
            </a:r>
            <a:r>
              <a:rPr lang="ru-RU" dirty="0" err="1">
                <a:solidFill>
                  <a:schemeClr val="bg1"/>
                </a:solidFill>
              </a:rPr>
              <a:t>антропика</a:t>
            </a:r>
            <a:r>
              <a:rPr lang="ru-RU" dirty="0">
                <a:solidFill>
                  <a:schemeClr val="bg1"/>
                </a:solidFill>
              </a:rPr>
              <a:t>, </a:t>
            </a:r>
            <a:r>
              <a:rPr lang="ru-RU" dirty="0" err="1">
                <a:solidFill>
                  <a:schemeClr val="bg1"/>
                </a:solidFill>
              </a:rPr>
              <a:t>виртуалистика</a:t>
            </a:r>
            <a:r>
              <a:rPr lang="ru-RU" dirty="0">
                <a:solidFill>
                  <a:schemeClr val="bg1"/>
                </a:solidFill>
              </a:rPr>
              <a:t>, теория сложности. </a:t>
            </a:r>
          </a:p>
          <a:p>
            <a:pPr>
              <a:lnSpc>
                <a:spcPct val="150000"/>
              </a:lnSpc>
            </a:pPr>
            <a:r>
              <a:rPr lang="ru-RU" dirty="0">
                <a:solidFill>
                  <a:schemeClr val="bg1"/>
                </a:solidFill>
              </a:rPr>
              <a:t>В социальном же отношении наука - ведущая сторона эволюции социума, которая и развивает его, и создаёт множество трудностей, аномалий, противоречий.</a:t>
            </a:r>
          </a:p>
        </p:txBody>
      </p:sp>
    </p:spTree>
    <p:extLst>
      <p:ext uri="{BB962C8B-B14F-4D97-AF65-F5344CB8AC3E}">
        <p14:creationId xmlns:p14="http://schemas.microsoft.com/office/powerpoint/2010/main" val="26753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469181" y="2857458"/>
            <a:ext cx="11253598" cy="1143083"/>
          </a:xfrm>
        </p:spPr>
        <p:txBody>
          <a:bodyPr>
            <a:normAutofit/>
          </a:bodyPr>
          <a:lstStyle/>
          <a:p>
            <a:pPr algn="ctr">
              <a:lnSpc>
                <a:spcPct val="150000"/>
              </a:lnSpc>
            </a:pPr>
            <a:r>
              <a:rPr lang="ru-RU" sz="4400" dirty="0">
                <a:solidFill>
                  <a:srgbClr val="3CBEF0"/>
                </a:solidFill>
              </a:rPr>
              <a:t>СПАСИБО ЗА ВНИМАНИЕ!</a:t>
            </a:r>
            <a:endParaRPr lang="ru-RU" sz="4400" dirty="0"/>
          </a:p>
          <a:p>
            <a:pPr>
              <a:lnSpc>
                <a:spcPct val="150000"/>
              </a:lnSpc>
            </a:pPr>
            <a:endParaRPr lang="ru-RU" dirty="0"/>
          </a:p>
        </p:txBody>
      </p:sp>
    </p:spTree>
    <p:extLst>
      <p:ext uri="{BB962C8B-B14F-4D97-AF65-F5344CB8AC3E}">
        <p14:creationId xmlns:p14="http://schemas.microsoft.com/office/powerpoint/2010/main" val="2373961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425148" y="0"/>
            <a:ext cx="9766852"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2471927" y="923842"/>
            <a:ext cx="9720073" cy="5267408"/>
          </a:xfrm>
        </p:spPr>
        <p:txBody>
          <a:bodyPr>
            <a:normAutofit fontScale="92500" lnSpcReduction="10000"/>
          </a:bodyPr>
          <a:lstStyle/>
          <a:p>
            <a:pPr>
              <a:lnSpc>
                <a:spcPct val="150000"/>
              </a:lnSpc>
            </a:pPr>
            <a:r>
              <a:rPr lang="ru-RU" b="1" i="1" dirty="0">
                <a:solidFill>
                  <a:srgbClr val="3CBEF0"/>
                </a:solidFill>
              </a:rPr>
              <a:t>Наука</a:t>
            </a:r>
            <a:r>
              <a:rPr lang="ru-RU" dirty="0">
                <a:solidFill>
                  <a:schemeClr val="bg1"/>
                </a:solidFill>
              </a:rPr>
              <a:t> – это сфера человеческой деятельности, целью которой является выработка и теоретическая систематизация объективных знаний о действительности, а также результаты этой деятельности.</a:t>
            </a:r>
          </a:p>
          <a:p>
            <a:pPr>
              <a:lnSpc>
                <a:spcPct val="150000"/>
              </a:lnSpc>
            </a:pPr>
            <a:endParaRPr lang="ru-RU" b="1" i="1" dirty="0">
              <a:solidFill>
                <a:schemeClr val="bg1"/>
              </a:solidFill>
            </a:endParaRPr>
          </a:p>
          <a:p>
            <a:pPr>
              <a:lnSpc>
                <a:spcPct val="150000"/>
              </a:lnSpc>
            </a:pPr>
            <a:r>
              <a:rPr lang="ru-RU" b="1" i="1" dirty="0">
                <a:solidFill>
                  <a:srgbClr val="3CBEF0"/>
                </a:solidFill>
              </a:rPr>
              <a:t>Наука как система знаний</a:t>
            </a:r>
            <a:r>
              <a:rPr lang="ru-RU" dirty="0">
                <a:solidFill>
                  <a:schemeClr val="bg1"/>
                </a:solidFill>
              </a:rPr>
              <a:t> – это особое знание, получаемое и фиксируемое специфическими научными методами и средствами (анализ, синтез, абстрагирование, системное наблюдение, эксперимент). </a:t>
            </a:r>
          </a:p>
          <a:p>
            <a:pPr>
              <a:lnSpc>
                <a:spcPct val="150000"/>
              </a:lnSpc>
            </a:pPr>
            <a:endParaRPr lang="ru-RU" b="1" i="1" dirty="0">
              <a:solidFill>
                <a:schemeClr val="bg1"/>
              </a:solidFill>
            </a:endParaRPr>
          </a:p>
          <a:p>
            <a:pPr>
              <a:lnSpc>
                <a:spcPct val="150000"/>
              </a:lnSpc>
            </a:pPr>
            <a:r>
              <a:rPr lang="ru-RU" b="1" i="1" dirty="0">
                <a:solidFill>
                  <a:srgbClr val="3CBEF0"/>
                </a:solidFill>
              </a:rPr>
              <a:t>Основные черты научного знания:</a:t>
            </a:r>
            <a:r>
              <a:rPr lang="ru-RU" dirty="0">
                <a:solidFill>
                  <a:srgbClr val="3CBEF0"/>
                </a:solidFill>
              </a:rPr>
              <a:t> </a:t>
            </a:r>
            <a:r>
              <a:rPr lang="ru-RU" i="1" dirty="0">
                <a:solidFill>
                  <a:schemeClr val="bg1"/>
                </a:solidFill>
              </a:rPr>
              <a:t>объективность, рациональность, </a:t>
            </a:r>
            <a:r>
              <a:rPr lang="ru-RU" i="1" dirty="0" err="1">
                <a:solidFill>
                  <a:schemeClr val="bg1"/>
                </a:solidFill>
              </a:rPr>
              <a:t>проверяемость</a:t>
            </a:r>
            <a:r>
              <a:rPr lang="ru-RU" i="1" dirty="0">
                <a:solidFill>
                  <a:schemeClr val="bg1"/>
                </a:solidFill>
              </a:rPr>
              <a:t>, системность, </a:t>
            </a:r>
            <a:r>
              <a:rPr lang="ru-RU" i="1" dirty="0" err="1">
                <a:solidFill>
                  <a:schemeClr val="bg1"/>
                </a:solidFill>
              </a:rPr>
              <a:t>общезначимость</a:t>
            </a:r>
            <a:r>
              <a:rPr lang="ru-RU" i="1" dirty="0">
                <a:solidFill>
                  <a:schemeClr val="bg1"/>
                </a:solidFill>
              </a:rPr>
              <a:t>. </a:t>
            </a:r>
            <a:endParaRPr lang="ru-RU" dirty="0">
              <a:solidFill>
                <a:schemeClr val="bg1"/>
              </a:solidFill>
            </a:endParaRPr>
          </a:p>
          <a:p>
            <a:pPr>
              <a:lnSpc>
                <a:spcPct val="150000"/>
              </a:lnSpc>
            </a:pPr>
            <a:endParaRPr lang="ru-RU" dirty="0">
              <a:solidFill>
                <a:schemeClr val="bg1"/>
              </a:solidFill>
            </a:endParaRPr>
          </a:p>
        </p:txBody>
      </p:sp>
    </p:spTree>
    <p:extLst>
      <p:ext uri="{BB962C8B-B14F-4D97-AF65-F5344CB8AC3E}">
        <p14:creationId xmlns:p14="http://schemas.microsoft.com/office/powerpoint/2010/main" val="1438955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0" y="0"/>
            <a:ext cx="12192000"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438150" y="304800"/>
            <a:ext cx="11229975" cy="6334126"/>
          </a:xfrm>
        </p:spPr>
        <p:txBody>
          <a:bodyPr>
            <a:normAutofit/>
          </a:bodyPr>
          <a:lstStyle/>
          <a:p>
            <a:pPr>
              <a:lnSpc>
                <a:spcPct val="150000"/>
              </a:lnSpc>
            </a:pPr>
            <a:r>
              <a:rPr lang="ru-RU" b="1" i="1" dirty="0">
                <a:solidFill>
                  <a:srgbClr val="3CBEF0"/>
                </a:solidFill>
              </a:rPr>
              <a:t>Истина</a:t>
            </a:r>
            <a:r>
              <a:rPr lang="ru-RU" dirty="0">
                <a:solidFill>
                  <a:schemeClr val="bg1"/>
                </a:solidFill>
              </a:rPr>
              <a:t> – основная цель и ценность науки. Именно истина является основным и конституирующим науку компонентом, отличающим науку от других форм общественного сознания.</a:t>
            </a:r>
          </a:p>
          <a:p>
            <a:pPr>
              <a:lnSpc>
                <a:spcPct val="150000"/>
              </a:lnSpc>
            </a:pPr>
            <a:r>
              <a:rPr lang="ru-RU" b="1" i="1" dirty="0">
                <a:solidFill>
                  <a:srgbClr val="3CBEF0"/>
                </a:solidFill>
              </a:rPr>
              <a:t>Наука как вид деятельности</a:t>
            </a:r>
            <a:r>
              <a:rPr lang="ru-RU" dirty="0">
                <a:solidFill>
                  <a:schemeClr val="bg1"/>
                </a:solidFill>
              </a:rPr>
              <a:t> – это специфический вид когнитивной активности, цель которой производство знания о свойствах, отношениях и закономерностях объектов. Наука как особый вид деятельности стремится к фактически выверенному и логически упорядоченному познанию предметов и процессов окружающей действительности.</a:t>
            </a:r>
          </a:p>
          <a:p>
            <a:pPr>
              <a:lnSpc>
                <a:spcPct val="150000"/>
              </a:lnSpc>
            </a:pPr>
            <a:r>
              <a:rPr lang="ru-RU" b="1" i="1" dirty="0">
                <a:solidFill>
                  <a:srgbClr val="3CBEF0"/>
                </a:solidFill>
              </a:rPr>
              <a:t>Наука как социальный институт </a:t>
            </a:r>
            <a:r>
              <a:rPr lang="ru-RU" dirty="0">
                <a:solidFill>
                  <a:schemeClr val="bg1"/>
                </a:solidFill>
              </a:rPr>
              <a:t>– это профессионально организованное функционирование научного сообщества, эффективное регулирование взаимоотношений между его членами, а также между наукой, обществом и государством с помощью специфической системы внутренних ценностей, присущих данной социальной структуре.</a:t>
            </a:r>
          </a:p>
          <a:p>
            <a:pPr>
              <a:lnSpc>
                <a:spcPct val="150000"/>
              </a:lnSpc>
            </a:pPr>
            <a:endParaRPr lang="ru-RU" dirty="0">
              <a:solidFill>
                <a:schemeClr val="bg1"/>
              </a:solidFill>
            </a:endParaRPr>
          </a:p>
          <a:p>
            <a:pPr>
              <a:lnSpc>
                <a:spcPct val="150000"/>
              </a:lnSpc>
            </a:pPr>
            <a:endParaRPr lang="ru-RU" dirty="0">
              <a:solidFill>
                <a:schemeClr val="bg1"/>
              </a:solidFill>
            </a:endParaRPr>
          </a:p>
        </p:txBody>
      </p:sp>
    </p:spTree>
    <p:extLst>
      <p:ext uri="{BB962C8B-B14F-4D97-AF65-F5344CB8AC3E}">
        <p14:creationId xmlns:p14="http://schemas.microsoft.com/office/powerpoint/2010/main" val="1358848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538352" y="409492"/>
            <a:ext cx="11253598" cy="6048458"/>
          </a:xfrm>
        </p:spPr>
        <p:txBody>
          <a:bodyPr>
            <a:normAutofit fontScale="85000" lnSpcReduction="20000"/>
          </a:bodyPr>
          <a:lstStyle/>
          <a:p>
            <a:pPr algn="ctr">
              <a:lnSpc>
                <a:spcPct val="150000"/>
              </a:lnSpc>
            </a:pPr>
            <a:r>
              <a:rPr lang="x-none" b="1" dirty="0"/>
              <a:t>Существует множество наук, и каждая наука своеобразно отличается от другой по двум признакам: объект</a:t>
            </a:r>
            <a:r>
              <a:rPr lang="ru-RU" b="1" dirty="0"/>
              <a:t> и  </a:t>
            </a:r>
            <a:r>
              <a:rPr lang="x-none" b="1" dirty="0"/>
              <a:t>предмет</a:t>
            </a:r>
            <a:r>
              <a:rPr lang="ru-RU" b="1" dirty="0"/>
              <a:t>.</a:t>
            </a:r>
          </a:p>
          <a:p>
            <a:pPr>
              <a:lnSpc>
                <a:spcPct val="150000"/>
              </a:lnSpc>
            </a:pPr>
            <a:r>
              <a:rPr lang="ru-RU" b="1" i="1" dirty="0"/>
              <a:t>Объект науки </a:t>
            </a:r>
            <a:r>
              <a:rPr lang="ru-RU" dirty="0"/>
              <a:t>– это часть действительности, на который направлен интерес данной науки, причем у каждой науки свой объект (пр. объектом такой естественной биологической науки энтомологии являются насекомые; у астронома объектом является большой космос). С объектом науки тесно связан и ее предмет. Предмет науки есть идеальная модель объекта науки.</a:t>
            </a:r>
          </a:p>
          <a:p>
            <a:pPr>
              <a:lnSpc>
                <a:spcPct val="150000"/>
              </a:lnSpc>
            </a:pPr>
            <a:r>
              <a:rPr lang="ru-RU" dirty="0"/>
              <a:t> </a:t>
            </a:r>
            <a:r>
              <a:rPr lang="ru-RU" b="1" i="1" dirty="0"/>
              <a:t>Предмет науки</a:t>
            </a:r>
            <a:r>
              <a:rPr lang="ru-RU" dirty="0"/>
              <a:t> – это размышление ученых об объекте исследования (научные знания), причем между реальностью и действительностью или объектом науки и размышлением о нем и моделью никогда нет полного совпадения. Между реальностью и представлениями о ней всегда есть дистанция. </a:t>
            </a:r>
          </a:p>
          <a:p>
            <a:pPr>
              <a:lnSpc>
                <a:spcPct val="150000"/>
              </a:lnSpc>
            </a:pPr>
            <a:r>
              <a:rPr lang="ru-RU" dirty="0"/>
              <a:t> </a:t>
            </a:r>
            <a:r>
              <a:rPr lang="ru-RU" b="1" i="1" dirty="0"/>
              <a:t>Субъект науки</a:t>
            </a:r>
            <a:r>
              <a:rPr lang="ru-RU" dirty="0"/>
              <a:t> – это те люди (ученые), которые занимаются наукой, определяют объект науки, направления и создают совокупность знаний об этом объекте, т.е. предмет науки. Они создают духовные ценности в виде открытий, изобретений, научных теорий, концепций. Субъектом науки называют не только ученых, а также объединения ученых, организации (Российская Академия Наук), международные организации (Комитет по присвоению Нобелевской премии).  </a:t>
            </a:r>
          </a:p>
          <a:p>
            <a:pPr>
              <a:lnSpc>
                <a:spcPct val="150000"/>
              </a:lnSpc>
            </a:pPr>
            <a:endParaRPr lang="ru-RU" dirty="0"/>
          </a:p>
        </p:txBody>
      </p:sp>
    </p:spTree>
    <p:extLst>
      <p:ext uri="{BB962C8B-B14F-4D97-AF65-F5344CB8AC3E}">
        <p14:creationId xmlns:p14="http://schemas.microsoft.com/office/powerpoint/2010/main" val="1863940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425148" y="0"/>
            <a:ext cx="9766852" cy="6858000"/>
          </a:xfrm>
          <a:prstGeom prst="rect">
            <a:avLst/>
          </a:prstGeom>
          <a:solidFill>
            <a:schemeClr val="dk1">
              <a:alpha val="9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3257550" y="704767"/>
            <a:ext cx="8296276" cy="5267408"/>
          </a:xfrm>
        </p:spPr>
        <p:txBody>
          <a:bodyPr>
            <a:normAutofit/>
          </a:bodyPr>
          <a:lstStyle/>
          <a:p>
            <a:pPr algn="ctr">
              <a:lnSpc>
                <a:spcPct val="150000"/>
              </a:lnSpc>
            </a:pPr>
            <a:r>
              <a:rPr lang="ru-RU" b="1" i="1" dirty="0">
                <a:solidFill>
                  <a:srgbClr val="3CBEF0"/>
                </a:solidFill>
              </a:rPr>
              <a:t>Современная наука. Основные концепции</a:t>
            </a:r>
          </a:p>
          <a:p>
            <a:pPr algn="just">
              <a:lnSpc>
                <a:spcPct val="150000"/>
              </a:lnSpc>
            </a:pPr>
            <a:endParaRPr lang="ru-RU" u="sng" dirty="0">
              <a:solidFill>
                <a:schemeClr val="bg1"/>
              </a:solidFill>
            </a:endParaRPr>
          </a:p>
          <a:p>
            <a:pPr marL="0" indent="457200" algn="just">
              <a:lnSpc>
                <a:spcPct val="150000"/>
              </a:lnSpc>
              <a:buNone/>
            </a:pPr>
            <a:r>
              <a:rPr lang="ru-RU" dirty="0">
                <a:solidFill>
                  <a:schemeClr val="bg1"/>
                </a:solidFill>
              </a:rPr>
              <a:t>Наука является одной из определяющих особенностей современной культуры и, возможно, самым динамичным ее компонентом. Сегодня невозможно обсуждать социальные, культурные, антропологические проблемы, не принимая во внимание развитие научной мысли.</a:t>
            </a:r>
            <a:endParaRPr lang="ru-RU" b="1" dirty="0">
              <a:solidFill>
                <a:schemeClr val="bg1"/>
              </a:solidFill>
            </a:endParaRPr>
          </a:p>
          <a:p>
            <a:pPr>
              <a:lnSpc>
                <a:spcPct val="150000"/>
              </a:lnSpc>
            </a:pPr>
            <a:endParaRPr lang="ru-RU" dirty="0">
              <a:solidFill>
                <a:schemeClr val="bg1"/>
              </a:solidFill>
            </a:endParaRPr>
          </a:p>
        </p:txBody>
      </p:sp>
    </p:spTree>
    <p:extLst>
      <p:ext uri="{BB962C8B-B14F-4D97-AF65-F5344CB8AC3E}">
        <p14:creationId xmlns:p14="http://schemas.microsoft.com/office/powerpoint/2010/main" val="3967158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469181" y="714292"/>
            <a:ext cx="11253598" cy="6048458"/>
          </a:xfrm>
        </p:spPr>
        <p:txBody>
          <a:bodyPr>
            <a:normAutofit/>
          </a:bodyPr>
          <a:lstStyle/>
          <a:p>
            <a:pPr>
              <a:lnSpc>
                <a:spcPct val="150000"/>
              </a:lnSpc>
            </a:pPr>
            <a:r>
              <a:rPr lang="ru-RU" b="1" i="1" dirty="0">
                <a:solidFill>
                  <a:srgbClr val="3CBEF0"/>
                </a:solidFill>
              </a:rPr>
              <a:t>Концепция Карла </a:t>
            </a:r>
            <a:r>
              <a:rPr lang="ru-RU" b="1" i="1" dirty="0" err="1">
                <a:solidFill>
                  <a:srgbClr val="3CBEF0"/>
                </a:solidFill>
              </a:rPr>
              <a:t>Раймунда</a:t>
            </a:r>
            <a:r>
              <a:rPr lang="ru-RU" b="1" i="1" dirty="0">
                <a:solidFill>
                  <a:srgbClr val="3CBEF0"/>
                </a:solidFill>
              </a:rPr>
              <a:t>  Поппера (28.06.1902-17.09.1994) </a:t>
            </a:r>
            <a:r>
              <a:rPr lang="ru-RU" i="1" dirty="0"/>
              <a:t> </a:t>
            </a:r>
            <a:endParaRPr lang="ru-RU" dirty="0"/>
          </a:p>
          <a:p>
            <a:pPr>
              <a:lnSpc>
                <a:spcPct val="150000"/>
              </a:lnSpc>
            </a:pPr>
            <a:r>
              <a:rPr lang="ru-RU" i="1" dirty="0"/>
              <a:t>	</a:t>
            </a:r>
            <a:r>
              <a:rPr lang="ru-RU" dirty="0"/>
              <a:t>В основе - принцип </a:t>
            </a:r>
            <a:r>
              <a:rPr lang="ru-RU" dirty="0" err="1"/>
              <a:t>фальсифицируемости</a:t>
            </a:r>
            <a:r>
              <a:rPr lang="ru-RU" dirty="0"/>
              <a:t>. т.е. опровержимости научных теорий. Теория является научной тогда и только тогда, когда она может быть опровергнута. Теория не может быть подтверждена в смысле абсолютно достоверного доказательства её истинности. Развитие науки – это путь проб и ошибок, смелых предположений и опровержений. Цель науки  не в постижении того, чем вещь является на самом деле, и не в определении её подлинной природы, а в описании того, как вещь себя ведёт при различных обстоятельствах и, в частности, в выяснении того, имеются ли в этом поведении какие-либо закономерности. </a:t>
            </a:r>
          </a:p>
          <a:p>
            <a:pPr>
              <a:lnSpc>
                <a:spcPct val="150000"/>
              </a:lnSpc>
            </a:pPr>
            <a:r>
              <a:rPr lang="ru-RU" dirty="0"/>
              <a:t> </a:t>
            </a:r>
          </a:p>
          <a:p>
            <a:pPr>
              <a:lnSpc>
                <a:spcPct val="150000"/>
              </a:lnSpc>
            </a:pPr>
            <a:endParaRPr lang="ru-RU" dirty="0"/>
          </a:p>
        </p:txBody>
      </p:sp>
    </p:spTree>
    <p:extLst>
      <p:ext uri="{BB962C8B-B14F-4D97-AF65-F5344CB8AC3E}">
        <p14:creationId xmlns:p14="http://schemas.microsoft.com/office/powerpoint/2010/main" val="1823412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469181" y="714292"/>
            <a:ext cx="11253598" cy="6048458"/>
          </a:xfrm>
        </p:spPr>
        <p:txBody>
          <a:bodyPr>
            <a:normAutofit fontScale="92500" lnSpcReduction="10000"/>
          </a:bodyPr>
          <a:lstStyle/>
          <a:p>
            <a:pPr>
              <a:lnSpc>
                <a:spcPct val="150000"/>
              </a:lnSpc>
            </a:pPr>
            <a:r>
              <a:rPr lang="ru-RU" b="1" i="1" dirty="0">
                <a:solidFill>
                  <a:srgbClr val="3CBEF0"/>
                </a:solidFill>
              </a:rPr>
              <a:t>Концепция научных революций Томаса Куна (1922-1996 гг.)</a:t>
            </a:r>
            <a:br>
              <a:rPr lang="ru-RU" dirty="0"/>
            </a:br>
            <a:r>
              <a:rPr lang="ru-RU" dirty="0"/>
              <a:t>Важнейшим понятием концепции Куна является понятие парадигмы, т.е. совокупности научных достижений, признаваемых всем научным сообществом в определенный период времени. Такими парадигмами в разное время являлись геоцентрическая система мира Птолемея, механика и оптика Ньютона, теория относительности Эйнштейна, теория атома Бора и др. Науку, развивающуюся в рамках парадигмы, Кун называл «нормальной». Кун был убежден в том, что в реальной научной практике ученые почти никогда не сомневаются в истинности своих теорий и не ставят вопроса об их проверке. Но однажды, полагал Кун, может быть осознано, что средствами существующей парадигмы проблема  не может быть разрешена. Научное сообщество распадается на группы, часть которых начинает выдвигать гипотезы. Когда одна из этих гипотез доказывает свою способность справиться с возникшими противоречиями, сообщество формулирует новую парадигму. Смену парадигм Кун назвал научной революцией. </a:t>
            </a:r>
          </a:p>
          <a:p>
            <a:pPr>
              <a:lnSpc>
                <a:spcPct val="150000"/>
              </a:lnSpc>
            </a:pPr>
            <a:r>
              <a:rPr lang="ru-RU" dirty="0"/>
              <a:t> </a:t>
            </a:r>
          </a:p>
          <a:p>
            <a:pPr>
              <a:lnSpc>
                <a:spcPct val="150000"/>
              </a:lnSpc>
            </a:pPr>
            <a:endParaRPr lang="ru-RU" dirty="0"/>
          </a:p>
        </p:txBody>
      </p:sp>
    </p:spTree>
    <p:extLst>
      <p:ext uri="{BB962C8B-B14F-4D97-AF65-F5344CB8AC3E}">
        <p14:creationId xmlns:p14="http://schemas.microsoft.com/office/powerpoint/2010/main" val="1405890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469181" y="714292"/>
            <a:ext cx="11253598" cy="6048458"/>
          </a:xfrm>
        </p:spPr>
        <p:txBody>
          <a:bodyPr>
            <a:normAutofit/>
          </a:bodyPr>
          <a:lstStyle/>
          <a:p>
            <a:pPr>
              <a:lnSpc>
                <a:spcPct val="150000"/>
              </a:lnSpc>
            </a:pPr>
            <a:r>
              <a:rPr lang="ru-RU" i="1" dirty="0">
                <a:solidFill>
                  <a:srgbClr val="3CBEF0"/>
                </a:solidFill>
              </a:rPr>
              <a:t>Концепция Пола </a:t>
            </a:r>
            <a:r>
              <a:rPr lang="ru-RU" i="1" dirty="0" err="1">
                <a:solidFill>
                  <a:srgbClr val="3CBEF0"/>
                </a:solidFill>
              </a:rPr>
              <a:t>Фейерабенда</a:t>
            </a:r>
            <a:r>
              <a:rPr lang="ru-RU" i="1" dirty="0">
                <a:solidFill>
                  <a:srgbClr val="3CBEF0"/>
                </a:solidFill>
              </a:rPr>
              <a:t> </a:t>
            </a:r>
            <a:r>
              <a:rPr lang="x-none" b="1" i="1" dirty="0">
                <a:solidFill>
                  <a:srgbClr val="3CBEF0"/>
                </a:solidFill>
              </a:rPr>
              <a:t>(</a:t>
            </a:r>
            <a:r>
              <a:rPr lang="x-none" i="1" dirty="0">
                <a:solidFill>
                  <a:srgbClr val="3CBEF0"/>
                </a:solidFill>
              </a:rPr>
              <a:t>1924-19</a:t>
            </a:r>
            <a:r>
              <a:rPr lang="ru-RU" i="1" dirty="0">
                <a:solidFill>
                  <a:srgbClr val="3CBEF0"/>
                </a:solidFill>
              </a:rPr>
              <a:t>9</a:t>
            </a:r>
            <a:r>
              <a:rPr lang="x-none" i="1" dirty="0">
                <a:solidFill>
                  <a:srgbClr val="3CBEF0"/>
                </a:solidFill>
              </a:rPr>
              <a:t>4)</a:t>
            </a:r>
            <a:endParaRPr lang="ru-RU" dirty="0"/>
          </a:p>
          <a:p>
            <a:pPr>
              <a:lnSpc>
                <a:spcPct val="150000"/>
              </a:lnSpc>
            </a:pPr>
            <a:r>
              <a:rPr lang="ru-RU" dirty="0"/>
              <a:t>Свою концепцию он назвал «эпистемологическим анархизмом». С точки зрения </a:t>
            </a:r>
            <a:r>
              <a:rPr lang="ru-RU" dirty="0" err="1"/>
              <a:t>Фейерабенда</a:t>
            </a:r>
            <a:r>
              <a:rPr lang="ru-RU" dirty="0"/>
              <a:t> каждый волен изобретать собственную концепцию, которую невозможно сравнивать с другими, ибо нет никакой основы для такого сравнения. </a:t>
            </a:r>
          </a:p>
          <a:p>
            <a:pPr>
              <a:lnSpc>
                <a:spcPct val="150000"/>
              </a:lnSpc>
            </a:pPr>
            <a:r>
              <a:rPr lang="ru-RU" dirty="0"/>
              <a:t>И</a:t>
            </a:r>
            <a:r>
              <a:rPr lang="x-none" dirty="0"/>
              <a:t>сследователи могут и должны использовать в своей научной работе любые методы и подходы, которые представляются и заслуживаю</a:t>
            </a:r>
            <a:r>
              <a:rPr lang="ru-RU" dirty="0"/>
              <a:t>т</a:t>
            </a:r>
            <a:r>
              <a:rPr lang="x-none" dirty="0"/>
              <a:t> внимания. </a:t>
            </a:r>
            <a:r>
              <a:rPr lang="ru-RU" dirty="0"/>
              <a:t>Следовательно, все допустимо и все оправдано.</a:t>
            </a:r>
          </a:p>
          <a:p>
            <a:pPr>
              <a:lnSpc>
                <a:spcPct val="150000"/>
              </a:lnSpc>
            </a:pPr>
            <a:r>
              <a:rPr lang="ru-RU" dirty="0"/>
              <a:t> </a:t>
            </a:r>
          </a:p>
          <a:p>
            <a:pPr>
              <a:lnSpc>
                <a:spcPct val="150000"/>
              </a:lnSpc>
            </a:pPr>
            <a:endParaRPr lang="ru-RU" dirty="0"/>
          </a:p>
        </p:txBody>
      </p:sp>
    </p:spTree>
    <p:extLst>
      <p:ext uri="{BB962C8B-B14F-4D97-AF65-F5344CB8AC3E}">
        <p14:creationId xmlns:p14="http://schemas.microsoft.com/office/powerpoint/2010/main" val="2260754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5A32E35F-A578-4393-A7AB-1D2D68EA1A9C}"/>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0"/>
            <a:ext cx="12191980" cy="6858000"/>
          </a:xfrm>
          <a:prstGeom prst="rect">
            <a:avLst/>
          </a:prstGeom>
        </p:spPr>
      </p:pic>
      <p:sp>
        <p:nvSpPr>
          <p:cNvPr id="5" name="Прямоугольник 4">
            <a:extLst>
              <a:ext uri="{FF2B5EF4-FFF2-40B4-BE49-F238E27FC236}">
                <a16:creationId xmlns:a16="http://schemas.microsoft.com/office/drawing/2014/main" id="{0BA85068-BB5E-4568-AC65-4270E52824E8}"/>
              </a:ext>
            </a:extLst>
          </p:cNvPr>
          <p:cNvSpPr/>
          <p:nvPr/>
        </p:nvSpPr>
        <p:spPr>
          <a:xfrm>
            <a:off x="-20" y="0"/>
            <a:ext cx="12192000" cy="6858000"/>
          </a:xfrm>
          <a:prstGeom prst="rect">
            <a:avLst/>
          </a:prstGeom>
          <a:solidFill>
            <a:schemeClr val="bg1">
              <a:alpha val="90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3" name="Объект 2">
            <a:extLst>
              <a:ext uri="{FF2B5EF4-FFF2-40B4-BE49-F238E27FC236}">
                <a16:creationId xmlns:a16="http://schemas.microsoft.com/office/drawing/2014/main" id="{DDD8D14E-B5F8-4B85-BE7E-AC4A9ECDD333}"/>
              </a:ext>
            </a:extLst>
          </p:cNvPr>
          <p:cNvSpPr>
            <a:spLocks noGrp="1"/>
          </p:cNvSpPr>
          <p:nvPr>
            <p:ph idx="1"/>
          </p:nvPr>
        </p:nvSpPr>
        <p:spPr>
          <a:xfrm>
            <a:off x="469181" y="714292"/>
            <a:ext cx="11253598" cy="6048458"/>
          </a:xfrm>
        </p:spPr>
        <p:txBody>
          <a:bodyPr>
            <a:normAutofit/>
          </a:bodyPr>
          <a:lstStyle/>
          <a:p>
            <a:pPr>
              <a:lnSpc>
                <a:spcPct val="150000"/>
              </a:lnSpc>
            </a:pPr>
            <a:r>
              <a:rPr lang="ru-RU" i="1" dirty="0">
                <a:solidFill>
                  <a:srgbClr val="3CBEF0"/>
                </a:solidFill>
              </a:rPr>
              <a:t>Концепция </a:t>
            </a:r>
            <a:r>
              <a:rPr lang="ru-RU" i="1" dirty="0" err="1">
                <a:solidFill>
                  <a:srgbClr val="3CBEF0"/>
                </a:solidFill>
              </a:rPr>
              <a:t>Имре</a:t>
            </a:r>
            <a:r>
              <a:rPr lang="ru-RU" i="1" dirty="0">
                <a:solidFill>
                  <a:srgbClr val="3CBEF0"/>
                </a:solidFill>
              </a:rPr>
              <a:t> </a:t>
            </a:r>
            <a:r>
              <a:rPr lang="ru-RU" i="1" dirty="0" err="1">
                <a:solidFill>
                  <a:srgbClr val="3CBEF0"/>
                </a:solidFill>
              </a:rPr>
              <a:t>Лакатоса</a:t>
            </a:r>
            <a:r>
              <a:rPr lang="ru-RU" i="1" dirty="0">
                <a:solidFill>
                  <a:srgbClr val="3CBEF0"/>
                </a:solidFill>
              </a:rPr>
              <a:t> (1922-1974 гг.)</a:t>
            </a:r>
          </a:p>
          <a:p>
            <a:pPr>
              <a:lnSpc>
                <a:spcPct val="150000"/>
              </a:lnSpc>
            </a:pPr>
            <a:r>
              <a:rPr lang="ru-RU" dirty="0"/>
              <a:t> Он создал концепцию методологии научного познания, которая получила название методологии научно-исследовательских программ. </a:t>
            </a:r>
            <a:r>
              <a:rPr lang="x-none" dirty="0"/>
              <a:t>В своей концепции он отказывается от принципа фальсификации, справедливо считая, что при достаточной находчивости можно длительное время защищать любую теорию, даже если эта теория ложна. Поэтому следует отказаться от попперовской модели, в которой за выдвижением некоторой гипотезы непосредственно следует ее опровержение. </a:t>
            </a:r>
            <a:r>
              <a:rPr lang="ru-RU" dirty="0"/>
              <a:t> </a:t>
            </a:r>
          </a:p>
          <a:p>
            <a:pPr>
              <a:lnSpc>
                <a:spcPct val="150000"/>
              </a:lnSpc>
            </a:pPr>
            <a:endParaRPr lang="ru-RU" dirty="0"/>
          </a:p>
        </p:txBody>
      </p:sp>
    </p:spTree>
    <p:extLst>
      <p:ext uri="{BB962C8B-B14F-4D97-AF65-F5344CB8AC3E}">
        <p14:creationId xmlns:p14="http://schemas.microsoft.com/office/powerpoint/2010/main" val="38454711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омплекс">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Office_36806563_TF22378848.potx" id="{6DCD0967-A04E-431F-9EF9-3DF61BC4AB39}" vid="{943180A9-332B-48B8-BEA3-0C7B70DB3063}"/>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4F44C90D-2A62-4985-9618-3460247437B1}">
  <ds:schemaRefs>
    <ds:schemaRef ds:uri="http://schemas.microsoft.com/sharepoint/v3/contenttype/forms"/>
  </ds:schemaRefs>
</ds:datastoreItem>
</file>

<file path=customXml/itemProps2.xml><?xml version="1.0" encoding="utf-8"?>
<ds:datastoreItem xmlns:ds="http://schemas.openxmlformats.org/officeDocument/2006/customXml" ds:itemID="{B61EAB5F-88FC-4FAE-AE3C-037A3C365E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88A2F88-55C5-4ED1-9541-807C65424763}">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Оформление Комплекс</Template>
  <TotalTime>0</TotalTime>
  <Words>364</Words>
  <Application>Microsoft Office PowerPoint</Application>
  <PresentationFormat>Широкоэкранный</PresentationFormat>
  <Paragraphs>47</Paragraphs>
  <Slides>16</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Calibri</vt:lpstr>
      <vt:lpstr>Tw Cen MT</vt:lpstr>
      <vt:lpstr>Wingdings 3</vt:lpstr>
      <vt:lpstr>Комплекс</vt:lpstr>
      <vt:lpstr>Роль науки в современном обществе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2024-01-28T08:20:42Z</dcterms:created>
  <dcterms:modified xsi:type="dcterms:W3CDTF">2024-01-29T11:14:41Z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