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67" r:id="rId11"/>
    <p:sldId id="271" r:id="rId12"/>
    <p:sldId id="268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6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A83FD-59F2-4C46-B87B-C1A10835DE4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C1120-191D-4D80-9945-3AF910C94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AED068-4452-4CB1-9946-787B5CF4D96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0CD7-0C36-4CB7-A5E0-CC0387E4887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C3336-69D6-4B16-A7A0-E8FB406C2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Урок математики мы начинаем,</a:t>
            </a:r>
            <a:b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Ещё одну тайну сегодня узнаем.</a:t>
            </a:r>
            <a:b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Не отвлекайся, внимателен будь,</a:t>
            </a:r>
            <a:b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За новыми знаниями отправимся в путь!</a:t>
            </a:r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11266" name="Picture 2" descr="https://pixelbox.ru/wp-content/uploads/2022/10/emodji-print-paint-pixelbox.r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93096"/>
            <a:ext cx="4529536" cy="2059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8"/>
            <a:ext cx="7425720" cy="42589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Разделите задачи на две группы</a:t>
            </a:r>
            <a:r>
              <a:rPr lang="en-US" sz="3600" b="1" dirty="0" smtClean="0"/>
              <a:t>: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052736"/>
            <a:ext cx="7286676" cy="5286412"/>
          </a:xfrm>
        </p:spPr>
        <p:txBody>
          <a:bodyPr>
            <a:normAutofit fontScale="92500" lnSpcReduction="10000"/>
          </a:bodyPr>
          <a:lstStyle/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Магазин принял для продажи 156 кг рыбы.         всей рыбы составил карп. Сколько кг карпа получил магазин?</a:t>
            </a:r>
          </a:p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Провели 18 опытов, это составило            всей серии опытов. Сколько опытов надо провести?</a:t>
            </a:r>
          </a:p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проверил 20 тетрадей. Это составило       всех тетрадей. Сколько всего тетрадей надо проверить?</a:t>
            </a:r>
          </a:p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72 пятиклассников        занимаются легкой атлетикой. Сколько учащихся занимаются этим видом спорта?</a:t>
            </a:r>
          </a:p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выставки отобрали 30 картин, что составило        имеющихся в музее картин. Сколько картин взято на выставку?</a:t>
            </a:r>
          </a:p>
          <a:p>
            <a:pPr marL="484632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веревки 18 м отрезали        ее длины. Сколько метров веревки отрезали?  </a:t>
            </a:r>
          </a:p>
          <a:p>
            <a:pPr marL="484632" indent="-457200" algn="l">
              <a:buAutoNum type="arabicPeriod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115616" y="1268760"/>
          <a:ext cx="357621" cy="571504"/>
        </p:xfrm>
        <a:graphic>
          <a:graphicData uri="http://schemas.openxmlformats.org/presentationml/2006/ole">
            <p:oleObj spid="_x0000_s24578" name="Рисунок" r:id="rId4" imgW="248400" imgH="504360" progId="Word.Picture.8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5868144" y="1844824"/>
          <a:ext cx="339725" cy="571500"/>
        </p:xfrm>
        <a:graphic>
          <a:graphicData uri="http://schemas.openxmlformats.org/presentationml/2006/ole">
            <p:oleObj spid="_x0000_s24579" name="Рисунок" r:id="rId5" imgW="286560" imgH="571680" progId="Word.Picture.8">
              <p:embed/>
            </p:oleObj>
          </a:graphicData>
        </a:graphic>
      </p:graphicFrame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7380312" y="2564904"/>
          <a:ext cx="334962" cy="571500"/>
        </p:xfrm>
        <a:graphic>
          <a:graphicData uri="http://schemas.openxmlformats.org/presentationml/2006/ole">
            <p:oleObj spid="_x0000_s24580" name="Рисунок" r:id="rId6" imgW="286560" imgH="572040" progId="Word.Picture.8">
              <p:embed/>
            </p:oleObj>
          </a:graphicData>
        </a:graphic>
      </p:graphicFrame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4355976" y="3501008"/>
          <a:ext cx="304800" cy="571500"/>
        </p:xfrm>
        <a:graphic>
          <a:graphicData uri="http://schemas.openxmlformats.org/presentationml/2006/ole">
            <p:oleObj spid="_x0000_s24581" name="Рисунок" r:id="rId7" imgW="257760" imgH="571680" progId="Word.Picture.8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7812360" y="4509120"/>
          <a:ext cx="339725" cy="571500"/>
        </p:xfrm>
        <a:graphic>
          <a:graphicData uri="http://schemas.openxmlformats.org/presentationml/2006/ole">
            <p:oleObj spid="_x0000_s24582" name="Рисунок" r:id="rId8" imgW="286560" imgH="571680" progId="Word.Picture.8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4788024" y="5517232"/>
          <a:ext cx="341313" cy="571500"/>
        </p:xfrm>
        <a:graphic>
          <a:graphicData uri="http://schemas.openxmlformats.org/presentationml/2006/ole">
            <p:oleObj spid="_x0000_s24583" name="Рисунок" r:id="rId9" imgW="286560" imgH="5716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1AB6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2014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051720" y="476672"/>
            <a:ext cx="5688632" cy="144016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Я знаю целое?</a:t>
            </a:r>
            <a:endParaRPr lang="ru-RU" sz="4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3347864" y="1916832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08104" y="1916832"/>
            <a:ext cx="93610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187624" y="3284984"/>
            <a:ext cx="3528392" cy="9864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Да, значит умножаю.</a:t>
            </a:r>
            <a:endParaRPr lang="ru-RU" sz="32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76056" y="3284984"/>
            <a:ext cx="3528392" cy="9864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Нет, значит делю.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  <a:solidFill>
            <a:schemeClr val="bg2">
              <a:lumMod val="10000"/>
              <a:lumOff val="9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Сортируем задачи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836712"/>
            <a:ext cx="3571900" cy="5357850"/>
          </a:xfrm>
          <a:noFill/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55000" lnSpcReduction="20000"/>
          </a:bodyPr>
          <a:lstStyle/>
          <a:p>
            <a:pPr marL="0" indent="273050" algn="ctr">
              <a:lnSpc>
                <a:spcPct val="170000"/>
              </a:lnSpc>
              <a:buNone/>
            </a:pPr>
            <a:r>
              <a:rPr lang="ru-RU" sz="3300" u="sng" dirty="0" smtClean="0"/>
              <a:t>Задачи на нахождение части от целого.</a:t>
            </a:r>
            <a:endParaRPr lang="en-US" sz="3300" b="1" u="sng" dirty="0" smtClean="0">
              <a:latin typeface="+mj-lt"/>
              <a:cs typeface="Arial" pitchFamily="34" charset="0"/>
            </a:endParaRPr>
          </a:p>
          <a:p>
            <a:pPr marL="0" indent="273050">
              <a:lnSpc>
                <a:spcPct val="170000"/>
              </a:lnSpc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Магазин принял для продажи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156</a:t>
            </a:r>
            <a:r>
              <a:rPr lang="ru-RU" b="1" dirty="0" smtClean="0">
                <a:latin typeface="+mj-lt"/>
                <a:cs typeface="Arial" pitchFamily="34" charset="0"/>
              </a:rPr>
              <a:t> кг рыбы.                       всей рыбы составил карп. Сколько кг карпа получил магазин?</a:t>
            </a:r>
          </a:p>
          <a:p>
            <a:pPr marL="0" indent="273050">
              <a:lnSpc>
                <a:spcPct val="170000"/>
              </a:lnSpc>
              <a:buFont typeface="Wingdings 2"/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Из 72 пятиклассников                    занимаются легкой атлетикой. Сколько учащихся занимаются этим видом спорта?</a:t>
            </a:r>
          </a:p>
          <a:p>
            <a:pPr marL="0" indent="273050">
              <a:lnSpc>
                <a:spcPct val="170000"/>
              </a:lnSpc>
              <a:buFont typeface="Wingdings 2"/>
              <a:buAutoNum type="arabicPeriod"/>
            </a:pPr>
            <a:r>
              <a:rPr lang="ru-RU" b="1" dirty="0" smtClean="0">
                <a:latin typeface="+mj-lt"/>
                <a:cs typeface="Arial" pitchFamily="34" charset="0"/>
              </a:rPr>
              <a:t> От веревки 18 м отрезали        ее длины. Сколько метров веревки отрезали?  </a:t>
            </a:r>
          </a:p>
          <a:p>
            <a:pPr>
              <a:lnSpc>
                <a:spcPct val="170000"/>
              </a:lnSpc>
            </a:pPr>
            <a:endParaRPr lang="ru-RU" dirty="0">
              <a:latin typeface="+mj-lt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071546"/>
            <a:ext cx="3510754" cy="5357850"/>
          </a:xfrm>
          <a:noFill/>
          <a:ln>
            <a:solidFill>
              <a:schemeClr val="bg2">
                <a:lumMod val="75000"/>
                <a:lumOff val="25000"/>
              </a:schemeClr>
            </a:solidFill>
          </a:ln>
        </p:spPr>
        <p:txBody>
          <a:bodyPr anchor="ctr"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endParaRPr lang="ru-RU" b="1" dirty="0" smtClean="0">
              <a:cs typeface="Times New Roman" pitchFamily="18" charset="0"/>
            </a:endParaRPr>
          </a:p>
          <a:p>
            <a:pPr algn="ctr">
              <a:lnSpc>
                <a:spcPct val="170000"/>
              </a:lnSpc>
              <a:buNone/>
            </a:pPr>
            <a:r>
              <a:rPr lang="ru-RU" u="sng" dirty="0" smtClean="0"/>
              <a:t>Задачи на нахождение целого по его части.</a:t>
            </a:r>
            <a:endParaRPr lang="en-US" b="1" u="sng" dirty="0" smtClean="0">
              <a:cs typeface="Times New Roman" pitchFamily="18" charset="0"/>
            </a:endParaRP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1. Учитель проверил 20 тетрадей. Это составило       всех тетрадей. Сколько всего тетрадей надо проверить?</a:t>
            </a: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2. Провели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b="1" dirty="0" smtClean="0">
                <a:cs typeface="Times New Roman" pitchFamily="18" charset="0"/>
              </a:rPr>
              <a:t> опытов, это составило               всей серии опытов. Сколько опытов надо провести?</a:t>
            </a:r>
          </a:p>
          <a:p>
            <a:pPr>
              <a:lnSpc>
                <a:spcPct val="170000"/>
              </a:lnSpc>
              <a:buNone/>
            </a:pPr>
            <a:r>
              <a:rPr lang="ru-RU" b="1" dirty="0" smtClean="0">
                <a:cs typeface="Times New Roman" pitchFamily="18" charset="0"/>
              </a:rPr>
              <a:t>3. Для выставки отобрали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b="1" dirty="0" smtClean="0">
                <a:cs typeface="Times New Roman" pitchFamily="18" charset="0"/>
              </a:rPr>
              <a:t> картин, что составило        имеющихся в музее картин. Сколько картин взято на выставку?</a:t>
            </a:r>
          </a:p>
          <a:p>
            <a:pPr>
              <a:lnSpc>
                <a:spcPct val="170000"/>
              </a:lnSpc>
            </a:pPr>
            <a:endParaRPr lang="ru-RU" b="1" dirty="0" smtClean="0"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979712" y="2060848"/>
          <a:ext cx="152400" cy="500062"/>
        </p:xfrm>
        <a:graphic>
          <a:graphicData uri="http://schemas.openxmlformats.org/presentationml/2006/ole">
            <p:oleObj spid="_x0000_s25602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3491880" y="3212976"/>
          <a:ext cx="139700" cy="500066"/>
        </p:xfrm>
        <a:graphic>
          <a:graphicData uri="http://schemas.openxmlformats.org/presentationml/2006/ole">
            <p:oleObj spid="_x0000_s25603" name="Формула" r:id="rId4" imgW="139680" imgH="39348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000496" y="4929198"/>
          <a:ext cx="285752" cy="428628"/>
        </p:xfrm>
        <a:graphic>
          <a:graphicData uri="http://schemas.openxmlformats.org/presentationml/2006/ole">
            <p:oleObj spid="_x0000_s25604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643702" y="2357430"/>
          <a:ext cx="152400" cy="393700"/>
        </p:xfrm>
        <a:graphic>
          <a:graphicData uri="http://schemas.openxmlformats.org/presentationml/2006/ole">
            <p:oleObj spid="_x0000_s25605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500694" y="3857628"/>
          <a:ext cx="152400" cy="393700"/>
        </p:xfrm>
        <a:graphic>
          <a:graphicData uri="http://schemas.openxmlformats.org/presentationml/2006/ole">
            <p:oleObj spid="_x0000_s25606" name="Формула" r:id="rId7" imgW="152280" imgH="39348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929454" y="4929198"/>
          <a:ext cx="152400" cy="393700"/>
        </p:xfrm>
        <a:graphic>
          <a:graphicData uri="http://schemas.openxmlformats.org/presentationml/2006/ole">
            <p:oleObj spid="_x0000_s25607" name="Формула" r:id="rId8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№883(а)</a:t>
            </a:r>
          </a:p>
          <a:p>
            <a:r>
              <a:rPr lang="ru-RU" dirty="0" smtClean="0"/>
              <a:t>№884(а)</a:t>
            </a:r>
          </a:p>
          <a:p>
            <a:r>
              <a:rPr lang="ru-RU" dirty="0" smtClean="0"/>
              <a:t>№888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Представьте, что урок уже закончился. Вы идете домой и после школы и встречаете своего друга или подругу. </a:t>
            </a:r>
          </a:p>
          <a:p>
            <a:r>
              <a:rPr lang="ru-RU" dirty="0" smtClean="0"/>
              <a:t>Что бы вы рассказали ему об уроке  математики, который был у вас сегодня? </a:t>
            </a:r>
          </a:p>
        </p:txBody>
      </p:sp>
      <p:pic>
        <p:nvPicPr>
          <p:cNvPr id="5" name="Picture 2" descr="https://pixelbox.ru/wp-content/uploads/2022/10/emodji-print-paint-pixelbox.ru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293096"/>
            <a:ext cx="4529536" cy="2059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Выучить правила на стр.219,220, № 883(б), 884(б)</a:t>
            </a:r>
          </a:p>
          <a:p>
            <a:r>
              <a:rPr lang="ru-RU" dirty="0"/>
              <a:t>2. (дополнительно) Придумать и решить по  1-2 задачи на нахождение части целого и целого по его части 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2"/>
                </a:solidFill>
                <a:latin typeface="Monotype Corsiva" pitchFamily="66" charset="0"/>
              </a:rPr>
              <a:t>         29.01.24.     </a:t>
            </a:r>
            <a:r>
              <a:rPr lang="ru-RU" b="1" dirty="0" smtClean="0">
                <a:solidFill>
                  <a:schemeClr val="tx2"/>
                </a:solidFill>
                <a:latin typeface="Monotype Corsiva" pitchFamily="66" charset="0"/>
              </a:rPr>
              <a:t>Классная работа.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340768"/>
            <a:ext cx="7618040" cy="4824536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Устный счёт</a:t>
            </a:r>
          </a:p>
          <a:p>
            <a:pPr>
              <a:buNone/>
            </a:pP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Ну-ка в сторону карандаши!</a:t>
            </a:r>
          </a:p>
          <a:p>
            <a:pPr>
              <a:buNone/>
            </a:pP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Ни костяшек. Ни ручек. Ни мела. 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Устный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счёт! 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творим это дело 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силой ума и души. 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Числа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сходятся где-то во тьме,</a:t>
            </a:r>
          </a:p>
          <a:p>
            <a:pPr>
              <a:buNone/>
            </a:pP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И глаза начинают светиться,</a:t>
            </a:r>
          </a:p>
          <a:p>
            <a:pPr>
              <a:buNone/>
            </a:pP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И кругом только умные лица, </a:t>
            </a:r>
            <a:endParaRPr lang="ru-RU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Потому 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что считаем в 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уме.</a:t>
            </a:r>
          </a:p>
          <a:p>
            <a:pPr>
              <a:buNone/>
            </a:pP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b="1" i="1" baseline="-25000" dirty="0" smtClean="0">
                <a:latin typeface="Times New Roman" pitchFamily="18" charset="0"/>
                <a:cs typeface="Times New Roman" pitchFamily="18" charset="0"/>
              </a:rPr>
              <a:t>Валентин Берестов</a:t>
            </a:r>
            <a:endParaRPr lang="ru-RU" b="1" i="1" baseline="-25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971600" y="1556792"/>
          <a:ext cx="687349" cy="805180"/>
        </p:xfrm>
        <a:graphic>
          <a:graphicData uri="http://schemas.openxmlformats.org/presentationml/2006/ole">
            <p:oleObj spid="_x0000_s14337" name="Формула" r:id="rId3" imgW="330057" imgH="393529" progId="Equation.3">
              <p:embed/>
            </p:oleObj>
          </a:graphicData>
        </a:graphic>
      </p:graphicFrame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252026"/>
            <a:ext cx="2439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971600" y="2492896"/>
          <a:ext cx="1001566" cy="805181"/>
        </p:xfrm>
        <a:graphic>
          <a:graphicData uri="http://schemas.openxmlformats.org/presentationml/2006/ole">
            <p:oleObj spid="_x0000_s14340" name="Формула" r:id="rId4" imgW="482391" imgH="393529" progId="Equation.3">
              <p:embed/>
            </p:oleObj>
          </a:graphicData>
        </a:graphic>
      </p:graphicFrame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2" name="Object 6"/>
          <p:cNvGraphicFramePr>
            <a:graphicFrameLocks noChangeAspect="1"/>
          </p:cNvGraphicFramePr>
          <p:nvPr/>
        </p:nvGraphicFramePr>
        <p:xfrm>
          <a:off x="1115616" y="3501008"/>
          <a:ext cx="687349" cy="805180"/>
        </p:xfrm>
        <a:graphic>
          <a:graphicData uri="http://schemas.openxmlformats.org/presentationml/2006/ole">
            <p:oleObj spid="_x0000_s14342" name="Формула" r:id="rId5" imgW="330057" imgH="393529" progId="Equation.3">
              <p:embed/>
            </p:oleObj>
          </a:graphicData>
        </a:graphic>
      </p:graphicFrame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1043608" y="4437112"/>
          <a:ext cx="1099759" cy="805181"/>
        </p:xfrm>
        <a:graphic>
          <a:graphicData uri="http://schemas.openxmlformats.org/presentationml/2006/ole">
            <p:oleObj spid="_x0000_s14344" name="Формула" r:id="rId6" imgW="533169" imgH="393529" progId="Equation.3">
              <p:embed/>
            </p:oleObj>
          </a:graphicData>
        </a:graphic>
      </p:graphicFrame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1115616" y="5445224"/>
          <a:ext cx="1119397" cy="805180"/>
        </p:xfrm>
        <a:graphic>
          <a:graphicData uri="http://schemas.openxmlformats.org/presentationml/2006/ole">
            <p:oleObj spid="_x0000_s14346" name="Формула" r:id="rId7" imgW="545863" imgH="393529" progId="Equation.3">
              <p:embed/>
            </p:oleObj>
          </a:graphicData>
        </a:graphic>
      </p:graphicFrame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3347864" y="1556792"/>
          <a:ext cx="968375" cy="804863"/>
        </p:xfrm>
        <a:graphic>
          <a:graphicData uri="http://schemas.openxmlformats.org/presentationml/2006/ole">
            <p:oleObj spid="_x0000_s14348" name="Формула" r:id="rId8" imgW="469800" imgH="393480" progId="Equation.3">
              <p:embed/>
            </p:oleObj>
          </a:graphicData>
        </a:graphic>
      </p:graphicFrame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0" name="Object 14"/>
          <p:cNvGraphicFramePr>
            <a:graphicFrameLocks noChangeAspect="1"/>
          </p:cNvGraphicFramePr>
          <p:nvPr/>
        </p:nvGraphicFramePr>
        <p:xfrm>
          <a:off x="3419872" y="2564904"/>
          <a:ext cx="628433" cy="805180"/>
        </p:xfrm>
        <a:graphic>
          <a:graphicData uri="http://schemas.openxmlformats.org/presentationml/2006/ole">
            <p:oleObj spid="_x0000_s14350" name="Формула" r:id="rId9" imgW="304536" imgH="393359" progId="Equation.3">
              <p:embed/>
            </p:oleObj>
          </a:graphicData>
        </a:graphic>
      </p:graphicFrame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3347864" y="3501008"/>
          <a:ext cx="923012" cy="805181"/>
        </p:xfrm>
        <a:graphic>
          <a:graphicData uri="http://schemas.openxmlformats.org/presentationml/2006/ole">
            <p:oleObj spid="_x0000_s14352" name="Формула" r:id="rId10" imgW="444307" imgH="393529" progId="Equation.3">
              <p:embed/>
            </p:oleObj>
          </a:graphicData>
        </a:graphic>
      </p:graphicFrame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4" name="Object 18"/>
          <p:cNvGraphicFramePr>
            <a:graphicFrameLocks noChangeAspect="1"/>
          </p:cNvGraphicFramePr>
          <p:nvPr/>
        </p:nvGraphicFramePr>
        <p:xfrm>
          <a:off x="3347864" y="4437112"/>
          <a:ext cx="1099759" cy="805181"/>
        </p:xfrm>
        <a:graphic>
          <a:graphicData uri="http://schemas.openxmlformats.org/presentationml/2006/ole">
            <p:oleObj spid="_x0000_s14354" name="Формула" r:id="rId11" imgW="533169" imgH="393529" progId="Equation.3">
              <p:embed/>
            </p:oleObj>
          </a:graphicData>
        </a:graphic>
      </p:graphicFrame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6" name="Object 20"/>
          <p:cNvGraphicFramePr>
            <a:graphicFrameLocks noChangeAspect="1"/>
          </p:cNvGraphicFramePr>
          <p:nvPr/>
        </p:nvGraphicFramePr>
        <p:xfrm>
          <a:off x="3419872" y="5373216"/>
          <a:ext cx="883735" cy="805181"/>
        </p:xfrm>
        <a:graphic>
          <a:graphicData uri="http://schemas.openxmlformats.org/presentationml/2006/ole">
            <p:oleObj spid="_x0000_s14356" name="Формула" r:id="rId12" imgW="431613" imgH="393529" progId="Equation.3">
              <p:embed/>
            </p:oleObj>
          </a:graphicData>
        </a:graphic>
      </p:graphicFrame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8" name="Object 22"/>
          <p:cNvGraphicFramePr>
            <a:graphicFrameLocks noChangeAspect="1"/>
          </p:cNvGraphicFramePr>
          <p:nvPr/>
        </p:nvGraphicFramePr>
        <p:xfrm>
          <a:off x="5580112" y="1556792"/>
          <a:ext cx="1021204" cy="805180"/>
        </p:xfrm>
        <a:graphic>
          <a:graphicData uri="http://schemas.openxmlformats.org/presentationml/2006/ole">
            <p:oleObj spid="_x0000_s14358" name="Формула" r:id="rId13" imgW="495085" imgH="393529" progId="Equation.3">
              <p:embed/>
            </p:oleObj>
          </a:graphicData>
        </a:graphic>
      </p:graphicFrame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60" name="Object 24"/>
          <p:cNvGraphicFramePr>
            <a:graphicFrameLocks noChangeAspect="1"/>
          </p:cNvGraphicFramePr>
          <p:nvPr/>
        </p:nvGraphicFramePr>
        <p:xfrm>
          <a:off x="5652120" y="2492896"/>
          <a:ext cx="765903" cy="805180"/>
        </p:xfrm>
        <a:graphic>
          <a:graphicData uri="http://schemas.openxmlformats.org/presentationml/2006/ole">
            <p:oleObj spid="_x0000_s14360" name="Формула" r:id="rId14" imgW="368140" imgH="393529" progId="Equation.3">
              <p:embed/>
            </p:oleObj>
          </a:graphicData>
        </a:graphic>
      </p:graphicFrame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62" name="Object 26"/>
          <p:cNvGraphicFramePr>
            <a:graphicFrameLocks noChangeAspect="1"/>
          </p:cNvGraphicFramePr>
          <p:nvPr/>
        </p:nvGraphicFramePr>
        <p:xfrm>
          <a:off x="5580112" y="3429000"/>
          <a:ext cx="1472891" cy="805180"/>
        </p:xfrm>
        <a:graphic>
          <a:graphicData uri="http://schemas.openxmlformats.org/presentationml/2006/ole">
            <p:oleObj spid="_x0000_s14362" name="Формула" r:id="rId15" imgW="710891" imgH="393529" progId="Equation.3">
              <p:embed/>
            </p:oleObj>
          </a:graphicData>
        </a:graphic>
      </p:graphicFrame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64" name="Object 28"/>
          <p:cNvGraphicFramePr>
            <a:graphicFrameLocks noChangeAspect="1"/>
          </p:cNvGraphicFramePr>
          <p:nvPr/>
        </p:nvGraphicFramePr>
        <p:xfrm>
          <a:off x="5580112" y="4437112"/>
          <a:ext cx="1394337" cy="805181"/>
        </p:xfrm>
        <a:graphic>
          <a:graphicData uri="http://schemas.openxmlformats.org/presentationml/2006/ole">
            <p:oleObj spid="_x0000_s14364" name="Формула" r:id="rId16" imgW="672808" imgH="393529" progId="Equation.3">
              <p:embed/>
            </p:oleObj>
          </a:graphicData>
        </a:graphic>
      </p:graphicFrame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66" name="Object 30"/>
          <p:cNvGraphicFramePr>
            <a:graphicFrameLocks noChangeAspect="1"/>
          </p:cNvGraphicFramePr>
          <p:nvPr/>
        </p:nvGraphicFramePr>
        <p:xfrm>
          <a:off x="5796136" y="5373216"/>
          <a:ext cx="648072" cy="805180"/>
        </p:xfrm>
        <a:graphic>
          <a:graphicData uri="http://schemas.openxmlformats.org/presentationml/2006/ole">
            <p:oleObj spid="_x0000_s14366" name="Формула" r:id="rId17" imgW="317225" imgH="393359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1"/>
            <a:ext cx="7643192" cy="23328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Предлог стоит в моем начале, </a:t>
            </a:r>
          </a:p>
          <a:p>
            <a:pPr>
              <a:buNone/>
            </a:pPr>
            <a:r>
              <a:rPr lang="ru-RU" b="1" dirty="0"/>
              <a:t>В конце же загородный дом. </a:t>
            </a:r>
          </a:p>
          <a:p>
            <a:pPr>
              <a:buNone/>
            </a:pPr>
            <a:r>
              <a:rPr lang="ru-RU" b="1" dirty="0"/>
              <a:t>А целое – мы все решаем </a:t>
            </a:r>
          </a:p>
          <a:p>
            <a:pPr>
              <a:buNone/>
            </a:pPr>
            <a:r>
              <a:rPr lang="ru-RU" b="1" dirty="0"/>
              <a:t>И у доски, и за столом.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78552" y="4077072"/>
            <a:ext cx="44857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r>
              <a:rPr lang="ru-RU" sz="80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8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8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8000" b="1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8000" b="1" dirty="0" smtClean="0">
                <a:ln w="11430"/>
                <a:solidFill>
                  <a:schemeClr val="accent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8000" b="1" cap="none" spc="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83568" y="1196752"/>
            <a:ext cx="4032448" cy="223224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</a:t>
            </a:r>
            <a:r>
              <a:rPr lang="ru-RU" dirty="0" smtClean="0"/>
              <a:t> </a:t>
            </a:r>
            <a:r>
              <a:rPr lang="ru-RU" dirty="0"/>
              <a:t>школе 80 учеников. Из них  7/8 всех школьников имеют домашних животных. Сколько обучающихся имеют домашних животных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1196752"/>
            <a:ext cx="4038600" cy="223224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выходные Илья прочитал 65 страниц из книги «Маленькое Привидение», что составило 5/7  книги. Сколько страниц в книге?</a:t>
            </a:r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99592" y="5517232"/>
            <a:ext cx="3888432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80:8*7=70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860032" y="5517232"/>
            <a:ext cx="3960440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Решение: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65:5*7=91 (стр.)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899592" y="3789040"/>
            <a:ext cx="3633976" cy="1613793"/>
            <a:chOff x="1082040" y="3861048"/>
            <a:chExt cx="3633976" cy="1613793"/>
          </a:xfrm>
        </p:grpSpPr>
        <p:grpSp>
          <p:nvGrpSpPr>
            <p:cNvPr id="34" name="Группа 33"/>
            <p:cNvGrpSpPr/>
            <p:nvPr/>
          </p:nvGrpSpPr>
          <p:grpSpPr>
            <a:xfrm>
              <a:off x="1082040" y="4264660"/>
              <a:ext cx="3633976" cy="1210181"/>
              <a:chOff x="1082040" y="4264660"/>
              <a:chExt cx="3633976" cy="1210181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1115616" y="4653136"/>
                <a:ext cx="36004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flipV="1">
                <a:off x="11156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1619672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V="1">
                <a:off x="20517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V="1">
                <a:off x="24837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flipV="1">
                <a:off x="29158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flipV="1">
                <a:off x="3347864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V="1">
                <a:off x="38519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42839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 flipV="1">
                <a:off x="47160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Полилиния 28"/>
              <p:cNvSpPr/>
              <p:nvPr/>
            </p:nvSpPr>
            <p:spPr>
              <a:xfrm>
                <a:off x="1082040" y="4632960"/>
                <a:ext cx="3611880" cy="322580"/>
              </a:xfrm>
              <a:custGeom>
                <a:avLst/>
                <a:gdLst>
                  <a:gd name="connsiteX0" fmla="*/ 0 w 3611880"/>
                  <a:gd name="connsiteY0" fmla="*/ 15240 h 322580"/>
                  <a:gd name="connsiteX1" fmla="*/ 1859280 w 3611880"/>
                  <a:gd name="connsiteY1" fmla="*/ 320040 h 322580"/>
                  <a:gd name="connsiteX2" fmla="*/ 3611880 w 3611880"/>
                  <a:gd name="connsiteY2" fmla="*/ 0 h 32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1880" h="322580">
                    <a:moveTo>
                      <a:pt x="0" y="15240"/>
                    </a:moveTo>
                    <a:cubicBezTo>
                      <a:pt x="628650" y="168910"/>
                      <a:pt x="1257300" y="322580"/>
                      <a:pt x="1859280" y="320040"/>
                    </a:cubicBezTo>
                    <a:cubicBezTo>
                      <a:pt x="2461260" y="317500"/>
                      <a:pt x="3036570" y="158750"/>
                      <a:pt x="3611880" y="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627784" y="5013176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/>
                  <a:t>80</a:t>
                </a:r>
                <a:endParaRPr lang="ru-RU" sz="2400" b="1" dirty="0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1127760" y="4264660"/>
                <a:ext cx="3154680" cy="337820"/>
              </a:xfrm>
              <a:custGeom>
                <a:avLst/>
                <a:gdLst>
                  <a:gd name="connsiteX0" fmla="*/ 0 w 3154680"/>
                  <a:gd name="connsiteY0" fmla="*/ 322580 h 337820"/>
                  <a:gd name="connsiteX1" fmla="*/ 1645920 w 3154680"/>
                  <a:gd name="connsiteY1" fmla="*/ 2540 h 337820"/>
                  <a:gd name="connsiteX2" fmla="*/ 3154680 w 3154680"/>
                  <a:gd name="connsiteY2" fmla="*/ 337820 h 33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54680" h="337820">
                    <a:moveTo>
                      <a:pt x="0" y="322580"/>
                    </a:moveTo>
                    <a:cubicBezTo>
                      <a:pt x="560070" y="161290"/>
                      <a:pt x="1120140" y="0"/>
                      <a:pt x="1645920" y="2540"/>
                    </a:cubicBezTo>
                    <a:cubicBezTo>
                      <a:pt x="2171700" y="5080"/>
                      <a:pt x="2663190" y="171450"/>
                      <a:pt x="3154680" y="33782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627784" y="3861048"/>
              <a:ext cx="3754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?</a:t>
              </a:r>
              <a:endParaRPr lang="ru-RU" sz="3200" dirty="0"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120640" y="3933056"/>
            <a:ext cx="3123768" cy="1469777"/>
            <a:chOff x="5120640" y="3933056"/>
            <a:chExt cx="3123768" cy="1469777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>
              <a:off x="5148064" y="4581128"/>
              <a:ext cx="3096344" cy="0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14806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5580112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64442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6876256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730830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8123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82444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60121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52" name="Полилиния 51"/>
            <p:cNvSpPr/>
            <p:nvPr/>
          </p:nvSpPr>
          <p:spPr>
            <a:xfrm>
              <a:off x="5166360" y="4602480"/>
              <a:ext cx="3063240" cy="338688"/>
            </a:xfrm>
            <a:custGeom>
              <a:avLst/>
              <a:gdLst>
                <a:gd name="connsiteX0" fmla="*/ 0 w 3063240"/>
                <a:gd name="connsiteY0" fmla="*/ 30480 h 462280"/>
                <a:gd name="connsiteX1" fmla="*/ 1584960 w 3063240"/>
                <a:gd name="connsiteY1" fmla="*/ 457200 h 462280"/>
                <a:gd name="connsiteX2" fmla="*/ 3063240 w 3063240"/>
                <a:gd name="connsiteY2" fmla="*/ 0 h 46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3240" h="462280">
                  <a:moveTo>
                    <a:pt x="0" y="30480"/>
                  </a:moveTo>
                  <a:cubicBezTo>
                    <a:pt x="537210" y="246380"/>
                    <a:pt x="1074420" y="462280"/>
                    <a:pt x="1584960" y="457200"/>
                  </a:cubicBezTo>
                  <a:cubicBezTo>
                    <a:pt x="2095500" y="452120"/>
                    <a:pt x="2579370" y="226060"/>
                    <a:pt x="3063240" y="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5120640" y="4293096"/>
              <a:ext cx="2209800" cy="278904"/>
            </a:xfrm>
            <a:custGeom>
              <a:avLst/>
              <a:gdLst>
                <a:gd name="connsiteX0" fmla="*/ 0 w 2209800"/>
                <a:gd name="connsiteY0" fmla="*/ 330200 h 391160"/>
                <a:gd name="connsiteX1" fmla="*/ 1249680 w 2209800"/>
                <a:gd name="connsiteY1" fmla="*/ 10160 h 391160"/>
                <a:gd name="connsiteX2" fmla="*/ 2209800 w 2209800"/>
                <a:gd name="connsiteY2" fmla="*/ 391160 h 39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9800" h="391160">
                  <a:moveTo>
                    <a:pt x="0" y="330200"/>
                  </a:moveTo>
                  <a:cubicBezTo>
                    <a:pt x="440690" y="165100"/>
                    <a:pt x="881380" y="0"/>
                    <a:pt x="1249680" y="10160"/>
                  </a:cubicBezTo>
                  <a:cubicBezTo>
                    <a:pt x="1617980" y="20320"/>
                    <a:pt x="1913890" y="205740"/>
                    <a:pt x="2209800" y="39116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012160" y="3933056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65</a:t>
              </a:r>
              <a:endParaRPr lang="ru-RU" sz="24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660232" y="4941168"/>
              <a:ext cx="327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?</a:t>
              </a:r>
              <a:endParaRPr lang="ru-RU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animBg="1"/>
      <p:bldP spid="153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907704" y="908721"/>
            <a:ext cx="5472608" cy="2168948"/>
            <a:chOff x="1082040" y="3911480"/>
            <a:chExt cx="3633976" cy="1519030"/>
          </a:xfrm>
        </p:grpSpPr>
        <p:grpSp>
          <p:nvGrpSpPr>
            <p:cNvPr id="6" name="Группа 33"/>
            <p:cNvGrpSpPr/>
            <p:nvPr/>
          </p:nvGrpSpPr>
          <p:grpSpPr>
            <a:xfrm>
              <a:off x="1082040" y="4264660"/>
              <a:ext cx="3633976" cy="1165850"/>
              <a:chOff x="1082040" y="4264660"/>
              <a:chExt cx="3633976" cy="1165850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115616" y="4653136"/>
                <a:ext cx="36004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11156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1619672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20517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V="1">
                <a:off x="24837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29158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3347864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38519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42839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47160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Полилиния 17"/>
              <p:cNvSpPr/>
              <p:nvPr/>
            </p:nvSpPr>
            <p:spPr>
              <a:xfrm>
                <a:off x="1082040" y="4632960"/>
                <a:ext cx="3611880" cy="322580"/>
              </a:xfrm>
              <a:custGeom>
                <a:avLst/>
                <a:gdLst>
                  <a:gd name="connsiteX0" fmla="*/ 0 w 3611880"/>
                  <a:gd name="connsiteY0" fmla="*/ 15240 h 322580"/>
                  <a:gd name="connsiteX1" fmla="*/ 1859280 w 3611880"/>
                  <a:gd name="connsiteY1" fmla="*/ 320040 h 322580"/>
                  <a:gd name="connsiteX2" fmla="*/ 3611880 w 3611880"/>
                  <a:gd name="connsiteY2" fmla="*/ 0 h 32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1880" h="322580">
                    <a:moveTo>
                      <a:pt x="0" y="15240"/>
                    </a:moveTo>
                    <a:cubicBezTo>
                      <a:pt x="628650" y="168910"/>
                      <a:pt x="1257300" y="322580"/>
                      <a:pt x="1859280" y="320040"/>
                    </a:cubicBezTo>
                    <a:cubicBezTo>
                      <a:pt x="2461260" y="317500"/>
                      <a:pt x="3036570" y="158750"/>
                      <a:pt x="3611880" y="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16504" y="5020961"/>
                <a:ext cx="892845" cy="409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Целое</a:t>
                </a:r>
                <a:endParaRPr lang="ru-RU" sz="3200" b="1" dirty="0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1127760" y="4264660"/>
                <a:ext cx="3154680" cy="337820"/>
              </a:xfrm>
              <a:custGeom>
                <a:avLst/>
                <a:gdLst>
                  <a:gd name="connsiteX0" fmla="*/ 0 w 3154680"/>
                  <a:gd name="connsiteY0" fmla="*/ 322580 h 337820"/>
                  <a:gd name="connsiteX1" fmla="*/ 1645920 w 3154680"/>
                  <a:gd name="connsiteY1" fmla="*/ 2540 h 337820"/>
                  <a:gd name="connsiteX2" fmla="*/ 3154680 w 3154680"/>
                  <a:gd name="connsiteY2" fmla="*/ 337820 h 33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54680" h="337820">
                    <a:moveTo>
                      <a:pt x="0" y="322580"/>
                    </a:moveTo>
                    <a:cubicBezTo>
                      <a:pt x="560070" y="161290"/>
                      <a:pt x="1120140" y="0"/>
                      <a:pt x="1645920" y="2540"/>
                    </a:cubicBezTo>
                    <a:cubicBezTo>
                      <a:pt x="2171700" y="5080"/>
                      <a:pt x="2663190" y="171450"/>
                      <a:pt x="3154680" y="33782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516504" y="3911480"/>
              <a:ext cx="995466" cy="409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? часть </a:t>
              </a:r>
              <a:endParaRPr lang="ru-RU" sz="32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979712" y="3573017"/>
            <a:ext cx="5328592" cy="1952926"/>
            <a:chOff x="5120640" y="3933051"/>
            <a:chExt cx="3123768" cy="1423632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5148064" y="4581128"/>
              <a:ext cx="3096344" cy="0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14806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80112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4442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876256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30830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8123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82444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5166360" y="4602480"/>
              <a:ext cx="3063240" cy="338688"/>
            </a:xfrm>
            <a:custGeom>
              <a:avLst/>
              <a:gdLst>
                <a:gd name="connsiteX0" fmla="*/ 0 w 3063240"/>
                <a:gd name="connsiteY0" fmla="*/ 30480 h 462280"/>
                <a:gd name="connsiteX1" fmla="*/ 1584960 w 3063240"/>
                <a:gd name="connsiteY1" fmla="*/ 457200 h 462280"/>
                <a:gd name="connsiteX2" fmla="*/ 3063240 w 3063240"/>
                <a:gd name="connsiteY2" fmla="*/ 0 h 46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3240" h="462280">
                  <a:moveTo>
                    <a:pt x="0" y="30480"/>
                  </a:moveTo>
                  <a:cubicBezTo>
                    <a:pt x="537210" y="246380"/>
                    <a:pt x="1074420" y="462280"/>
                    <a:pt x="1584960" y="457200"/>
                  </a:cubicBezTo>
                  <a:cubicBezTo>
                    <a:pt x="2095500" y="452120"/>
                    <a:pt x="2579370" y="226060"/>
                    <a:pt x="3063240" y="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5120640" y="4293090"/>
              <a:ext cx="2209800" cy="278903"/>
            </a:xfrm>
            <a:custGeom>
              <a:avLst/>
              <a:gdLst>
                <a:gd name="connsiteX0" fmla="*/ 0 w 2209800"/>
                <a:gd name="connsiteY0" fmla="*/ 330200 h 391160"/>
                <a:gd name="connsiteX1" fmla="*/ 1249680 w 2209800"/>
                <a:gd name="connsiteY1" fmla="*/ 10160 h 391160"/>
                <a:gd name="connsiteX2" fmla="*/ 2209800 w 2209800"/>
                <a:gd name="connsiteY2" fmla="*/ 391160 h 39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9800" h="391160">
                  <a:moveTo>
                    <a:pt x="0" y="330200"/>
                  </a:moveTo>
                  <a:cubicBezTo>
                    <a:pt x="440690" y="165100"/>
                    <a:pt x="881380" y="0"/>
                    <a:pt x="1249680" y="10160"/>
                  </a:cubicBezTo>
                  <a:cubicBezTo>
                    <a:pt x="1617980" y="20320"/>
                    <a:pt x="1913890" y="205740"/>
                    <a:pt x="2209800" y="39116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012160" y="3933051"/>
              <a:ext cx="797003" cy="426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Часть </a:t>
              </a:r>
              <a:endParaRPr lang="ru-RU" sz="3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180" y="4930397"/>
              <a:ext cx="903038" cy="426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? целое</a:t>
              </a:r>
              <a:endParaRPr lang="ru-RU" sz="32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Тема:</a:t>
            </a:r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548680"/>
            <a:ext cx="56693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«Нахождение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части целого 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и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целого по его 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notype Corsiva" pitchFamily="66" charset="0"/>
              </a:rPr>
              <a:t>части»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420888"/>
            <a:ext cx="1295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</a:rPr>
              <a:t>Цели:</a:t>
            </a:r>
            <a:endParaRPr lang="ru-RU" sz="40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212976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1. Научиться </a:t>
            </a:r>
            <a:r>
              <a:rPr lang="ru-RU" sz="2800" b="1" dirty="0">
                <a:solidFill>
                  <a:schemeClr val="tx2"/>
                </a:solidFill>
                <a:latin typeface="Monotype Corsiva" pitchFamily="66" charset="0"/>
              </a:rPr>
              <a:t>решать задачи разными </a:t>
            </a: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способами;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2. ……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</a:rPr>
              <a:t>3. ……</a:t>
            </a:r>
            <a:endParaRPr lang="ru-RU" sz="28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1907704" y="908721"/>
            <a:ext cx="5472608" cy="2168948"/>
            <a:chOff x="1082040" y="3911480"/>
            <a:chExt cx="3633976" cy="1519030"/>
          </a:xfrm>
        </p:grpSpPr>
        <p:grpSp>
          <p:nvGrpSpPr>
            <p:cNvPr id="3" name="Группа 33"/>
            <p:cNvGrpSpPr/>
            <p:nvPr/>
          </p:nvGrpSpPr>
          <p:grpSpPr>
            <a:xfrm>
              <a:off x="1082040" y="4264660"/>
              <a:ext cx="3633976" cy="1165850"/>
              <a:chOff x="1082040" y="4264660"/>
              <a:chExt cx="3633976" cy="1165850"/>
            </a:xfrm>
          </p:grpSpPr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115616" y="4653136"/>
                <a:ext cx="360040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/>
              <p:nvPr/>
            </p:nvCxnSpPr>
            <p:spPr>
              <a:xfrm flipV="1">
                <a:off x="11156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Прямая соединительная линия 9"/>
              <p:cNvCxnSpPr/>
              <p:nvPr/>
            </p:nvCxnSpPr>
            <p:spPr>
              <a:xfrm flipV="1">
                <a:off x="1619672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flipV="1">
                <a:off x="20517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flipV="1">
                <a:off x="24837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flipV="1">
                <a:off x="29158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V="1">
                <a:off x="3347864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3851920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flipV="1">
                <a:off x="4283968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V="1">
                <a:off x="4716016" y="4509120"/>
                <a:ext cx="0" cy="216024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Полилиния 17"/>
              <p:cNvSpPr/>
              <p:nvPr/>
            </p:nvSpPr>
            <p:spPr>
              <a:xfrm>
                <a:off x="1082040" y="4632960"/>
                <a:ext cx="3611880" cy="322580"/>
              </a:xfrm>
              <a:custGeom>
                <a:avLst/>
                <a:gdLst>
                  <a:gd name="connsiteX0" fmla="*/ 0 w 3611880"/>
                  <a:gd name="connsiteY0" fmla="*/ 15240 h 322580"/>
                  <a:gd name="connsiteX1" fmla="*/ 1859280 w 3611880"/>
                  <a:gd name="connsiteY1" fmla="*/ 320040 h 322580"/>
                  <a:gd name="connsiteX2" fmla="*/ 3611880 w 3611880"/>
                  <a:gd name="connsiteY2" fmla="*/ 0 h 32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1880" h="322580">
                    <a:moveTo>
                      <a:pt x="0" y="15240"/>
                    </a:moveTo>
                    <a:cubicBezTo>
                      <a:pt x="628650" y="168910"/>
                      <a:pt x="1257300" y="322580"/>
                      <a:pt x="1859280" y="320040"/>
                    </a:cubicBezTo>
                    <a:cubicBezTo>
                      <a:pt x="2461260" y="317500"/>
                      <a:pt x="3036570" y="158750"/>
                      <a:pt x="3611880" y="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16504" y="5020961"/>
                <a:ext cx="892845" cy="409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 smtClean="0"/>
                  <a:t>Целое</a:t>
                </a:r>
                <a:endParaRPr lang="ru-RU" sz="3200" b="1" dirty="0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1127760" y="4264660"/>
                <a:ext cx="3154680" cy="337820"/>
              </a:xfrm>
              <a:custGeom>
                <a:avLst/>
                <a:gdLst>
                  <a:gd name="connsiteX0" fmla="*/ 0 w 3154680"/>
                  <a:gd name="connsiteY0" fmla="*/ 322580 h 337820"/>
                  <a:gd name="connsiteX1" fmla="*/ 1645920 w 3154680"/>
                  <a:gd name="connsiteY1" fmla="*/ 2540 h 337820"/>
                  <a:gd name="connsiteX2" fmla="*/ 3154680 w 3154680"/>
                  <a:gd name="connsiteY2" fmla="*/ 337820 h 33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54680" h="337820">
                    <a:moveTo>
                      <a:pt x="0" y="322580"/>
                    </a:moveTo>
                    <a:cubicBezTo>
                      <a:pt x="560070" y="161290"/>
                      <a:pt x="1120140" y="0"/>
                      <a:pt x="1645920" y="2540"/>
                    </a:cubicBezTo>
                    <a:cubicBezTo>
                      <a:pt x="2171700" y="5080"/>
                      <a:pt x="2663190" y="171450"/>
                      <a:pt x="3154680" y="337820"/>
                    </a:cubicBezTo>
                  </a:path>
                </a:pathLst>
              </a:cu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516504" y="3911480"/>
              <a:ext cx="995466" cy="409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? часть </a:t>
              </a:r>
              <a:endParaRPr lang="ru-RU" sz="3200" b="1" dirty="0"/>
            </a:p>
          </p:txBody>
        </p:sp>
      </p:grpSp>
      <p:grpSp>
        <p:nvGrpSpPr>
          <p:cNvPr id="4" name="Группа 20"/>
          <p:cNvGrpSpPr/>
          <p:nvPr/>
        </p:nvGrpSpPr>
        <p:grpSpPr>
          <a:xfrm>
            <a:off x="2051720" y="3789040"/>
            <a:ext cx="5328592" cy="1952926"/>
            <a:chOff x="5120640" y="3933051"/>
            <a:chExt cx="3123768" cy="1423632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>
              <a:off x="5148064" y="4581128"/>
              <a:ext cx="3096344" cy="0"/>
            </a:xfrm>
            <a:prstGeom prst="line">
              <a:avLst/>
            </a:prstGeom>
            <a:ln/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514806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580112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4442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876256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308304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8123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8244408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12160" y="4509120"/>
              <a:ext cx="0" cy="216024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31" name="Полилиния 30"/>
            <p:cNvSpPr/>
            <p:nvPr/>
          </p:nvSpPr>
          <p:spPr>
            <a:xfrm>
              <a:off x="5166360" y="4602480"/>
              <a:ext cx="3063240" cy="338688"/>
            </a:xfrm>
            <a:custGeom>
              <a:avLst/>
              <a:gdLst>
                <a:gd name="connsiteX0" fmla="*/ 0 w 3063240"/>
                <a:gd name="connsiteY0" fmla="*/ 30480 h 462280"/>
                <a:gd name="connsiteX1" fmla="*/ 1584960 w 3063240"/>
                <a:gd name="connsiteY1" fmla="*/ 457200 h 462280"/>
                <a:gd name="connsiteX2" fmla="*/ 3063240 w 3063240"/>
                <a:gd name="connsiteY2" fmla="*/ 0 h 46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63240" h="462280">
                  <a:moveTo>
                    <a:pt x="0" y="30480"/>
                  </a:moveTo>
                  <a:cubicBezTo>
                    <a:pt x="537210" y="246380"/>
                    <a:pt x="1074420" y="462280"/>
                    <a:pt x="1584960" y="457200"/>
                  </a:cubicBezTo>
                  <a:cubicBezTo>
                    <a:pt x="2095500" y="452120"/>
                    <a:pt x="2579370" y="226060"/>
                    <a:pt x="3063240" y="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5120640" y="4293090"/>
              <a:ext cx="2209800" cy="278903"/>
            </a:xfrm>
            <a:custGeom>
              <a:avLst/>
              <a:gdLst>
                <a:gd name="connsiteX0" fmla="*/ 0 w 2209800"/>
                <a:gd name="connsiteY0" fmla="*/ 330200 h 391160"/>
                <a:gd name="connsiteX1" fmla="*/ 1249680 w 2209800"/>
                <a:gd name="connsiteY1" fmla="*/ 10160 h 391160"/>
                <a:gd name="connsiteX2" fmla="*/ 2209800 w 2209800"/>
                <a:gd name="connsiteY2" fmla="*/ 391160 h 39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09800" h="391160">
                  <a:moveTo>
                    <a:pt x="0" y="330200"/>
                  </a:moveTo>
                  <a:cubicBezTo>
                    <a:pt x="440690" y="165100"/>
                    <a:pt x="881380" y="0"/>
                    <a:pt x="1249680" y="10160"/>
                  </a:cubicBezTo>
                  <a:cubicBezTo>
                    <a:pt x="1617980" y="20320"/>
                    <a:pt x="1913890" y="205740"/>
                    <a:pt x="2209800" y="39116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012160" y="3933051"/>
              <a:ext cx="797003" cy="426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/>
                <a:t>Часть </a:t>
              </a:r>
              <a:endParaRPr lang="ru-RU" sz="3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180" y="4930397"/>
              <a:ext cx="903038" cy="4262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? целое</a:t>
              </a:r>
              <a:endParaRPr lang="ru-RU" sz="3200" b="1" dirty="0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1547664" y="836712"/>
            <a:ext cx="7128792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Правило 1.</a:t>
            </a:r>
          </a:p>
          <a:p>
            <a:r>
              <a:rPr lang="ru-RU" sz="3200" dirty="0"/>
              <a:t>Чтобы найти часть от числа, выраженную дробью, нужно это число умножить на данную дробь.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1547664" y="3645024"/>
            <a:ext cx="7128792" cy="237626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Правило 2.</a:t>
            </a:r>
          </a:p>
          <a:p>
            <a:r>
              <a:rPr lang="ru-RU" sz="3200" dirty="0"/>
              <a:t>Чтобы найти число по его части, выраженной дробью, нужно разделить на эту дробь число, ей соответствующее.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97839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Поверните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голову влево, вправо, назад, вперед. 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вытянули назад и скрепили их за спинкой стула, лопатки подтянули друг к другу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Руки опустили, расслабили, продолжаем работать.</a:t>
            </a:r>
          </a:p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476672"/>
            <a:ext cx="5494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572</Words>
  <Application>Microsoft Office PowerPoint</Application>
  <PresentationFormat>Экран (4:3)</PresentationFormat>
  <Paragraphs>84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Формула</vt:lpstr>
      <vt:lpstr>Рисунок</vt:lpstr>
      <vt:lpstr>Урок математики мы начинаем, Ещё одну тайну сегодня узнаем. Не отвлекайся, внимателен будь, За новыми знаниями отправимся в путь!</vt:lpstr>
      <vt:lpstr>         29.01.24.     Классная работа.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Разделите задачи на две группы:</vt:lpstr>
      <vt:lpstr>Слайд 11</vt:lpstr>
      <vt:lpstr>Сортируем задачи:</vt:lpstr>
      <vt:lpstr>Решение задач</vt:lpstr>
      <vt:lpstr>Рефлексия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000</dc:creator>
  <cp:lastModifiedBy>000</cp:lastModifiedBy>
  <cp:revision>21</cp:revision>
  <dcterms:created xsi:type="dcterms:W3CDTF">2024-01-28T07:50:54Z</dcterms:created>
  <dcterms:modified xsi:type="dcterms:W3CDTF">2024-02-11T14:10:59Z</dcterms:modified>
</cp:coreProperties>
</file>