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60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6404" y="4800600"/>
            <a:ext cx="7063740" cy="1691640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>
                <a:solidFill>
                  <a:schemeClr val="tx1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fld id="{96977B1B-A514-4317-B713-852C1B0BCD9A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35F08529-B14F-4E3D-9429-4FABC2223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0221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7B1B-A514-4317-B713-852C1B0BCD9A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08529-B14F-4E3D-9429-4FABC2223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008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5" y="381000"/>
            <a:ext cx="1857375" cy="58975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81000"/>
            <a:ext cx="5800725" cy="58975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7B1B-A514-4317-B713-852C1B0BCD9A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08529-B14F-4E3D-9429-4FABC2223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07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7B1B-A514-4317-B713-852C1B0BCD9A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08529-B14F-4E3D-9429-4FABC2223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913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4800600"/>
            <a:ext cx="706374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7B1B-A514-4317-B713-852C1B0BCD9A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08529-B14F-4E3D-9429-4FABC222362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54687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6404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860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7B1B-A514-4317-B713-852C1B0BCD9A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08529-B14F-4E3D-9429-4FABC2223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586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717185"/>
            <a:ext cx="336042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99432" y="1717185"/>
            <a:ext cx="3364992" cy="731520"/>
          </a:xfrm>
        </p:spPr>
        <p:txBody>
          <a:bodyPr anchor="b">
            <a:normAutofit/>
          </a:bodyPr>
          <a:lstStyle>
            <a:lvl1pPr marL="0" indent="0">
              <a:buFontTx/>
              <a:buNone/>
              <a:defRPr lang="en-US" sz="1800" b="0" kern="1200" spc="1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8000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7B1B-A514-4317-B713-852C1B0BCD9A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08529-B14F-4E3D-9429-4FABC2223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410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7B1B-A514-4317-B713-852C1B0BCD9A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08529-B14F-4E3D-9429-4FABC2223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378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7B1B-A514-4317-B713-852C1B0BCD9A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08529-B14F-4E3D-9429-4FABC2223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395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400300" cy="1600197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8200" y="685800"/>
            <a:ext cx="4559300" cy="5486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99735"/>
            <a:ext cx="24003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7B1B-A514-4317-B713-852C1B0BCD9A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08529-B14F-4E3D-9429-4FABC2223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825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846963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257800"/>
            <a:ext cx="748665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846963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6108590"/>
            <a:ext cx="748665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77B1B-A514-4317-B713-852C1B0BCD9A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08529-B14F-4E3D-9429-4FABC2223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286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18195" y="0"/>
            <a:ext cx="73152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828801"/>
            <a:ext cx="644652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831456" y="1044178"/>
            <a:ext cx="19049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96977B1B-A514-4317-B713-852C1B0BCD9A}" type="datetimeFigureOut">
              <a:rPr lang="ru-RU" smtClean="0"/>
              <a:t>11.01.2024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6993255" y="4092178"/>
            <a:ext cx="3581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1055" y="6172201"/>
            <a:ext cx="685800" cy="593725"/>
          </a:xfrm>
          <a:prstGeom prst="rect">
            <a:avLst/>
          </a:prstGeom>
        </p:spPr>
        <p:txBody>
          <a:bodyPr vert="horz" lIns="27432" tIns="45720" rIns="27432" bIns="45720" rtlCol="0" anchor="ctr">
            <a:normAutofit/>
          </a:bodyPr>
          <a:lstStyle>
            <a:lvl1pPr algn="ctr"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35F08529-B14F-4E3D-9429-4FABC22236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16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vplate.ru/tkani/vidy/alova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7154"/>
            <a:ext cx="7772400" cy="3171846"/>
          </a:xfrm>
        </p:spPr>
        <p:txBody>
          <a:bodyPr>
            <a:normAutofit/>
          </a:bodyPr>
          <a:lstStyle/>
          <a:p>
            <a:r>
              <a:rPr lang="ru-RU" sz="5400" dirty="0"/>
              <a:t>Ассортимент искусственных и синтетических тканей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403773"/>
            <a:ext cx="6400800" cy="2924180"/>
          </a:xfrm>
        </p:spPr>
        <p:txBody>
          <a:bodyPr>
            <a:normAutofit/>
          </a:bodyPr>
          <a:lstStyle/>
          <a:p>
            <a:r>
              <a:rPr lang="ru-RU" sz="6000" spc="-5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Алова</a:t>
            </a:r>
            <a:endParaRPr lang="ru-RU" sz="5400" spc="-5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r>
              <a:rPr lang="ru-RU" dirty="0"/>
              <a:t>Выполнила: Иванова Мария</a:t>
            </a:r>
          </a:p>
          <a:p>
            <a:r>
              <a:rPr lang="ru-RU" dirty="0"/>
              <a:t>9 «в» класс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-459432"/>
            <a:ext cx="2400300" cy="1600197"/>
          </a:xfrm>
        </p:spPr>
        <p:txBody>
          <a:bodyPr/>
          <a:lstStyle/>
          <a:p>
            <a:r>
              <a:rPr lang="ru-RU" dirty="0"/>
              <a:t>Применение</a:t>
            </a:r>
            <a:br>
              <a:rPr lang="ru-RU" dirty="0"/>
            </a:b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860032" y="919162"/>
            <a:ext cx="3438525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92696"/>
            <a:ext cx="4860032" cy="6786832"/>
          </a:xfrm>
        </p:spPr>
        <p:txBody>
          <a:bodyPr>
            <a:normAutofit/>
          </a:bodyPr>
          <a:lstStyle/>
          <a:p>
            <a:pPr algn="just" fontAlgn="base"/>
            <a:r>
              <a:rPr lang="ru-RU" dirty="0"/>
              <a:t>Из </a:t>
            </a:r>
            <a:r>
              <a:rPr lang="ru-RU" dirty="0" err="1"/>
              <a:t>аловы</a:t>
            </a:r>
            <a:r>
              <a:rPr lang="ru-RU" dirty="0"/>
              <a:t> шьют одежду, которая в первую очередь предназначена для любителей охоты, рыбалки, туризма, активных видов отдыха и экстремального спорта.</a:t>
            </a:r>
          </a:p>
          <a:p>
            <a:pPr algn="just" fontAlgn="base"/>
            <a:r>
              <a:rPr lang="ru-RU" b="1" dirty="0"/>
              <a:t>Сфера использования материала обширна.</a:t>
            </a:r>
            <a:endParaRPr lang="ru-RU" dirty="0"/>
          </a:p>
          <a:p>
            <a:pPr lvl="0" algn="just" fontAlgn="base"/>
            <a:r>
              <a:rPr lang="ru-RU" b="1" dirty="0"/>
              <a:t>Спецодежда.</a:t>
            </a:r>
            <a:r>
              <a:rPr lang="ru-RU" dirty="0"/>
              <a:t> Из </a:t>
            </a:r>
            <a:r>
              <a:rPr lang="ru-RU" dirty="0" err="1"/>
              <a:t>аловы</a:t>
            </a:r>
            <a:r>
              <a:rPr lang="ru-RU" dirty="0"/>
              <a:t> отшивают костюмы, комбинезоны, походные ветровки и бушлаты.</a:t>
            </a:r>
          </a:p>
          <a:p>
            <a:pPr lvl="0" algn="just" fontAlgn="base"/>
            <a:r>
              <a:rPr lang="ru-RU" b="1" dirty="0"/>
              <a:t>Предметы экипировки. </a:t>
            </a:r>
            <a:r>
              <a:rPr lang="ru-RU" dirty="0"/>
              <a:t>Из мембранного материала изготавливают туристические палатки, мешки для сна, походные рюкзаки. Благодаря способности удерживать воду на поверхности ткань обеспечивает приятный для человека микроклимат внутри палатки или принадлежностей для сна.</a:t>
            </a:r>
          </a:p>
          <a:p>
            <a:pPr lvl="0" algn="just" fontAlgn="base"/>
            <a:r>
              <a:rPr lang="ru-RU" b="1" dirty="0"/>
              <a:t>Верхняя одежда для детей.</a:t>
            </a:r>
            <a:r>
              <a:rPr lang="ru-RU" dirty="0"/>
              <a:t> Уличные комплекты и комбинезоны из </a:t>
            </a:r>
            <a:r>
              <a:rPr lang="ru-RU" dirty="0" err="1"/>
              <a:t>аловы</a:t>
            </a:r>
            <a:r>
              <a:rPr lang="ru-RU" dirty="0"/>
              <a:t> удобны в носке и практичны: с их верхнего слоя легко удалить загрязнения с помощью влажной салфетки. Такие вещи сохранят тепло ребенка и защитят его от дождя.</a:t>
            </a:r>
          </a:p>
          <a:p>
            <a:pPr lvl="0" algn="just" fontAlgn="base"/>
            <a:r>
              <a:rPr lang="ru-RU" b="1" dirty="0"/>
              <a:t>Чехлы для мебели.</a:t>
            </a:r>
            <a:endParaRPr lang="ru-RU" dirty="0"/>
          </a:p>
          <a:p>
            <a:pPr algn="just" fontAlgn="base"/>
            <a:r>
              <a:rPr lang="ru-RU" dirty="0"/>
              <a:t>Одежда из мембранной </a:t>
            </a:r>
            <a:r>
              <a:rPr lang="ru-RU" dirty="0" err="1"/>
              <a:t>аловы</a:t>
            </a:r>
            <a:r>
              <a:rPr lang="ru-RU" dirty="0"/>
              <a:t> подходит для почитателей стиля </a:t>
            </a:r>
            <a:r>
              <a:rPr lang="ru-RU" dirty="0" err="1"/>
              <a:t>милитари</a:t>
            </a:r>
            <a:r>
              <a:rPr lang="ru-RU" dirty="0"/>
              <a:t> и любителей вещей с камуфляжными военными расцветками.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15" y="0"/>
            <a:ext cx="8136904" cy="1728192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Утепленный материал используется в качестве </a:t>
            </a:r>
            <a:r>
              <a:rPr lang="ru-RU" sz="3200" u="sng" dirty="0"/>
              <a:t>ткани для военной формы</a:t>
            </a:r>
            <a:endParaRPr lang="ru-RU" sz="32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5915" y="1728192"/>
            <a:ext cx="8362509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1"/>
            <a:ext cx="8604448" cy="955575"/>
          </a:xfrm>
        </p:spPr>
        <p:txBody>
          <a:bodyPr/>
          <a:lstStyle/>
          <a:p>
            <a:pPr algn="ctr"/>
            <a:r>
              <a:rPr lang="ru-RU" dirty="0"/>
              <a:t>Уход</a:t>
            </a:r>
            <a:br>
              <a:rPr lang="ru-RU" dirty="0"/>
            </a:b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606774" y="1196752"/>
            <a:ext cx="33909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768" y="3140968"/>
            <a:ext cx="8208912" cy="5286412"/>
          </a:xfrm>
        </p:spPr>
        <p:txBody>
          <a:bodyPr>
            <a:normAutofit/>
          </a:bodyPr>
          <a:lstStyle/>
          <a:p>
            <a:pPr algn="just" fontAlgn="base"/>
            <a:r>
              <a:rPr lang="ru-RU" sz="1600" dirty="0"/>
              <a:t>Одежда из </a:t>
            </a:r>
            <a:r>
              <a:rPr lang="ru-RU" sz="1600" dirty="0" err="1"/>
              <a:t>аловы</a:t>
            </a:r>
            <a:r>
              <a:rPr lang="ru-RU" sz="1600" dirty="0"/>
              <a:t> обладает грязеотталкивающими свойствами, но ее периодически нужно стирать. Вещи нельзя замачивать. Их допускается стирать руками или в машинке-автомате при деликатном режиме с температурой воды до 40 градусов.</a:t>
            </a:r>
          </a:p>
          <a:p>
            <a:pPr algn="just" fontAlgn="base"/>
            <a:r>
              <a:rPr lang="ru-RU" sz="1600" b="1" dirty="0"/>
              <a:t>Чтобы не повредить материал, необходимо использовать предназначенную для ухода за мембранными тканями продукцию. </a:t>
            </a:r>
            <a:r>
              <a:rPr lang="ru-RU" sz="1600" dirty="0"/>
              <a:t>Для экономии ее можно заменить жидким мылом или гелем. Подойдут средства с мягким составом, без содержания химически агрессивных ингредиентов и абразивов. Обычные порошки не подходят для стирки </a:t>
            </a:r>
            <a:r>
              <a:rPr lang="ru-RU" sz="1600" dirty="0" err="1"/>
              <a:t>аловы</a:t>
            </a:r>
            <a:r>
              <a:rPr lang="ru-RU" sz="1600" dirty="0"/>
              <a:t>. Дело в том, что они плохо вымываются и со временем забивают поры ткани, что приводит к ухудшению эксплуатационных свойств одежды.</a:t>
            </a:r>
          </a:p>
          <a:p>
            <a:pPr algn="just"/>
            <a:endParaRPr lang="ru-RU" sz="1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526"/>
            <a:ext cx="5093192" cy="1600197"/>
          </a:xfrm>
        </p:spPr>
        <p:txBody>
          <a:bodyPr>
            <a:normAutofit/>
          </a:bodyPr>
          <a:lstStyle/>
          <a:p>
            <a:r>
              <a:rPr lang="ru-RU" dirty="0"/>
              <a:t>Другие правила ухода:</a:t>
            </a:r>
            <a:br>
              <a:rPr lang="ru-RU" dirty="0"/>
            </a:b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004048" y="2132856"/>
            <a:ext cx="3311529" cy="3235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273865"/>
            <a:ext cx="4877168" cy="5395495"/>
          </a:xfrm>
        </p:spPr>
        <p:txBody>
          <a:bodyPr>
            <a:normAutofit lnSpcReduction="10000"/>
          </a:bodyPr>
          <a:lstStyle/>
          <a:p>
            <a:pPr lvl="0" algn="just" fontAlgn="base"/>
            <a:r>
              <a:rPr lang="ru-RU" dirty="0"/>
              <a:t>Нельзя отбеливать материал, использовать хлорсодержащие </a:t>
            </a:r>
            <a:r>
              <a:rPr lang="ru-RU" dirty="0" err="1"/>
              <a:t>выводители</a:t>
            </a:r>
            <a:r>
              <a:rPr lang="ru-RU" dirty="0"/>
              <a:t> пятен;</a:t>
            </a:r>
          </a:p>
          <a:p>
            <a:pPr lvl="0" algn="just" fontAlgn="base"/>
            <a:r>
              <a:rPr lang="ru-RU" dirty="0"/>
              <a:t>для полного вымывания средства из волокон ткани рекомендуется основательное полоскание постиранных вещей (не менее 3-4 раз при ручной стирке);</a:t>
            </a:r>
          </a:p>
          <a:p>
            <a:pPr lvl="0" algn="just" fontAlgn="base"/>
            <a:r>
              <a:rPr lang="ru-RU" dirty="0"/>
              <a:t>нельзя выкручивать одежду, вода должна стечь самостоятельно;</a:t>
            </a:r>
          </a:p>
          <a:p>
            <a:pPr lvl="0" algn="just" fontAlgn="base"/>
            <a:r>
              <a:rPr lang="ru-RU" dirty="0"/>
              <a:t>допустим деликатный машинный отжим (не более 10 минут при малых оборотах);</a:t>
            </a:r>
          </a:p>
          <a:p>
            <a:pPr lvl="0" algn="just" fontAlgn="base"/>
            <a:r>
              <a:rPr lang="ru-RU" dirty="0"/>
              <a:t>нельзя гладить вещи при высоких температурных режимах и пользоваться </a:t>
            </a:r>
            <a:r>
              <a:rPr lang="ru-RU" dirty="0" err="1"/>
              <a:t>отпаривателем</a:t>
            </a:r>
            <a:r>
              <a:rPr lang="ru-RU" dirty="0"/>
              <a:t> (утюжить вещи можно в крайних случаях с лицевой стороны при температуре 100-110 градусов);</a:t>
            </a:r>
          </a:p>
          <a:p>
            <a:pPr lvl="0" algn="just" fontAlgn="base"/>
            <a:r>
              <a:rPr lang="ru-RU" dirty="0"/>
              <a:t>оптимальна сушка в хорошо проветриваемых помещениях вдали от отопительного оборудования.</a:t>
            </a:r>
          </a:p>
          <a:p>
            <a:pPr algn="just" fontAlgn="base"/>
            <a:r>
              <a:rPr lang="ru-RU" i="1" dirty="0"/>
              <a:t>Хранят одежду в темном сухом месте на вешалке или в сложенном виде на полке. Соблюдение правил ухода – залог долгого сохранения изделиями внешней презентабельности и заявленных производителем свойств.</a:t>
            </a:r>
          </a:p>
          <a:p>
            <a:pPr algn="just" fontAlgn="base"/>
            <a:endParaRPr lang="ru-RU" dirty="0"/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55576" y="188640"/>
            <a:ext cx="6840760" cy="4518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5244" y="4764359"/>
            <a:ext cx="7181424" cy="3810001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/>
              <a:t>В среднем стоимость погонного метра ткани варьируется в пределах от 200 до 400 рублей, в то время как цена схожего по качеству материала </a:t>
            </a:r>
            <a:r>
              <a:rPr lang="ru-RU" sz="2000" i="1" dirty="0" err="1"/>
              <a:t>софтшелла</a:t>
            </a:r>
            <a:r>
              <a:rPr lang="ru-RU" sz="2000" i="1" dirty="0"/>
              <a:t> достигает 1000 рублей.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Содержание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ru-RU" sz="2400" u="sng" dirty="0">
                <a:hlinkClick r:id="rId2"/>
              </a:rPr>
              <a:t>Что это такое?</a:t>
            </a:r>
            <a:endParaRPr lang="ru-RU" sz="2400" dirty="0"/>
          </a:p>
          <a:p>
            <a:pPr lvl="0" fontAlgn="base"/>
            <a:r>
              <a:rPr lang="ru-RU" sz="2400" u="sng" dirty="0">
                <a:hlinkClick r:id="rId2"/>
              </a:rPr>
              <a:t>История происхождения</a:t>
            </a:r>
            <a:endParaRPr lang="ru-RU" sz="2400" dirty="0"/>
          </a:p>
          <a:p>
            <a:pPr lvl="0" fontAlgn="base"/>
            <a:r>
              <a:rPr lang="ru-RU" sz="2400" u="sng" dirty="0">
                <a:hlinkClick r:id="rId2"/>
              </a:rPr>
              <a:t>Особенности производства</a:t>
            </a:r>
            <a:endParaRPr lang="ru-RU" sz="2400" dirty="0"/>
          </a:p>
          <a:p>
            <a:pPr lvl="0" fontAlgn="base"/>
            <a:r>
              <a:rPr lang="ru-RU" sz="2400" u="sng" dirty="0">
                <a:hlinkClick r:id="rId2"/>
              </a:rPr>
              <a:t>Преимущества и недостатки</a:t>
            </a:r>
            <a:endParaRPr lang="ru-RU" sz="2400" dirty="0"/>
          </a:p>
          <a:p>
            <a:pPr lvl="0" fontAlgn="base"/>
            <a:r>
              <a:rPr lang="ru-RU" sz="2400" u="sng" dirty="0">
                <a:hlinkClick r:id="rId2"/>
              </a:rPr>
              <a:t>Применение</a:t>
            </a:r>
            <a:endParaRPr lang="ru-RU" sz="2400" dirty="0"/>
          </a:p>
          <a:p>
            <a:pPr lvl="0" fontAlgn="base"/>
            <a:r>
              <a:rPr lang="ru-RU" sz="2400" u="sng" dirty="0">
                <a:hlinkClick r:id="rId2"/>
              </a:rPr>
              <a:t>Уход</a:t>
            </a:r>
            <a:endParaRPr lang="ru-RU" sz="24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6665" y="404664"/>
            <a:ext cx="3278221" cy="936104"/>
          </a:xfrm>
        </p:spPr>
        <p:txBody>
          <a:bodyPr>
            <a:normAutofit fontScale="90000"/>
          </a:bodyPr>
          <a:lstStyle/>
          <a:p>
            <a:r>
              <a:rPr lang="ru-RU" sz="4000" u="sng" dirty="0"/>
              <a:t>Что это такое?</a:t>
            </a:r>
            <a:br>
              <a:rPr lang="ru-RU" u="sng" dirty="0"/>
            </a:br>
            <a:endParaRPr lang="ru-RU" u="sng" dirty="0"/>
          </a:p>
        </p:txBody>
      </p:sp>
      <p:pic>
        <p:nvPicPr>
          <p:cNvPr id="5" name="Содержимое 4" descr="https://vplate.ru/images/article/cropped/337-337/2021/09/vse-o-tkani-alova-9.jpg"/>
          <p:cNvPicPr>
            <a:picLocks noGrp="1"/>
          </p:cNvPicPr>
          <p:nvPr>
            <p:ph idx="1"/>
          </p:nvPr>
        </p:nvPicPr>
        <p:blipFill rotWithShape="1">
          <a:blip r:embed="rId2"/>
          <a:srcRect t="17051"/>
          <a:stretch/>
        </p:blipFill>
        <p:spPr bwMode="auto">
          <a:xfrm>
            <a:off x="4932040" y="1889365"/>
            <a:ext cx="3456384" cy="3079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057476"/>
            <a:ext cx="4752528" cy="5395860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/>
              <a:t>Алова</a:t>
            </a:r>
            <a:r>
              <a:rPr lang="ru-RU" sz="1800" dirty="0"/>
              <a:t> — «умная» мембранная ткань, которую изготавливают из полиэфирных волокон. Материал тонкий, но одежда из него надежно защищает человека от холода, ветра и дождя. </a:t>
            </a:r>
          </a:p>
          <a:p>
            <a:pPr algn="just" fontAlgn="base"/>
            <a:r>
              <a:rPr lang="ru-RU" sz="1800" b="1" dirty="0"/>
              <a:t>Алова</a:t>
            </a:r>
            <a:r>
              <a:rPr lang="ru-RU" sz="1800" dirty="0"/>
              <a:t> — многослойное мембранное полотно на основе синтетических волокон, которое пропитано водоотталкивающим составом. Материал тонкий, но при этом плотный.</a:t>
            </a:r>
            <a:r>
              <a:rPr lang="ru-RU" sz="1800" b="1" dirty="0"/>
              <a:t> В зависимости от назначения ткани, показатели плотности варьируются в пределах от 180 до 270 г/м2. </a:t>
            </a:r>
            <a:r>
              <a:rPr lang="ru-RU" sz="1800" dirty="0"/>
              <a:t>Полотно бывает как однотонным или с камуфляжным </a:t>
            </a:r>
            <a:r>
              <a:rPr lang="ru-RU" sz="1800" dirty="0" err="1"/>
              <a:t>принтом</a:t>
            </a:r>
            <a:r>
              <a:rPr lang="ru-RU" sz="1800" dirty="0"/>
              <a:t>, так и с набивным рисунком.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377726" y="3543433"/>
            <a:ext cx="4388548" cy="2941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373491"/>
            <a:ext cx="7920880" cy="3169942"/>
          </a:xfrm>
        </p:spPr>
        <p:txBody>
          <a:bodyPr>
            <a:normAutofit/>
          </a:bodyPr>
          <a:lstStyle/>
          <a:p>
            <a:pPr algn="just" fontAlgn="base"/>
            <a:r>
              <a:rPr lang="ru-RU" sz="1600" b="1" dirty="0"/>
              <a:t>Мембранный материал включает 2 или 3 слоя.</a:t>
            </a:r>
            <a:endParaRPr lang="ru-RU" sz="1600" dirty="0"/>
          </a:p>
          <a:p>
            <a:pPr lvl="0" algn="just" fontAlgn="base"/>
            <a:r>
              <a:rPr lang="ru-RU" sz="1600" b="1" dirty="0"/>
              <a:t>Внешний. </a:t>
            </a:r>
            <a:r>
              <a:rPr lang="ru-RU" sz="1600" dirty="0"/>
              <a:t>Это защитный слой, который предохраняет от проникновения влаги. Для его изготовления используют синтетический трикотаж, зонтичную ткань, </a:t>
            </a:r>
            <a:r>
              <a:rPr lang="ru-RU" sz="1600" dirty="0" err="1"/>
              <a:t>плащевку</a:t>
            </a:r>
            <a:r>
              <a:rPr lang="ru-RU" sz="1600" dirty="0"/>
              <a:t> и другие материалы с похожими характеристиками.</a:t>
            </a:r>
          </a:p>
          <a:p>
            <a:pPr lvl="0" algn="just" fontAlgn="base"/>
            <a:r>
              <a:rPr lang="ru-RU" sz="1600" b="1" dirty="0"/>
              <a:t>Внутренний. </a:t>
            </a:r>
            <a:r>
              <a:rPr lang="ru-RU" sz="1600" dirty="0"/>
              <a:t>Представлен полотном с мембранами, которые наделяют материал теплоизоляционными качествами, но слабой </a:t>
            </a:r>
            <a:r>
              <a:rPr lang="ru-RU" sz="1600" dirty="0" err="1"/>
              <a:t>паропроницаемостью</a:t>
            </a:r>
            <a:r>
              <a:rPr lang="ru-RU" sz="1600" dirty="0"/>
              <a:t>.</a:t>
            </a:r>
          </a:p>
          <a:p>
            <a:pPr lvl="0" algn="just" fontAlgn="base"/>
            <a:r>
              <a:rPr lang="ru-RU" sz="1600" b="1" dirty="0"/>
              <a:t>Последний слой </a:t>
            </a:r>
            <a:r>
              <a:rPr lang="ru-RU" sz="1600" b="1" dirty="0" err="1"/>
              <a:t>флисовый</a:t>
            </a:r>
            <a:r>
              <a:rPr lang="ru-RU" sz="1600" b="1" dirty="0"/>
              <a:t>. </a:t>
            </a:r>
            <a:r>
              <a:rPr lang="ru-RU" sz="1600" dirty="0"/>
              <a:t>Он бывает у тканей, которые используют для производства утепленных вещей.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s://vplate.ru/images/article/cropped/220-165/2021/09/vse-o-tkani-alova-5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246474" y="188640"/>
            <a:ext cx="609436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3236" y="4653136"/>
            <a:ext cx="7560840" cy="2016224"/>
          </a:xfrm>
        </p:spPr>
        <p:txBody>
          <a:bodyPr>
            <a:normAutofit/>
          </a:bodyPr>
          <a:lstStyle/>
          <a:p>
            <a:pPr algn="just"/>
            <a:r>
              <a:rPr lang="ru-RU" sz="1800" dirty="0"/>
              <a:t>Материал обладает высокой водонепроницаемостью, ее показатель равен 8000 мм/см2. Он защитит человека от намокания при проливном дожде. Способность одежды из </a:t>
            </a:r>
            <a:r>
              <a:rPr lang="ru-RU" sz="1800" dirty="0" err="1"/>
              <a:t>аловы</a:t>
            </a:r>
            <a:r>
              <a:rPr lang="ru-RU" sz="1800" dirty="0"/>
              <a:t> отводить влагу составляет 1000 г/м2. Это число увеличивается при оснащении вещей молниями и дополнительными отверстиями для вентиляции.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936" y="260648"/>
            <a:ext cx="3941064" cy="160019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/>
              <a:t>История происхождения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https://vplate.ru/images/article/cropped/337-253/2021/09/vse-o-tkani-alova-6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220072" y="2312876"/>
            <a:ext cx="3121613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523999"/>
            <a:ext cx="4824536" cy="5073353"/>
          </a:xfrm>
        </p:spPr>
        <p:txBody>
          <a:bodyPr>
            <a:normAutofit lnSpcReduction="10000"/>
          </a:bodyPr>
          <a:lstStyle/>
          <a:p>
            <a:pPr algn="just" fontAlgn="base"/>
            <a:r>
              <a:rPr lang="ru-RU" sz="1600" dirty="0"/>
              <a:t>Впервые </a:t>
            </a:r>
            <a:r>
              <a:rPr lang="ru-RU" sz="1600" dirty="0" err="1"/>
              <a:t>алову</a:t>
            </a:r>
            <a:r>
              <a:rPr lang="ru-RU" sz="1600" dirty="0"/>
              <a:t> начали изготавливать в Китае — это качественный аналог европейских тканей с мембранами, которые производят уже более 50 лет. Алову стали выпускать относительно недавно — в начале 2000-х годов.</a:t>
            </a:r>
          </a:p>
          <a:p>
            <a:pPr algn="just" fontAlgn="base"/>
            <a:r>
              <a:rPr lang="ru-RU" sz="1600" dirty="0"/>
              <a:t>Изначально это была военная разработка — материал изготавливали специально для пошива камуфляжной формы. Со временем сфера применения этой ткани была значительно расширена благодаря ее доступной цене и ряду весомых достоинств.</a:t>
            </a:r>
          </a:p>
          <a:p>
            <a:pPr algn="just" fontAlgn="base"/>
            <a:r>
              <a:rPr lang="ru-RU" sz="1600" i="1" dirty="0"/>
              <a:t>Для примера: в среднем стоимость погонного метра ткани варьируется в пределах от 200 до 400 рублей, в то время как цена схожего по качеству материала </a:t>
            </a:r>
            <a:r>
              <a:rPr lang="ru-RU" sz="1600" i="1" dirty="0" err="1"/>
              <a:t>софтшелла</a:t>
            </a:r>
            <a:r>
              <a:rPr lang="ru-RU" sz="1600" i="1" dirty="0"/>
              <a:t> достигает 1000 рублей.</a:t>
            </a:r>
            <a:endParaRPr lang="ru-RU" sz="1600" dirty="0"/>
          </a:p>
          <a:p>
            <a:endParaRPr lang="ru-RU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040" y="135342"/>
            <a:ext cx="3292992" cy="160019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/>
              <a:t>Особенности производства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https://vplate.ru/images/article/cropped/337-337/2021/09/vse-o-tkani-alova-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36096" y="1700808"/>
            <a:ext cx="2923488" cy="4065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8983" y="1412776"/>
            <a:ext cx="5135106" cy="5445224"/>
          </a:xfrm>
        </p:spPr>
        <p:txBody>
          <a:bodyPr>
            <a:normAutofit/>
          </a:bodyPr>
          <a:lstStyle/>
          <a:p>
            <a:pPr algn="just" fontAlgn="base"/>
            <a:r>
              <a:rPr lang="ru-RU" sz="1600" dirty="0"/>
              <a:t>Все слои ткани изготавливают из 100% полиэстера. Для производства мембран используют полимеры. Они бывают пористыми и непористыми. </a:t>
            </a:r>
            <a:r>
              <a:rPr lang="ru-RU" sz="1600" b="1" dirty="0"/>
              <a:t>Их производят такими методами:</a:t>
            </a:r>
            <a:endParaRPr lang="ru-RU" sz="1600" dirty="0"/>
          </a:p>
          <a:p>
            <a:pPr lvl="0" algn="just" fontAlgn="base"/>
            <a:r>
              <a:rPr lang="ru-RU" sz="1600" dirty="0"/>
              <a:t>формовкой с использованием нагретого полимерного состава;</a:t>
            </a:r>
          </a:p>
          <a:p>
            <a:pPr lvl="0" algn="just" fontAlgn="base"/>
            <a:r>
              <a:rPr lang="ru-RU" sz="1600" dirty="0"/>
              <a:t>спеканием волокон;</a:t>
            </a:r>
          </a:p>
          <a:p>
            <a:pPr lvl="0" algn="just" fontAlgn="base"/>
            <a:r>
              <a:rPr lang="ru-RU" sz="1600" dirty="0"/>
              <a:t>растяжкой или травлением цельных пленок.</a:t>
            </a:r>
          </a:p>
          <a:p>
            <a:pPr algn="just" fontAlgn="base"/>
            <a:r>
              <a:rPr lang="ru-RU" sz="1600" dirty="0"/>
              <a:t>Для «сцепления» 2 слоев полотна пленку предварительно прогревают до оптимальной температуры, после этого наносят ее на тканевую основу и воздействуют высоким давлением. Благодаря такой технологии слои материала надежно скрепляются друг с другом — риски их расслоения минимальны.</a:t>
            </a:r>
          </a:p>
          <a:p>
            <a:pPr algn="just"/>
            <a:endParaRPr lang="ru-RU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2492" y="171712"/>
            <a:ext cx="2400300" cy="13407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Преимущества и недостатки</a:t>
            </a:r>
            <a:br>
              <a:rPr lang="ru-RU" dirty="0"/>
            </a:br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788024" y="1139558"/>
            <a:ext cx="3588643" cy="4784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715" y="1156486"/>
            <a:ext cx="4635854" cy="5529802"/>
          </a:xfrm>
        </p:spPr>
        <p:txBody>
          <a:bodyPr>
            <a:normAutofit/>
          </a:bodyPr>
          <a:lstStyle/>
          <a:p>
            <a:pPr algn="just" fontAlgn="base"/>
            <a:r>
              <a:rPr lang="ru-RU" b="1" dirty="0"/>
              <a:t>Разработчики </a:t>
            </a:r>
            <a:r>
              <a:rPr lang="ru-RU" b="1" dirty="0" err="1"/>
              <a:t>аловы</a:t>
            </a:r>
            <a:r>
              <a:rPr lang="ru-RU" b="1" dirty="0"/>
              <a:t> продумали каждую мелочь, благодаря чему ими был получен качественный синтетический материал с весомым набором достоинств.</a:t>
            </a:r>
            <a:endParaRPr lang="ru-RU" dirty="0"/>
          </a:p>
          <a:p>
            <a:pPr lvl="0" algn="just" fontAlgn="base"/>
            <a:r>
              <a:rPr lang="ru-RU" b="1" dirty="0"/>
              <a:t>Эстетичный внешний вид и богатая цветовая палитра. </a:t>
            </a:r>
            <a:r>
              <a:rPr lang="ru-RU" dirty="0"/>
              <a:t>Одежда из </a:t>
            </a:r>
            <a:r>
              <a:rPr lang="ru-RU" dirty="0" err="1"/>
              <a:t>аловы</a:t>
            </a:r>
            <a:r>
              <a:rPr lang="ru-RU" dirty="0"/>
              <a:t> выглядит стильно и лаконично, ее можно надевать на выход в ненастную погоду.</a:t>
            </a:r>
          </a:p>
          <a:p>
            <a:pPr lvl="0" algn="just" fontAlgn="base"/>
            <a:r>
              <a:rPr lang="ru-RU" b="1" dirty="0"/>
              <a:t>Бархатистая текстура. </a:t>
            </a:r>
            <a:r>
              <a:rPr lang="ru-RU" dirty="0"/>
              <a:t>В отличие от брезента и клееночных тканей, </a:t>
            </a:r>
            <a:r>
              <a:rPr lang="ru-RU" dirty="0" err="1"/>
              <a:t>алова</a:t>
            </a:r>
            <a:r>
              <a:rPr lang="ru-RU" dirty="0"/>
              <a:t> подарит приятные тактильные ощущения. Материал мягок, он не натрет кожу и не вызовет раздражений.</a:t>
            </a:r>
          </a:p>
          <a:p>
            <a:pPr lvl="0" algn="just" fontAlgn="base"/>
            <a:r>
              <a:rPr lang="ru-RU" b="1" dirty="0"/>
              <a:t>Бесшумность. </a:t>
            </a:r>
            <a:r>
              <a:rPr lang="ru-RU" dirty="0"/>
              <a:t>Мембранная ткань при трении не издает скрипов, шумов и других звуков даже при носке в морозы.</a:t>
            </a:r>
          </a:p>
          <a:p>
            <a:pPr lvl="0" algn="just" fontAlgn="base"/>
            <a:r>
              <a:rPr lang="ru-RU" b="1" dirty="0"/>
              <a:t>Надежная защита человека от неблагоприятной погоды</a:t>
            </a:r>
            <a:r>
              <a:rPr lang="ru-RU" dirty="0"/>
              <a:t>, атмосферных осадков, укусов кровососущих насекомых.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211960" y="3532343"/>
            <a:ext cx="3919887" cy="320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16632"/>
            <a:ext cx="8120881" cy="6072230"/>
          </a:xfrm>
        </p:spPr>
        <p:txBody>
          <a:bodyPr>
            <a:normAutofit/>
          </a:bodyPr>
          <a:lstStyle/>
          <a:p>
            <a:pPr lvl="0" fontAlgn="base"/>
            <a:r>
              <a:rPr lang="ru-RU" b="1" dirty="0"/>
              <a:t>Устойчивость к отрицательным температурам. </a:t>
            </a:r>
            <a:r>
              <a:rPr lang="ru-RU" dirty="0"/>
              <a:t>При замерзании материал не дубеет и не растрескивается.</a:t>
            </a:r>
          </a:p>
          <a:p>
            <a:pPr lvl="0" fontAlgn="base"/>
            <a:r>
              <a:rPr lang="ru-RU" b="1" dirty="0"/>
              <a:t>Антистатические свойства. </a:t>
            </a:r>
            <a:r>
              <a:rPr lang="ru-RU" dirty="0"/>
              <a:t>Алова не электризуется. Благодаря такой особенности ткань не притягивает пыль и мелкие частички мусора.</a:t>
            </a:r>
          </a:p>
          <a:p>
            <a:pPr lvl="0" fontAlgn="base"/>
            <a:r>
              <a:rPr lang="ru-RU" b="1" dirty="0"/>
              <a:t>Гигиенические качества.</a:t>
            </a:r>
            <a:r>
              <a:rPr lang="ru-RU" dirty="0"/>
              <a:t> Во внутренних волокнах ткани не заведутся патогенные микроорганизмы.</a:t>
            </a:r>
          </a:p>
          <a:p>
            <a:pPr lvl="0" fontAlgn="base"/>
            <a:r>
              <a:rPr lang="ru-RU" b="1" dirty="0"/>
              <a:t>Долговечность и </a:t>
            </a:r>
            <a:r>
              <a:rPr lang="ru-RU" b="1" dirty="0" err="1"/>
              <a:t>формоустойчивость</a:t>
            </a:r>
            <a:r>
              <a:rPr lang="ru-RU" b="1" dirty="0"/>
              <a:t>.</a:t>
            </a:r>
            <a:r>
              <a:rPr lang="ru-RU" dirty="0"/>
              <a:t> Изделия не деформируются даже при многократных стирках. При соблюдении правил ухода они прослужат 3-5 сезонов.</a:t>
            </a:r>
          </a:p>
          <a:p>
            <a:pPr lvl="0" fontAlgn="base"/>
            <a:r>
              <a:rPr lang="ru-RU" b="1" dirty="0" err="1"/>
              <a:t>Гипоаллегренность</a:t>
            </a:r>
            <a:r>
              <a:rPr lang="ru-RU" b="1" dirty="0"/>
              <a:t>. </a:t>
            </a:r>
            <a:r>
              <a:rPr lang="ru-RU" dirty="0"/>
              <a:t>Одежду из </a:t>
            </a:r>
            <a:r>
              <a:rPr lang="ru-RU" dirty="0" err="1"/>
              <a:t>аловы</a:t>
            </a:r>
            <a:r>
              <a:rPr lang="ru-RU" dirty="0"/>
              <a:t> можно без опасения носить аллергикам и астматикам.</a:t>
            </a:r>
          </a:p>
          <a:p>
            <a:pPr fontAlgn="base"/>
            <a:r>
              <a:rPr lang="ru-RU" dirty="0"/>
              <a:t>К главному </a:t>
            </a:r>
            <a:r>
              <a:rPr lang="ru-RU" b="1" u="sng" dirty="0"/>
              <a:t>недостатку </a:t>
            </a:r>
            <a:r>
              <a:rPr lang="ru-RU" dirty="0"/>
              <a:t>вещей из мембранной ткани относят ее слабую </a:t>
            </a:r>
            <a:r>
              <a:rPr lang="ru-RU" dirty="0" err="1"/>
              <a:t>паропроницаемость</a:t>
            </a:r>
            <a:r>
              <a:rPr lang="ru-RU" dirty="0"/>
              <a:t>. При длительном нахождении в одежде из </a:t>
            </a:r>
            <a:r>
              <a:rPr lang="ru-RU" dirty="0" err="1"/>
              <a:t>аловы</a:t>
            </a:r>
            <a:r>
              <a:rPr lang="ru-RU" dirty="0"/>
              <a:t> или во время усиленных нагрузок под мембранами скапливается влага. Некоторые потребители жалуются на сложный уход за изделиями из мембранных полотен.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ид">
  <a:themeElements>
    <a:clrScheme name="Вид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Вид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ид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TM03457515[[fn=Вид]]</Template>
  <TotalTime>52</TotalTime>
  <Words>1069</Words>
  <Application>Microsoft Office PowerPoint</Application>
  <PresentationFormat>Экран (4:3)</PresentationFormat>
  <Paragraphs>62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Century Schoolbook</vt:lpstr>
      <vt:lpstr>Wingdings 2</vt:lpstr>
      <vt:lpstr>Вид</vt:lpstr>
      <vt:lpstr>Ассортимент искусственных и синтетических тканей</vt:lpstr>
      <vt:lpstr>Содержание </vt:lpstr>
      <vt:lpstr>Что это такое? </vt:lpstr>
      <vt:lpstr>Презентация PowerPoint</vt:lpstr>
      <vt:lpstr>Презентация PowerPoint</vt:lpstr>
      <vt:lpstr>История происхождения </vt:lpstr>
      <vt:lpstr>Особенности производства </vt:lpstr>
      <vt:lpstr>Преимущества и недостатки </vt:lpstr>
      <vt:lpstr>Презентация PowerPoint</vt:lpstr>
      <vt:lpstr>Применение </vt:lpstr>
      <vt:lpstr>Утепленный материал используется в качестве ткани для военной формы</vt:lpstr>
      <vt:lpstr>Уход </vt:lpstr>
      <vt:lpstr>Другие правила ухода: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Ассортимент искусственных и синтетических тканей</dc:title>
  <dc:creator>Irina</dc:creator>
  <cp:lastModifiedBy>Евгений Королёв</cp:lastModifiedBy>
  <cp:revision>4</cp:revision>
  <dcterms:created xsi:type="dcterms:W3CDTF">2024-01-08T09:14:21Z</dcterms:created>
  <dcterms:modified xsi:type="dcterms:W3CDTF">2024-01-11T13:57:30Z</dcterms:modified>
</cp:coreProperties>
</file>