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62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94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1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3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8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63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102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2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33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07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5C66-9964-48AB-8D07-6557E6728BB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C6E01-4B5D-49F0-B09C-483DC68ED8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26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Grp="1"/>
          </p:cNvSpPr>
          <p:nvPr>
            <p:ph type="ctrTitle"/>
          </p:nvPr>
        </p:nvSpPr>
        <p:spPr>
          <a:xfrm>
            <a:off x="1524000" y="863055"/>
            <a:ext cx="9144000" cy="2387600"/>
          </a:xfrm>
          <a:custGeom>
            <a:avLst/>
            <a:gdLst/>
            <a:ahLst/>
            <a:cxnLst/>
            <a:rect l="l" t="t" r="r" b="b"/>
            <a:pathLst>
              <a:path w="7620742" h="14553500">
                <a:moveTo>
                  <a:pt x="0" y="0"/>
                </a:moveTo>
                <a:lnTo>
                  <a:pt x="7620742" y="0"/>
                </a:lnTo>
                <a:lnTo>
                  <a:pt x="7620742" y="14553500"/>
                </a:lnTo>
                <a:lnTo>
                  <a:pt x="0" y="1455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/>
          <a:p>
            <a:r>
              <a:rPr lang="ru-RU" sz="5400" b="1" dirty="0" smtClean="0"/>
              <a:t>ВЕРОЯТНОСТЬ И СТАТИСТИКА </a:t>
            </a:r>
            <a:endParaRPr lang="ru-RU" sz="5400" b="1" dirty="0"/>
          </a:p>
        </p:txBody>
      </p:sp>
      <p:sp>
        <p:nvSpPr>
          <p:cNvPr id="5" name="Freeform 3"/>
          <p:cNvSpPr>
            <a:spLocks noGrp="1"/>
          </p:cNvSpPr>
          <p:nvPr>
            <p:ph type="subTitle" idx="1"/>
          </p:nvPr>
        </p:nvSpPr>
        <p:spPr>
          <a:custGeom>
            <a:avLst/>
            <a:gdLst/>
            <a:ahLst/>
            <a:cxnLst/>
            <a:rect l="l" t="t" r="r" b="b"/>
            <a:pathLst>
              <a:path w="7620742" h="14553500">
                <a:moveTo>
                  <a:pt x="0" y="0"/>
                </a:moveTo>
                <a:lnTo>
                  <a:pt x="7620742" y="0"/>
                </a:lnTo>
                <a:lnTo>
                  <a:pt x="7620742" y="14553500"/>
                </a:lnTo>
                <a:lnTo>
                  <a:pt x="0" y="1455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ru-RU" b="1" dirty="0" smtClean="0">
                <a:latin typeface="+mj-lt"/>
              </a:rPr>
              <a:t>Диктант </a:t>
            </a:r>
          </a:p>
          <a:p>
            <a:r>
              <a:rPr lang="ru-RU" b="1" dirty="0" smtClean="0">
                <a:latin typeface="+mj-lt"/>
              </a:rPr>
              <a:t>7 КЛАСС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4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1422" y="1160060"/>
            <a:ext cx="11139176" cy="47835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300" dirty="0">
                <a:latin typeface="+mj-lt"/>
              </a:rPr>
              <a:t>___________ данных — это показатель, отражающий плотность распределения значений в группах, разбитых по тем или иным признакам</a:t>
            </a:r>
            <a:r>
              <a:rPr lang="ru-RU" sz="3300" dirty="0" smtClean="0">
                <a:latin typeface="+mj-lt"/>
              </a:rPr>
              <a:t>.</a:t>
            </a:r>
          </a:p>
          <a:p>
            <a:pPr lvl="1" algn="just"/>
            <a:r>
              <a:rPr lang="ru-RU" sz="3600" dirty="0" smtClean="0">
                <a:latin typeface="+mj-lt"/>
              </a:rPr>
              <a:t>а</a:t>
            </a:r>
            <a:r>
              <a:rPr lang="ru-RU" sz="3600" dirty="0" smtClean="0">
                <a:latin typeface="+mj-lt"/>
              </a:rPr>
              <a:t>) </a:t>
            </a:r>
            <a:r>
              <a:rPr lang="ru-RU" sz="3600" dirty="0">
                <a:latin typeface="+mj-lt"/>
              </a:rPr>
              <a:t>классификация </a:t>
            </a:r>
            <a:endParaRPr lang="ru-RU" sz="3600" dirty="0" smtClean="0">
              <a:latin typeface="+mj-lt"/>
            </a:endParaRPr>
          </a:p>
          <a:p>
            <a:pPr lvl="1" algn="just"/>
            <a:r>
              <a:rPr lang="ru-RU" sz="3600" dirty="0" smtClean="0">
                <a:latin typeface="+mj-lt"/>
              </a:rPr>
              <a:t>б</a:t>
            </a:r>
            <a:r>
              <a:rPr lang="ru-RU" sz="3600" dirty="0">
                <a:latin typeface="+mj-lt"/>
              </a:rPr>
              <a:t>) </a:t>
            </a:r>
            <a:r>
              <a:rPr lang="ru-RU" sz="3600" dirty="0" smtClean="0">
                <a:latin typeface="+mj-lt"/>
              </a:rPr>
              <a:t>группировка</a:t>
            </a:r>
          </a:p>
          <a:p>
            <a:pPr lvl="1" algn="just"/>
            <a:r>
              <a:rPr lang="ru-RU" sz="3600" dirty="0" smtClean="0">
                <a:latin typeface="+mj-lt"/>
              </a:rPr>
              <a:t>в) </a:t>
            </a:r>
            <a:r>
              <a:rPr lang="ru-RU" sz="3600" dirty="0">
                <a:latin typeface="+mj-lt"/>
              </a:rPr>
              <a:t>соединение </a:t>
            </a:r>
            <a:endParaRPr lang="ru-RU" sz="3600" dirty="0" smtClean="0">
              <a:latin typeface="+mj-lt"/>
            </a:endParaRPr>
          </a:p>
          <a:p>
            <a:pPr lvl="1" algn="just"/>
            <a:r>
              <a:rPr lang="ru-RU" sz="3600" dirty="0" smtClean="0">
                <a:latin typeface="+mj-lt"/>
              </a:rPr>
              <a:t>г</a:t>
            </a:r>
            <a:r>
              <a:rPr lang="ru-RU" sz="3600" dirty="0">
                <a:latin typeface="+mj-lt"/>
              </a:rPr>
              <a:t>) </a:t>
            </a:r>
            <a:r>
              <a:rPr lang="ru-RU" sz="3600" dirty="0" smtClean="0">
                <a:latin typeface="+mj-lt"/>
              </a:rPr>
              <a:t>плотность</a:t>
            </a:r>
          </a:p>
          <a:p>
            <a:pPr lvl="1" algn="just"/>
            <a:r>
              <a:rPr lang="ru-RU" sz="3600" dirty="0" smtClean="0">
                <a:latin typeface="+mj-lt"/>
              </a:rPr>
              <a:t>д</a:t>
            </a:r>
            <a:r>
              <a:rPr lang="ru-RU" sz="3600" dirty="0">
                <a:latin typeface="+mj-lt"/>
              </a:rPr>
              <a:t>) объединение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1421" y="268028"/>
            <a:ext cx="688233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4E4E3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 Вставьте пропущенное слово. </a:t>
            </a:r>
            <a:endParaRPr lang="ru-RU" sz="3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338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705" y="395785"/>
            <a:ext cx="11382382" cy="161043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2</a:t>
            </a:r>
            <a:r>
              <a:rPr lang="ru-RU" sz="4000" b="1" dirty="0" smtClean="0"/>
              <a:t>. Долю значений</a:t>
            </a:r>
            <a:r>
              <a:rPr lang="ru-RU" sz="4000" dirty="0" smtClean="0"/>
              <a:t>, попадающих в каждый </a:t>
            </a:r>
            <a:r>
              <a:rPr lang="ru-RU" sz="4000" dirty="0"/>
              <a:t>из интервалов, называют ______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254" y="2229134"/>
            <a:ext cx="8915400" cy="3777622"/>
          </a:xfrm>
        </p:spPr>
        <p:txBody>
          <a:bodyPr/>
          <a:lstStyle/>
          <a:p>
            <a:r>
              <a:rPr lang="ru-RU" sz="3600" dirty="0">
                <a:latin typeface="+mj-lt"/>
              </a:rPr>
              <a:t>а</a:t>
            </a:r>
            <a:r>
              <a:rPr lang="ru-RU" sz="3600" dirty="0" smtClean="0">
                <a:latin typeface="+mj-lt"/>
              </a:rPr>
              <a:t>) частота попадания</a:t>
            </a:r>
          </a:p>
          <a:p>
            <a:r>
              <a:rPr lang="ru-RU" sz="3600" dirty="0" smtClean="0">
                <a:latin typeface="+mj-lt"/>
              </a:rPr>
              <a:t>б</a:t>
            </a:r>
            <a:r>
              <a:rPr lang="ru-RU" sz="3600" dirty="0" smtClean="0">
                <a:latin typeface="+mj-lt"/>
              </a:rPr>
              <a:t>) густота попадания </a:t>
            </a:r>
          </a:p>
          <a:p>
            <a:r>
              <a:rPr lang="ru-RU" sz="3600" dirty="0" smtClean="0">
                <a:latin typeface="+mj-lt"/>
              </a:rPr>
              <a:t>в) периодичность попадания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080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183" y="122831"/>
            <a:ext cx="12082818" cy="2529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Кадеты </a:t>
            </a:r>
            <a:r>
              <a:rPr lang="ru-RU" sz="2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сдавали экзамен по стрельбе. Каждый стрелял по </a:t>
            </a:r>
            <a:r>
              <a:rPr lang="ru-RU" sz="2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мишени</a:t>
            </a:r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раз</a:t>
            </a:r>
            <a:r>
              <a:rPr lang="ru-RU" sz="2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Результаты </a:t>
            </a:r>
            <a:r>
              <a:rPr lang="ru-RU" sz="2400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стрельбы, то есть число попаданий в мишень, представлены ниже:</a:t>
            </a:r>
            <a:endParaRPr lang="ru-RU" sz="24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4E4E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rgbClr val="4E4E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effectLst/>
                <a:latin typeface="MathJax_Main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488" y="2790339"/>
            <a:ext cx="11627893" cy="323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3.1. Сколько кадетов было всего?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3.2. Сколько кадетов попали в мишень наибольшее число раз?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3.3. Сколько кадетов попали в мишень наименьшее число раз?</a:t>
            </a:r>
            <a:endParaRPr lang="ru-RU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44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660" y="218364"/>
            <a:ext cx="11627892" cy="4776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Было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произведено измерение пульса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обследованных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людей. Результаты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получились следующие: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55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80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58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65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67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62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70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71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60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dirty="0" smtClean="0">
                <a:effectLst/>
                <a:latin typeface="MathJax_Main"/>
                <a:ea typeface="Times New Roman" panose="02020603050405020304" pitchFamily="18" charset="0"/>
                <a:cs typeface="Arial" panose="020B0604020202020204" pitchFamily="34" charset="0"/>
              </a:rPr>
              <a:t>75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Вычисли </a:t>
            </a:r>
            <a:r>
              <a:rPr lang="ru-RU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размах данного ряда и определи оптимальную длину одного интервала для последующей группировки.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4.1. размах =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4.2. длина интервала = </a:t>
            </a:r>
            <a:endParaRPr lang="ru-RU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798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58" y="482494"/>
            <a:ext cx="10515600" cy="1325563"/>
          </a:xfrm>
        </p:spPr>
        <p:txBody>
          <a:bodyPr>
            <a:noAutofit/>
          </a:bodyPr>
          <a:lstStyle/>
          <a:p>
            <a:r>
              <a:rPr lang="ru-RU" sz="2000" dirty="0" smtClean="0"/>
              <a:t>5. На </a:t>
            </a:r>
            <a:r>
              <a:rPr lang="ru-RU" sz="2000" dirty="0"/>
              <a:t>рисунке изображена гистограмма распределения населения городов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Московской </a:t>
            </a:r>
            <a:r>
              <a:rPr lang="ru-RU" sz="2000" dirty="0"/>
              <a:t>области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/>
              <a:t>Всего рассматривается 70 городов. Шаг группировки 30 — тыс. человек.</a:t>
            </a:r>
            <a:br>
              <a:rPr lang="ru-RU" sz="2000" dirty="0"/>
            </a:br>
            <a:r>
              <a:rPr lang="ru-RU" sz="2000" dirty="0"/>
              <a:t>По горизонтальной оси — количество человек в тысячах.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</a:t>
            </a:r>
            <a:r>
              <a:rPr lang="ru-RU" sz="2000" dirty="0"/>
              <a:t>вертикальной оси — частота распределения.</a:t>
            </a:r>
            <a:br>
              <a:rPr lang="ru-RU" sz="2000" dirty="0"/>
            </a:br>
            <a:r>
              <a:rPr lang="ru-RU" sz="2000" dirty="0"/>
              <a:t> 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7279" y="1555846"/>
            <a:ext cx="5654721" cy="4954136"/>
          </a:xfrm>
        </p:spPr>
        <p:txBody>
          <a:bodyPr>
            <a:normAutofit/>
          </a:bodyPr>
          <a:lstStyle/>
          <a:p>
            <a:pPr algn="just"/>
            <a:r>
              <a:rPr lang="ru-RU" sz="2200" i="1" dirty="0">
                <a:latin typeface="+mj-lt"/>
              </a:rPr>
              <a:t>(Проанализируй гистограмму и выбери верные варианты ответов на вопросы.)</a:t>
            </a:r>
            <a:endParaRPr lang="ru-RU" sz="2200" dirty="0">
              <a:latin typeface="+mj-lt"/>
            </a:endParaRPr>
          </a:p>
          <a:p>
            <a:pPr algn="just"/>
            <a:r>
              <a:rPr lang="ru-RU" sz="2200" dirty="0">
                <a:latin typeface="+mj-lt"/>
              </a:rPr>
              <a:t>1. Найди диапазон, в который попадает город с 122 -тысячным населением. С какой частотой встречаются города этого диапазона?</a:t>
            </a:r>
          </a:p>
          <a:p>
            <a:pPr marL="0" lvl="0" indent="0" algn="just">
              <a:buNone/>
            </a:pPr>
            <a:r>
              <a:rPr lang="ru-RU" sz="2200" dirty="0">
                <a:latin typeface="+mj-lt"/>
              </a:rPr>
              <a:t> </a:t>
            </a:r>
            <a:r>
              <a:rPr lang="ru-RU" sz="2200" dirty="0" smtClean="0">
                <a:latin typeface="+mj-lt"/>
              </a:rPr>
              <a:t>а) 0,05 </a:t>
            </a:r>
            <a:r>
              <a:rPr lang="en-US" sz="2200" dirty="0" smtClean="0">
                <a:latin typeface="+mj-lt"/>
              </a:rPr>
              <a:t>b)</a:t>
            </a:r>
            <a:r>
              <a:rPr lang="ru-RU" sz="2200" dirty="0" smtClean="0">
                <a:latin typeface="+mj-lt"/>
              </a:rPr>
              <a:t>  </a:t>
            </a:r>
            <a:r>
              <a:rPr lang="ru-RU" sz="2200" dirty="0">
                <a:latin typeface="+mj-lt"/>
              </a:rPr>
              <a:t>0,06   </a:t>
            </a:r>
            <a:r>
              <a:rPr lang="en-US" sz="2200" dirty="0" smtClean="0">
                <a:latin typeface="+mj-lt"/>
              </a:rPr>
              <a:t>c)</a:t>
            </a:r>
            <a:r>
              <a:rPr lang="ru-RU" sz="2200" dirty="0" smtClean="0">
                <a:latin typeface="+mj-lt"/>
              </a:rPr>
              <a:t> </a:t>
            </a:r>
            <a:r>
              <a:rPr lang="ru-RU" sz="2200" dirty="0">
                <a:latin typeface="+mj-lt"/>
              </a:rPr>
              <a:t>0,04</a:t>
            </a:r>
          </a:p>
          <a:p>
            <a:pPr algn="just"/>
            <a:r>
              <a:rPr lang="ru-RU" sz="2200" dirty="0">
                <a:latin typeface="+mj-lt"/>
              </a:rPr>
              <a:t>2.  Частота, равная 0.27 встречается в городе с населением во сколько тысяч человек?</a:t>
            </a:r>
          </a:p>
          <a:p>
            <a:pPr marL="0" indent="0" algn="just">
              <a:buNone/>
            </a:pPr>
            <a:r>
              <a:rPr lang="ru-RU" sz="2200" dirty="0" smtClean="0">
                <a:latin typeface="+mj-lt"/>
              </a:rPr>
              <a:t>a)от </a:t>
            </a:r>
            <a:r>
              <a:rPr lang="ru-RU" sz="2200" dirty="0">
                <a:latin typeface="+mj-lt"/>
              </a:rPr>
              <a:t>30 до 60  </a:t>
            </a:r>
            <a:r>
              <a:rPr lang="en-US" sz="2200" dirty="0">
                <a:latin typeface="+mj-lt"/>
              </a:rPr>
              <a:t>b</a:t>
            </a:r>
            <a:r>
              <a:rPr lang="ru-RU" sz="2200" dirty="0">
                <a:latin typeface="+mj-lt"/>
              </a:rPr>
              <a:t>) менее 30  </a:t>
            </a:r>
            <a:r>
              <a:rPr lang="ru-RU" sz="2200" dirty="0" smtClean="0">
                <a:latin typeface="+mj-lt"/>
              </a:rPr>
              <a:t>c) от 60 до 90</a:t>
            </a:r>
          </a:p>
          <a:p>
            <a:endParaRPr lang="ru-RU" sz="2200" dirty="0"/>
          </a:p>
          <a:p>
            <a:endParaRPr lang="ru-RU" dirty="0"/>
          </a:p>
        </p:txBody>
      </p:sp>
      <p:pic>
        <p:nvPicPr>
          <p:cNvPr id="5" name="Рисунок 4" descr="https://8b08ab88-ee1b-4b04-9ae9-321e0da71ae2.selcdn.net/a44892db-aa1a-46de-b1f2-047f07ea5283/%D0%B3%D0%B8%D1%81%D1%82%D0%BE%D0%B3%D1%80%D0%B0%D0%BC%D0%BC%D0%B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95" y="1821977"/>
            <a:ext cx="6272284" cy="4421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62409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149</Words>
  <Application>Microsoft Office PowerPoint</Application>
  <PresentationFormat>Широкоэкранный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MathJax_Main</vt:lpstr>
      <vt:lpstr>Times New Roman</vt:lpstr>
      <vt:lpstr>Тема Office</vt:lpstr>
      <vt:lpstr>ВЕРОЯТНОСТЬ И СТАТИСТИКА </vt:lpstr>
      <vt:lpstr>Презентация PowerPoint</vt:lpstr>
      <vt:lpstr>2. Долю значений, попадающих в каждый из интервалов, называют ______ </vt:lpstr>
      <vt:lpstr>Презентация PowerPoint</vt:lpstr>
      <vt:lpstr>Презентация PowerPoint</vt:lpstr>
      <vt:lpstr>5. На рисунке изображена гистограмма распределения населения городов  Московской области.  Всего рассматривается 70 городов. Шаг группировки 30 — тыс. человек. По горизонтальной оси — количество человек в тысячах.  По вертикальной оси — частота распределения.  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2024-02-11T10:50:36Z</dcterms:created>
  <dcterms:modified xsi:type="dcterms:W3CDTF">2024-02-11T14:24:56Z</dcterms:modified>
</cp:coreProperties>
</file>