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30498" y="2349501"/>
            <a:ext cx="6815669" cy="1976964"/>
          </a:xfrm>
        </p:spPr>
        <p:txBody>
          <a:bodyPr/>
          <a:lstStyle/>
          <a:p>
            <a:r>
              <a:rPr lang="ru-RU" dirty="0" smtClean="0"/>
              <a:t>Структура растительного сообщества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5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в растительном сообществе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Динамика фитоценозов- изменения, которые зависят от особенностей сезонных ритмов  и жизненного цикла растений.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151" y="0"/>
            <a:ext cx="9601196" cy="1303867"/>
          </a:xfrm>
        </p:spPr>
        <p:txBody>
          <a:bodyPr/>
          <a:lstStyle/>
          <a:p>
            <a:r>
              <a:rPr lang="ru-RU" dirty="0" smtClean="0"/>
              <a:t>Естественная смена сообществ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800596"/>
            <a:ext cx="9601196" cy="2495054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Причины:  изменение в  климате,  состав и структур почв.</a:t>
            </a:r>
          </a:p>
          <a:p>
            <a:r>
              <a:rPr lang="ru-RU" sz="3200" dirty="0" smtClean="0"/>
              <a:t>Постепенный процесс смены природных сообществ называется –</a:t>
            </a:r>
            <a:r>
              <a:rPr lang="ru-RU" sz="3200" b="1" u="sng" dirty="0" smtClean="0"/>
              <a:t>сукцессией.</a:t>
            </a:r>
          </a:p>
          <a:p>
            <a:endParaRPr lang="ru-RU" sz="2800" b="1" u="sng" dirty="0"/>
          </a:p>
        </p:txBody>
      </p:sp>
      <p:pic>
        <p:nvPicPr>
          <p:cNvPr id="28674" name="Picture 2" descr="https://cf.ppt-online.org/files/slide/y/YNrznEs49dDRBkVb8jo7U2hf0emMlFgOiZv1wJ/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8825" y="3067050"/>
            <a:ext cx="4797425" cy="3790950"/>
          </a:xfrm>
          <a:prstGeom prst="rect">
            <a:avLst/>
          </a:prstGeom>
          <a:noFill/>
        </p:spPr>
      </p:pic>
      <p:pic>
        <p:nvPicPr>
          <p:cNvPr id="28676" name="Picture 4" descr="https://cf2.ppt-online.org/files2/slide/m/MaDiYkrmGUc7fAonRFgJPZCyW94LKxbj3E6dBw/slide-3.jpg"/>
          <p:cNvPicPr>
            <a:picLocks noChangeAspect="1" noChangeArrowheads="1"/>
          </p:cNvPicPr>
          <p:nvPr/>
        </p:nvPicPr>
        <p:blipFill>
          <a:blip r:embed="rId3"/>
          <a:srcRect l="14648" t="34941" r="11719" b="21252"/>
          <a:stretch>
            <a:fillRect/>
          </a:stretch>
        </p:blipFill>
        <p:spPr bwMode="auto">
          <a:xfrm>
            <a:off x="228600" y="3409950"/>
            <a:ext cx="6754360" cy="300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552" y="4106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Антропогенные факторы возникновения сукцессий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1509182"/>
            <a:ext cx="9601196" cy="33189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Хозяйственная деятельность человека.</a:t>
            </a:r>
          </a:p>
          <a:p>
            <a:r>
              <a:rPr lang="ru-RU" sz="3600" dirty="0" smtClean="0"/>
              <a:t>Вырубка лесов, осушение болот</a:t>
            </a:r>
          </a:p>
          <a:p>
            <a:r>
              <a:rPr lang="ru-RU" sz="3600" dirty="0" smtClean="0"/>
              <a:t>Распахивание степей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pic>
        <p:nvPicPr>
          <p:cNvPr id="30722" name="Picture 2" descr="https://image3.slideserve.com/7009871/slide17-l.jpg"/>
          <p:cNvPicPr>
            <a:picLocks noChangeAspect="1" noChangeArrowheads="1"/>
          </p:cNvPicPr>
          <p:nvPr/>
        </p:nvPicPr>
        <p:blipFill>
          <a:blip r:embed="rId2"/>
          <a:srcRect l="3288" t="11719" r="2572" b="45312"/>
          <a:stretch>
            <a:fillRect/>
          </a:stretch>
        </p:blipFill>
        <p:spPr bwMode="auto">
          <a:xfrm>
            <a:off x="1352550" y="3486150"/>
            <a:ext cx="91821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Домашнее задание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П.18 вопросы с. 117 вопросы 1-4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8102" y="567265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Видовой состав растительного сообщества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1" y="1459777"/>
            <a:ext cx="9601196" cy="33189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- разнообразие образующих их видов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" t="20621" r="-912" b="14885"/>
          <a:stretch/>
        </p:blipFill>
        <p:spPr>
          <a:xfrm>
            <a:off x="2089458" y="2463800"/>
            <a:ext cx="8038484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6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Г. Ф. Морозов- русский ученый-лесовод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5546" y="2556932"/>
            <a:ext cx="10081051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Создал учение</a:t>
            </a:r>
          </a:p>
          <a:p>
            <a:pPr marL="0" indent="0">
              <a:buNone/>
            </a:pPr>
            <a:r>
              <a:rPr lang="ru-RU" sz="3200" dirty="0" smtClean="0"/>
              <a:t> о лесе как </a:t>
            </a:r>
            <a:r>
              <a:rPr lang="ru-RU" sz="3200" dirty="0" smtClean="0"/>
              <a:t>о едином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 природном комплексе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397" y="2380456"/>
            <a:ext cx="6527800" cy="36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Приспособленность растений к жизни в сообществе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154"/>
          <a:stretch/>
        </p:blipFill>
        <p:spPr>
          <a:xfrm>
            <a:off x="5113548" y="1386416"/>
            <a:ext cx="6926052" cy="47709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2" y="438149"/>
            <a:ext cx="9601196" cy="1303867"/>
          </a:xfrm>
        </p:spPr>
        <p:txBody>
          <a:bodyPr/>
          <a:lstStyle/>
          <a:p>
            <a:r>
              <a:rPr lang="ru-RU" dirty="0" err="1" smtClean="0"/>
              <a:t>Ярусность</a:t>
            </a:r>
            <a:r>
              <a:rPr lang="ru-RU" dirty="0" smtClean="0"/>
              <a:t> 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901" y="2468032"/>
            <a:ext cx="9601196" cy="3318936"/>
          </a:xfrm>
        </p:spPr>
        <p:txBody>
          <a:bodyPr/>
          <a:lstStyle/>
          <a:p>
            <a:r>
              <a:rPr lang="ru-RU" dirty="0" smtClean="0"/>
              <a:t>Ярусы- слои, в которых</a:t>
            </a:r>
          </a:p>
          <a:p>
            <a:pPr marL="0" indent="0">
              <a:buNone/>
            </a:pPr>
            <a:r>
              <a:rPr lang="ru-RU" dirty="0" smtClean="0"/>
              <a:t> располагаются надземные</a:t>
            </a:r>
          </a:p>
          <a:p>
            <a:pPr marL="0" indent="0">
              <a:buNone/>
            </a:pPr>
            <a:r>
              <a:rPr lang="ru-RU" dirty="0" smtClean="0"/>
              <a:t> (листья, стебли) и подземные </a:t>
            </a:r>
          </a:p>
          <a:p>
            <a:pPr marL="0" indent="0">
              <a:buNone/>
            </a:pPr>
            <a:r>
              <a:rPr lang="ru-RU" dirty="0" smtClean="0"/>
              <a:t>( клубни, луковицы, .корни) </a:t>
            </a:r>
          </a:p>
          <a:p>
            <a:pPr marL="0" indent="0">
              <a:buNone/>
            </a:pPr>
            <a:r>
              <a:rPr lang="ru-RU" dirty="0" smtClean="0"/>
              <a:t>части растений </a:t>
            </a:r>
          </a:p>
          <a:p>
            <a:pPr marL="0" indent="0">
              <a:buNone/>
            </a:pPr>
            <a:r>
              <a:rPr lang="ru-RU" dirty="0" smtClean="0"/>
              <a:t>определённых жизненных форм.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0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800"/>
              <a:t>Пространственная структура сообщества</a:t>
            </a:r>
          </a:p>
        </p:txBody>
      </p:sp>
      <p:pic>
        <p:nvPicPr>
          <p:cNvPr id="8202" name="Picture 10" descr="0015-011-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2" y="2060576"/>
            <a:ext cx="4738687" cy="386797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05" name="Picture 13" descr="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2374" y="2065338"/>
            <a:ext cx="4264025" cy="381014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2220913" y="5928550"/>
            <a:ext cx="25234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dirty="0">
                <a:solidFill>
                  <a:srgbClr val="008000"/>
                </a:solidFill>
              </a:rPr>
              <a:t>По вертикали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959600" y="5875484"/>
            <a:ext cx="35036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3200" dirty="0">
                <a:solidFill>
                  <a:srgbClr val="008000"/>
                </a:solidFill>
              </a:rPr>
              <a:t>По горизонтали</a:t>
            </a:r>
          </a:p>
        </p:txBody>
      </p:sp>
    </p:spTree>
    <p:extLst>
      <p:ext uri="{BB962C8B-B14F-4D97-AF65-F5344CB8AC3E}">
        <p14:creationId xmlns:p14="http://schemas.microsoft.com/office/powerpoint/2010/main" val="98799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7908" y="1261293"/>
            <a:ext cx="905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2.  </a:t>
            </a:r>
            <a:r>
              <a:rPr lang="ru-RU" sz="2800" u="sng" dirty="0" smtClean="0"/>
              <a:t>Неодинаковые ритмы развития растений (различные сроки вегетации, цветения и т. д.)</a:t>
            </a:r>
          </a:p>
          <a:p>
            <a:r>
              <a:rPr lang="ru-RU" sz="2800" dirty="0" smtClean="0"/>
              <a:t>Например: Раннее цветение орешника, раннее цветение трав в широколиственных лесах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5840" y="553384"/>
            <a:ext cx="10698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Приспособленность растений к жизни в сообществе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4011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5583" y="1172269"/>
            <a:ext cx="9601196" cy="3318936"/>
          </a:xfrm>
        </p:spPr>
        <p:txBody>
          <a:bodyPr/>
          <a:lstStyle/>
          <a:p>
            <a:r>
              <a:rPr lang="ru-RU" b="1" dirty="0" smtClean="0"/>
              <a:t>3. Различные способы опыления</a:t>
            </a:r>
            <a:endParaRPr lang="ru-RU" dirty="0" smtClean="0"/>
          </a:p>
          <a:p>
            <a:r>
              <a:rPr lang="ru-RU" dirty="0" smtClean="0"/>
              <a:t>Например:  у растений верхнего яруса — преимущественно ветром, у растений нижнего яруса — насекомыми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5840" y="553384"/>
            <a:ext cx="10698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Приспособленность растений к жизни в сообществе</a:t>
            </a:r>
            <a:endParaRPr lang="ru-RU" sz="3200" b="1" dirty="0"/>
          </a:p>
        </p:txBody>
      </p:sp>
      <p:pic>
        <p:nvPicPr>
          <p:cNvPr id="1026" name="Picture 2" descr="https://meataspa.ru/wp-content/uploads/vetroopylyaemye-rasteniya-bereza.jpg"/>
          <p:cNvPicPr>
            <a:picLocks noChangeAspect="1" noChangeArrowheads="1"/>
          </p:cNvPicPr>
          <p:nvPr/>
        </p:nvPicPr>
        <p:blipFill>
          <a:blip r:embed="rId2"/>
          <a:srcRect r="22698"/>
          <a:stretch>
            <a:fillRect/>
          </a:stretch>
        </p:blipFill>
        <p:spPr bwMode="auto">
          <a:xfrm>
            <a:off x="504967" y="2726162"/>
            <a:ext cx="3084394" cy="3394536"/>
          </a:xfrm>
          <a:prstGeom prst="rect">
            <a:avLst/>
          </a:prstGeom>
          <a:noFill/>
        </p:spPr>
      </p:pic>
      <p:pic>
        <p:nvPicPr>
          <p:cNvPr id="1028" name="Picture 4" descr="https://upload.wikimedia.org/wikipedia/commons/8/89/Pinus_sylvestris_flos_pollen_bialowieza_forest_beentree.jpg"/>
          <p:cNvPicPr>
            <a:picLocks noChangeAspect="1" noChangeArrowheads="1"/>
          </p:cNvPicPr>
          <p:nvPr/>
        </p:nvPicPr>
        <p:blipFill>
          <a:blip r:embed="rId3"/>
          <a:srcRect r="23714"/>
          <a:stretch>
            <a:fillRect/>
          </a:stretch>
        </p:blipFill>
        <p:spPr bwMode="auto">
          <a:xfrm flipH="1">
            <a:off x="3534770" y="2740471"/>
            <a:ext cx="3453501" cy="3387374"/>
          </a:xfrm>
          <a:prstGeom prst="rect">
            <a:avLst/>
          </a:prstGeom>
          <a:noFill/>
        </p:spPr>
      </p:pic>
      <p:pic>
        <p:nvPicPr>
          <p:cNvPr id="1030" name="Picture 6" descr="https://webpulse.imgsmail.ru/imgpreview?mb=webpulse&amp;key=pulse_cabinet-image-d4b305a8-aa2e-42e8-b062-64f7198ba3a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209" y="2825087"/>
            <a:ext cx="4963313" cy="312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7289" y="340688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Сожительство организмов в растительном сообществе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1319" y="1514901"/>
            <a:ext cx="11204812" cy="3070747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1. Симбиоз- взаимовыгодные отношения </a:t>
            </a:r>
          </a:p>
          <a:p>
            <a:r>
              <a:rPr lang="ru-RU" sz="2800" dirty="0" smtClean="0"/>
              <a:t>2. Паразитизм – вид сожительства, приносящий пользу одному организму и вредный для другого.</a:t>
            </a:r>
          </a:p>
          <a:p>
            <a:r>
              <a:rPr lang="ru-RU" dirty="0" smtClean="0"/>
              <a:t>Петров крест        Заразиха                              Полупаразиты :</a:t>
            </a:r>
          </a:p>
          <a:p>
            <a:r>
              <a:rPr lang="ru-RU" dirty="0" smtClean="0"/>
              <a:t>                                                                         Омела                  Иван-да-марья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7652" name="Picture 4" descr="http://oldboy.icnet.ru/SITE_2103/MY_SITE/My_rast/Lathraea_squamaria/Lathraea_squamaria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716" y="3493827"/>
            <a:ext cx="2210938" cy="2947917"/>
          </a:xfrm>
          <a:prstGeom prst="rect">
            <a:avLst/>
          </a:prstGeom>
          <a:noFill/>
        </p:spPr>
      </p:pic>
      <p:pic>
        <p:nvPicPr>
          <p:cNvPr id="27654" name="Picture 6" descr="https://avatars.dzeninfra.ru/get-zen_doc/9369849/pub_6469df2125608e6e6637ea6d_646dcc5c20917d26a47a6d99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6321" y="3587656"/>
            <a:ext cx="2542400" cy="2908678"/>
          </a:xfrm>
          <a:prstGeom prst="rect">
            <a:avLst/>
          </a:prstGeom>
          <a:noFill/>
        </p:spPr>
      </p:pic>
      <p:pic>
        <p:nvPicPr>
          <p:cNvPr id="27656" name="Picture 8" descr="https://postila.ru/data/6c/9c/22/fa/6c9c22fa0850c98dc5ed3334b3dba5da5fb49f1e11176977aa9a6f05862b33f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94524" y="4121624"/>
            <a:ext cx="2966113" cy="2224585"/>
          </a:xfrm>
          <a:prstGeom prst="rect">
            <a:avLst/>
          </a:prstGeom>
          <a:noFill/>
        </p:spPr>
      </p:pic>
      <p:pic>
        <p:nvPicPr>
          <p:cNvPr id="27658" name="Picture 10" descr="https://i.pinimg.com/originals/5b/8d/da/5b8ddaef15f2f24d26ddbfde0cbd95f6.jpg"/>
          <p:cNvPicPr>
            <a:picLocks noChangeAspect="1" noChangeArrowheads="1"/>
          </p:cNvPicPr>
          <p:nvPr/>
        </p:nvPicPr>
        <p:blipFill>
          <a:blip r:embed="rId5"/>
          <a:srcRect l="24962" b="11789"/>
          <a:stretch>
            <a:fillRect/>
          </a:stretch>
        </p:blipFill>
        <p:spPr bwMode="auto">
          <a:xfrm>
            <a:off x="5810250" y="4174490"/>
            <a:ext cx="2792166" cy="2188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</TotalTime>
  <Words>238</Words>
  <Application>Microsoft Office PowerPoint</Application>
  <PresentationFormat>Широкоэкранный</PresentationFormat>
  <Paragraphs>42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Garamond</vt:lpstr>
      <vt:lpstr>Натуральные материалы</vt:lpstr>
      <vt:lpstr>Структура растительного сообщества </vt:lpstr>
      <vt:lpstr>Видовой состав растительного сообщества  </vt:lpstr>
      <vt:lpstr>Г. Ф. Морозов- русский ученый-лесовод</vt:lpstr>
      <vt:lpstr>Приспособленность растений к жизни в сообществе</vt:lpstr>
      <vt:lpstr>Ярусность .</vt:lpstr>
      <vt:lpstr>Пространственная структура сообщества</vt:lpstr>
      <vt:lpstr>Презентация PowerPoint</vt:lpstr>
      <vt:lpstr> </vt:lpstr>
      <vt:lpstr>Сожительство организмов в растительном сообществе</vt:lpstr>
      <vt:lpstr>Изменения в растительном сообществе</vt:lpstr>
      <vt:lpstr>Естественная смена сообществ</vt:lpstr>
      <vt:lpstr>Антропогенные факторы возникновения сукцессий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растительного сообщества</dc:title>
  <dc:creator>User</dc:creator>
  <cp:lastModifiedBy>User</cp:lastModifiedBy>
  <cp:revision>10</cp:revision>
  <dcterms:created xsi:type="dcterms:W3CDTF">2024-01-24T12:46:41Z</dcterms:created>
  <dcterms:modified xsi:type="dcterms:W3CDTF">2024-01-26T07:16:10Z</dcterms:modified>
</cp:coreProperties>
</file>