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7" r:id="rId4"/>
    <p:sldId id="265" r:id="rId5"/>
    <p:sldId id="266" r:id="rId6"/>
    <p:sldId id="258" r:id="rId7"/>
    <p:sldId id="267" r:id="rId8"/>
    <p:sldId id="268" r:id="rId9"/>
    <p:sldId id="269" r:id="rId10"/>
    <p:sldId id="270" r:id="rId11"/>
    <p:sldId id="271" r:id="rId12"/>
    <p:sldId id="259" r:id="rId13"/>
    <p:sldId id="277" r:id="rId14"/>
    <p:sldId id="278" r:id="rId15"/>
    <p:sldId id="260" r:id="rId16"/>
    <p:sldId id="263" r:id="rId17"/>
    <p:sldId id="264" r:id="rId1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3" d="100"/>
          <a:sy n="73" d="100"/>
        </p:scale>
        <p:origin x="618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1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743CC3-E50B-448E-A274-32E8508250D4}" type="datetimeFigureOut">
              <a:rPr lang="ru-RU" smtClean="0"/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01C57-5D71-4CF3-AB2B-49E654541B36}" type="slidenum">
              <a:rPr lang="ru-RU" smtClean="0"/>
            </a:fld>
            <a:endParaRPr lang="ru-RU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743CC3-E50B-448E-A274-32E8508250D4}" type="datetimeFigureOut">
              <a:rPr lang="ru-RU" smtClean="0"/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01C57-5D71-4CF3-AB2B-49E654541B36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2302"/>
            <a:ext cx="2628900" cy="575989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2302"/>
            <a:ext cx="7734300" cy="5759898"/>
          </a:xfrm>
        </p:spPr>
        <p:txBody>
          <a:bodyPr vert="eaVert" lIns="45720" tIns="0" rIns="45720" bIns="0"/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743CC3-E50B-448E-A274-32E8508250D4}" type="datetimeFigureOut">
              <a:rPr lang="ru-RU" smtClean="0"/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01C57-5D71-4CF3-AB2B-49E654541B36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743CC3-E50B-448E-A274-32E8508250D4}" type="datetimeFigureOut">
              <a:rPr lang="ru-RU" smtClean="0"/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01C57-5D71-4CF3-AB2B-49E654541B36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743CC3-E50B-448E-A274-32E8508250D4}" type="datetimeFigureOut">
              <a:rPr lang="ru-RU" smtClean="0"/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01C57-5D71-4CF3-AB2B-49E654541B36}" type="slidenum">
              <a:rPr lang="ru-RU" smtClean="0"/>
            </a:fld>
            <a:endParaRPr lang="ru-RU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8" y="1845734"/>
            <a:ext cx="4937760" cy="402336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743CC3-E50B-448E-A274-32E8508250D4}" type="datetimeFigureOut">
              <a:rPr lang="ru-RU" smtClean="0"/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01C57-5D71-4CF3-AB2B-49E654541B36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743CC3-E50B-448E-A274-32E8508250D4}" type="datetimeFigureOut">
              <a:rPr lang="ru-RU" smtClean="0"/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01C57-5D71-4CF3-AB2B-49E654541B36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743CC3-E50B-448E-A274-32E8508250D4}" type="datetimeFigureOut">
              <a:rPr lang="ru-RU" smtClean="0"/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01C57-5D71-4CF3-AB2B-49E654541B36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743CC3-E50B-448E-A274-32E8508250D4}" type="datetimeFigureOut">
              <a:rPr lang="ru-RU" smtClean="0"/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01C57-5D71-4CF3-AB2B-49E654541B36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B0743CC3-E50B-448E-A274-32E8508250D4}" type="datetimeFigureOut">
              <a:rPr lang="ru-RU" smtClean="0"/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AD401C57-5D71-4CF3-AB2B-49E654541B36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645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solidFill>
            <a:schemeClr val="bg2">
              <a:lumMod val="90000"/>
            </a:schemeClr>
          </a:solidFill>
        </p:spPr>
        <p:txBody>
          <a:bodyPr lIns="457200" tIns="457200"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4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743CC3-E50B-448E-A274-32E8508250D4}" type="datetimeFigureOut">
              <a:rPr lang="ru-RU" smtClean="0"/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01C57-5D71-4CF3-AB2B-49E654541B36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6334316"/>
            <a:ext cx="12191985" cy="66484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B0743CC3-E50B-448E-A274-32E8508250D4}" type="datetimeFigureOut">
              <a:rPr lang="ru-RU" smtClean="0"/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AD401C57-5D71-4CF3-AB2B-49E654541B36}" type="slidenum">
              <a:rPr lang="ru-RU" smtClean="0"/>
            </a:fld>
            <a:endParaRPr lang="ru-RU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175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anose="020F0502020204030204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7055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anose="020F0502020204030204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935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anose="020F0502020204030204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815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anose="020F0502020204030204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09982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anose="020F0502020204030204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299845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anose="020F0502020204030204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49987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anose="020F0502020204030204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699895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anose="020F0502020204030204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4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2.jpeg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2.png"/><Relationship Id="rId1" Type="http://schemas.openxmlformats.org/officeDocument/2006/relationships/image" Target="../media/image1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42900" y="-588010"/>
            <a:ext cx="11626850" cy="5035550"/>
          </a:xfrm>
        </p:spPr>
        <p:txBody>
          <a:bodyPr>
            <a:normAutofit/>
          </a:bodyPr>
          <a:lstStyle/>
          <a:p>
            <a:pPr algn="ctr"/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II Всероссийская студенческая НПК, </a:t>
            </a:r>
            <a:b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посвященная Году семьи, </a:t>
            </a:r>
            <a:b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«Русский язык как форма существования национальной культуры»</a:t>
            </a:r>
            <a:b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 что страдают невинные дети? (проблема сиротства в русской литературе)</a:t>
            </a:r>
            <a:endParaRPr lang="ru-RU" sz="4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90830" y="4808220"/>
            <a:ext cx="10918825" cy="1506220"/>
          </a:xfrm>
        </p:spPr>
        <p:txBody>
          <a:bodyPr/>
          <a:lstStyle/>
          <a:p>
            <a:pPr algn="ctr"/>
            <a:r>
              <a:rPr lang="ru-RU" sz="2000" b="1" dirty="0" smtClean="0"/>
              <a:t>Работу выполняли </a:t>
            </a:r>
            <a:r>
              <a:rPr lang="ru-RU" sz="2000" b="1" dirty="0" err="1" smtClean="0"/>
              <a:t>протасова</a:t>
            </a:r>
            <a:r>
              <a:rPr lang="ru-RU" sz="2000" b="1" dirty="0" smtClean="0"/>
              <a:t> любовь и </a:t>
            </a:r>
            <a:r>
              <a:rPr lang="ru-RU" sz="2000" b="1" dirty="0" err="1" smtClean="0"/>
              <a:t>морозова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ульяна,</a:t>
            </a:r>
            <a:endParaRPr lang="ru-RU" sz="2000" b="1" dirty="0" err="1" smtClean="0"/>
          </a:p>
          <a:p>
            <a:pPr algn="ctr"/>
            <a:r>
              <a:rPr lang="ru-RU" sz="2000" b="1" dirty="0"/>
              <a:t>учащиеся 9-«А» класса МБОУ СОШ №3 с УИОП г.Егорьевска</a:t>
            </a:r>
            <a:endParaRPr lang="ru-RU" sz="2000" b="1" dirty="0"/>
          </a:p>
          <a:p>
            <a:pPr algn="ctr"/>
            <a:r>
              <a:rPr lang="ru-RU" sz="2000" b="1" dirty="0"/>
              <a:t>8.02.2024 </a:t>
            </a:r>
            <a:endParaRPr lang="ru-RU" sz="2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Замещающее содержимое 2"/>
          <p:cNvPicPr>
            <a:picLocks noChangeAspect="1"/>
          </p:cNvPicPr>
          <p:nvPr>
            <p:ph sz="half" idx="1"/>
          </p:nvPr>
        </p:nvPicPr>
        <p:blipFill>
          <a:blip r:embed="rId1"/>
          <a:stretch>
            <a:fillRect/>
          </a:stretch>
        </p:blipFill>
        <p:spPr>
          <a:xfrm rot="21240000">
            <a:off x="316865" y="248285"/>
            <a:ext cx="4008120" cy="6275070"/>
          </a:xfrm>
          <a:prstGeom prst="rect">
            <a:avLst/>
          </a:prstGeom>
        </p:spPr>
      </p:pic>
      <p:pic>
        <p:nvPicPr>
          <p:cNvPr id="5" name="Замещающее содержимое 4"/>
          <p:cNvPicPr>
            <a:picLocks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 rot="420000">
            <a:off x="7574915" y="292100"/>
            <a:ext cx="4255770" cy="6188075"/>
          </a:xfrm>
          <a:prstGeom prst="rect">
            <a:avLst/>
          </a:prstGeom>
        </p:spPr>
      </p:pic>
      <p:pic>
        <p:nvPicPr>
          <p:cNvPr id="7" name="Изображение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19855" y="161290"/>
            <a:ext cx="4181475" cy="655447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915" y="286385"/>
            <a:ext cx="7849235" cy="1450975"/>
          </a:xfrm>
        </p:spPr>
        <p:txBody>
          <a:bodyPr>
            <a:noAutofit/>
          </a:bodyPr>
          <a:lstStyle/>
          <a:p>
            <a:r>
              <a:rPr lang="ru-RU" sz="5400" b="1" dirty="0" smtClean="0"/>
              <a:t>Сиротство во время войны</a:t>
            </a:r>
            <a:br>
              <a:rPr lang="ru-RU" sz="5400" b="1" dirty="0" smtClean="0"/>
            </a:br>
            <a:endParaRPr lang="ru-RU" sz="5400" b="1" dirty="0" smtClean="0"/>
          </a:p>
        </p:txBody>
      </p:sp>
      <p:sp>
        <p:nvSpPr>
          <p:cNvPr id="3" name="Прямоугольник 2"/>
          <p:cNvSpPr/>
          <p:nvPr/>
        </p:nvSpPr>
        <p:spPr>
          <a:xfrm flipH="1">
            <a:off x="82550" y="981710"/>
            <a:ext cx="7697470" cy="982345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r>
              <a:rPr lang="ru-RU" sz="2000" b="1" dirty="0"/>
              <a:t>К концу 1945 года только для детей погибших фронтовиков было открыто 120 сиротских приютов, в них воспитывались 17 000 детей. </a:t>
            </a:r>
            <a:endParaRPr lang="ru-RU" sz="2000" b="1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224520" y="0"/>
            <a:ext cx="3853180" cy="2592705"/>
          </a:xfrm>
          <a:prstGeom prst="rect">
            <a:avLst/>
          </a:prstGeom>
        </p:spPr>
      </p:pic>
      <p:pic>
        <p:nvPicPr>
          <p:cNvPr id="5" name="Замещающее содержимое 4"/>
          <p:cNvPicPr>
            <a:picLocks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 rot="21420000">
            <a:off x="198755" y="1789430"/>
            <a:ext cx="2882265" cy="4516120"/>
          </a:xfrm>
          <a:prstGeom prst="rect">
            <a:avLst/>
          </a:prstGeom>
        </p:spPr>
      </p:pic>
      <p:pic>
        <p:nvPicPr>
          <p:cNvPr id="6" name="Замещающее содержимое 5"/>
          <p:cNvPicPr>
            <a:picLocks noChangeAspect="1"/>
          </p:cNvPicPr>
          <p:nvPr>
            <p:ph sz="half" idx="2"/>
          </p:nvPr>
        </p:nvPicPr>
        <p:blipFill>
          <a:blip r:embed="rId3"/>
          <a:srcRect l="10154" r="3944"/>
          <a:stretch>
            <a:fillRect/>
          </a:stretch>
        </p:blipFill>
        <p:spPr>
          <a:xfrm>
            <a:off x="3325495" y="1717040"/>
            <a:ext cx="3609975" cy="2364105"/>
          </a:xfrm>
          <a:prstGeom prst="rect">
            <a:avLst/>
          </a:prstGeom>
        </p:spPr>
      </p:pic>
      <p:pic>
        <p:nvPicPr>
          <p:cNvPr id="7" name="Изображение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540000">
            <a:off x="8749030" y="2263775"/>
            <a:ext cx="3019425" cy="4196715"/>
          </a:xfrm>
          <a:prstGeom prst="rect">
            <a:avLst/>
          </a:prstGeom>
        </p:spPr>
      </p:pic>
      <p:pic>
        <p:nvPicPr>
          <p:cNvPr id="8" name="Изображение 7"/>
          <p:cNvPicPr>
            <a:picLocks noChangeAspect="1"/>
          </p:cNvPicPr>
          <p:nvPr/>
        </p:nvPicPr>
        <p:blipFill>
          <a:blip r:embed="rId5"/>
          <a:srcRect l="2452" t="3153" r="35562" b="1111"/>
          <a:stretch>
            <a:fillRect/>
          </a:stretch>
        </p:blipFill>
        <p:spPr>
          <a:xfrm>
            <a:off x="4669790" y="4237990"/>
            <a:ext cx="3663950" cy="25514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5031740" y="123190"/>
            <a:ext cx="7059295" cy="5935345"/>
          </a:xfrm>
        </p:spPr>
        <p:txBody>
          <a:bodyPr>
            <a:noAutofit/>
          </a:bodyPr>
          <a:p>
            <a:pPr marL="0" indent="0"/>
            <a:r>
              <a:rPr lang="ru-RU" altLang="en-US" sz="3200"/>
              <a:t>       В повести речь идёт о непростой судьбе Лёши Горбачёва. Его берут на воспитание родные тётя и дядя, в семье которых царит культ наживы.       </a:t>
            </a:r>
            <a:br>
              <a:rPr lang="ru-RU" altLang="en-US" sz="3200"/>
            </a:br>
            <a:r>
              <a:rPr lang="ru-RU" altLang="en-US" sz="3200"/>
              <a:t>      Дядя пытается приобщить мальчика    к воровству и обману, но Лёша сбегает. </a:t>
            </a:r>
            <a:br>
              <a:rPr lang="ru-RU" altLang="en-US" sz="3200"/>
            </a:br>
            <a:r>
              <a:rPr lang="ru-RU" altLang="en-US" sz="3200"/>
              <a:t>       На его пути встречается старший помощник судна Алексей Ерофеевич, который берёт ответственность за  судьбу мальчика и устраивает его в детский дом. </a:t>
            </a:r>
            <a:br>
              <a:rPr lang="ru-RU" altLang="en-US" sz="3200"/>
            </a:br>
            <a:r>
              <a:rPr lang="ru-RU" altLang="en-US" sz="3200"/>
              <a:t>       Повезло мальчику и с воспитателями в детском доме, в результате чего он вырос честным человеком.</a:t>
            </a:r>
            <a:endParaRPr lang="ru-RU" altLang="en-US" sz="3200"/>
          </a:p>
        </p:txBody>
      </p:sp>
      <p:pic>
        <p:nvPicPr>
          <p:cNvPr id="3" name="Замещающее содержимое 2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325755" y="0"/>
            <a:ext cx="4460875" cy="6802755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69215" y="0"/>
            <a:ext cx="3716655" cy="2371725"/>
          </a:xfrm>
        </p:spPr>
        <p:txBody>
          <a:bodyPr>
            <a:noAutofit/>
          </a:bodyPr>
          <a:p>
            <a:r>
              <a:rPr lang="ru-RU" altLang="en-US" sz="2800" b="1"/>
              <a:t>На окраине города стоит </a:t>
            </a:r>
            <a:r>
              <a:rPr lang="ru-RU" altLang="en-US" sz="2800" b="1" u="sng"/>
              <a:t>Серый Дом</a:t>
            </a:r>
            <a:r>
              <a:rPr lang="ru-RU" altLang="en-US" sz="2800" b="1"/>
              <a:t>, в котором живут Сфинкс, Слепой,  Лорд, Табаки, Македонский, Черный и другие.</a:t>
            </a:r>
            <a:endParaRPr lang="ru-RU" altLang="en-US" sz="2800" b="1"/>
          </a:p>
        </p:txBody>
      </p:sp>
      <p:pic>
        <p:nvPicPr>
          <p:cNvPr id="3" name="Замещающее содержимое 2"/>
          <p:cNvPicPr>
            <a:picLocks noChangeAspect="1"/>
          </p:cNvPicPr>
          <p:nvPr>
            <p:ph sz="half" idx="1"/>
          </p:nvPr>
        </p:nvPicPr>
        <p:blipFill>
          <a:blip r:embed="rId1"/>
          <a:stretch>
            <a:fillRect/>
          </a:stretch>
        </p:blipFill>
        <p:spPr>
          <a:xfrm>
            <a:off x="3785235" y="249555"/>
            <a:ext cx="4286885" cy="6536055"/>
          </a:xfrm>
          <a:prstGeom prst="rect">
            <a:avLst/>
          </a:prstGeom>
        </p:spPr>
      </p:pic>
      <p:pic>
        <p:nvPicPr>
          <p:cNvPr id="5" name="Замещающее содержимое 4"/>
          <p:cNvPicPr>
            <a:picLocks noChangeAspect="1"/>
          </p:cNvPicPr>
          <p:nvPr>
            <p:ph sz="half" idx="2"/>
          </p:nvPr>
        </p:nvPicPr>
        <p:blipFill>
          <a:blip r:embed="rId2"/>
          <a:srcRect l="50013" t="-794" r="-1440" b="-4535"/>
          <a:stretch>
            <a:fillRect/>
          </a:stretch>
        </p:blipFill>
        <p:spPr>
          <a:xfrm rot="540000">
            <a:off x="8415020" y="2058670"/>
            <a:ext cx="3373755" cy="4563110"/>
          </a:xfrm>
          <a:prstGeom prst="rect">
            <a:avLst/>
          </a:prstGeom>
        </p:spPr>
      </p:pic>
      <p:pic>
        <p:nvPicPr>
          <p:cNvPr id="7" name="Замещающее содержимое 4"/>
          <p:cNvPicPr>
            <a:picLocks noChangeAspect="1"/>
          </p:cNvPicPr>
          <p:nvPr/>
        </p:nvPicPr>
        <p:blipFill>
          <a:blip r:embed="rId2"/>
          <a:srcRect r="62461"/>
          <a:stretch>
            <a:fillRect/>
          </a:stretch>
        </p:blipFill>
        <p:spPr>
          <a:xfrm rot="21060000">
            <a:off x="310515" y="2155825"/>
            <a:ext cx="3157220" cy="4221480"/>
          </a:xfrm>
          <a:prstGeom prst="rect">
            <a:avLst/>
          </a:prstGeom>
        </p:spPr>
      </p:pic>
      <p:sp>
        <p:nvSpPr>
          <p:cNvPr id="8" name="Текстовое поле 7"/>
          <p:cNvSpPr txBox="1"/>
          <p:nvPr/>
        </p:nvSpPr>
        <p:spPr>
          <a:xfrm>
            <a:off x="8473440" y="148590"/>
            <a:ext cx="4990465" cy="79565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endParaRPr lang="ru-RU" altLang="en-US"/>
          </a:p>
        </p:txBody>
      </p:sp>
      <p:sp>
        <p:nvSpPr>
          <p:cNvPr id="9" name="Текстовое поле 8"/>
          <p:cNvSpPr txBox="1"/>
          <p:nvPr/>
        </p:nvSpPr>
        <p:spPr>
          <a:xfrm>
            <a:off x="8474075" y="635"/>
            <a:ext cx="3696335" cy="218567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>
              <a:lnSpc>
                <a:spcPct val="85000"/>
              </a:lnSpc>
              <a:spcBef>
                <a:spcPts val="0"/>
              </a:spcBef>
              <a:spcAft>
                <a:spcPts val="0"/>
              </a:spcAft>
            </a:pPr>
            <a:r>
              <a:rPr lang="ru-RU" altLang="en-US" sz="2800" u="sng"/>
              <a:t>Дом</a:t>
            </a:r>
            <a:r>
              <a:rPr lang="ru-RU" altLang="en-US" sz="2800"/>
              <a:t> этот - нечто большее,чем просто интернат для детей,  от которых отказались родители. </a:t>
            </a:r>
            <a:endParaRPr lang="ru-RU" altLang="en-US" sz="280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30175" y="3553460"/>
            <a:ext cx="8216900" cy="3175635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r>
              <a:rPr lang="ru-RU" sz="2400" b="1" dirty="0"/>
              <a:t>Сиротство при живых </a:t>
            </a:r>
            <a:r>
              <a:rPr lang="ru-RU" sz="2400" b="1" dirty="0" smtClean="0"/>
              <a:t>родителях – </a:t>
            </a:r>
            <a:r>
              <a:rPr lang="ru-RU" sz="2400" dirty="0" smtClean="0"/>
              <a:t>одна</a:t>
            </a:r>
            <a:r>
              <a:rPr lang="ru-RU" sz="2400" b="1" dirty="0" smtClean="0"/>
              <a:t> </a:t>
            </a:r>
            <a:r>
              <a:rPr lang="ru-RU" sz="2400" dirty="0" smtClean="0"/>
              <a:t>из печальных примет нашего времени</a:t>
            </a:r>
            <a:r>
              <a:rPr lang="ru-RU" sz="2400" dirty="0"/>
              <a:t>. Она свидетельствует о глубокой дестабилизации общества и негативных процессах, затрагивающих сердцевину человеческих отношений.</a:t>
            </a:r>
            <a:endParaRPr lang="ru-RU" sz="2400" dirty="0"/>
          </a:p>
          <a:p>
            <a:r>
              <a:rPr lang="ru-RU" sz="2400" dirty="0"/>
              <a:t>Дети при этом остаются без попечения родителей и определённого места жительства, без настоящих друзей, лишаются помощи со стороны общества и жизненных перспектив.</a:t>
            </a:r>
            <a:endParaRPr lang="ru-RU" sz="2400" dirty="0"/>
          </a:p>
          <a:p>
            <a:endParaRPr lang="ru-RU" sz="24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053705" y="3625850"/>
            <a:ext cx="4030345" cy="3103245"/>
          </a:xfrm>
          <a:prstGeom prst="rect">
            <a:avLst/>
          </a:prstGeom>
        </p:spPr>
      </p:pic>
      <p:pic>
        <p:nvPicPr>
          <p:cNvPr id="6" name="Замещающее содержимое 5"/>
          <p:cNvPicPr>
            <a:picLocks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29615" y="66040"/>
            <a:ext cx="10361930" cy="34874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6206" y="496390"/>
            <a:ext cx="9379131" cy="822960"/>
          </a:xfrm>
        </p:spPr>
        <p:txBody>
          <a:bodyPr>
            <a:noAutofit/>
          </a:bodyPr>
          <a:lstStyle/>
          <a:p>
            <a:pPr algn="ctr"/>
            <a:r>
              <a:rPr lang="ru-RU" sz="7200" b="1" dirty="0">
                <a:sym typeface="+mn-ea"/>
              </a:rPr>
              <a:t>Брошенные </a:t>
            </a:r>
            <a:r>
              <a:rPr lang="ru-RU" sz="7200" b="1" dirty="0" smtClean="0">
                <a:sym typeface="+mn-ea"/>
              </a:rPr>
              <a:t>дети</a:t>
            </a:r>
            <a:endParaRPr lang="ru-RU" sz="7200" b="1" dirty="0" smtClean="0">
              <a:sym typeface="+mn-ea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00685" y="1637030"/>
            <a:ext cx="5864225" cy="4659630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r>
              <a:rPr lang="ru-RU" sz="3200" dirty="0"/>
              <a:t>Ночь. Старый детский дом.</a:t>
            </a:r>
            <a:endParaRPr lang="ru-RU" sz="3200" dirty="0"/>
          </a:p>
          <a:p>
            <a:r>
              <a:rPr lang="ru-RU" sz="3200" dirty="0"/>
              <a:t>В кроватках маленькие дети</a:t>
            </a:r>
            <a:endParaRPr lang="ru-RU" sz="3200" dirty="0"/>
          </a:p>
          <a:p>
            <a:r>
              <a:rPr lang="ru-RU" sz="3200" dirty="0"/>
              <a:t>Спят тихим безмятежным сном,</a:t>
            </a:r>
            <a:endParaRPr lang="ru-RU" sz="3200" dirty="0"/>
          </a:p>
          <a:p>
            <a:r>
              <a:rPr lang="ru-RU" sz="3200" dirty="0"/>
              <a:t>Не зная, кто за них в ответе.</a:t>
            </a:r>
            <a:endParaRPr lang="ru-RU" sz="3200" dirty="0"/>
          </a:p>
          <a:p>
            <a:r>
              <a:rPr lang="ru-RU" sz="3200" dirty="0"/>
              <a:t>Один лишь мальчик у окна</a:t>
            </a:r>
            <a:endParaRPr lang="ru-RU" sz="3200" dirty="0"/>
          </a:p>
          <a:p>
            <a:r>
              <a:rPr lang="ru-RU" sz="3200" dirty="0"/>
              <a:t>Лежит с открытыми глазами</a:t>
            </a:r>
            <a:endParaRPr lang="ru-RU" sz="3200" dirty="0"/>
          </a:p>
          <a:p>
            <a:r>
              <a:rPr lang="ru-RU" sz="3200" dirty="0"/>
              <a:t>«Где моя мама, где она» -</a:t>
            </a:r>
            <a:endParaRPr lang="ru-RU" sz="3200" dirty="0"/>
          </a:p>
          <a:p>
            <a:r>
              <a:rPr lang="ru-RU" sz="3200" dirty="0"/>
              <a:t>Слова смешались со слезами.</a:t>
            </a:r>
            <a:endParaRPr lang="ru-RU" sz="3200" dirty="0"/>
          </a:p>
          <a:p>
            <a:endParaRPr lang="ru-RU" sz="3200" dirty="0"/>
          </a:p>
        </p:txBody>
      </p:sp>
      <p:sp>
        <p:nvSpPr>
          <p:cNvPr id="6" name="Текстовое поле 5"/>
          <p:cNvSpPr txBox="1"/>
          <p:nvPr/>
        </p:nvSpPr>
        <p:spPr>
          <a:xfrm>
            <a:off x="6264910" y="1637665"/>
            <a:ext cx="5651500" cy="37865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ru-RU" sz="3200" dirty="0">
                <a:sym typeface="+mn-ea"/>
              </a:rPr>
              <a:t>Как трудно малышу понять,</a:t>
            </a:r>
            <a:endParaRPr lang="ru-RU" sz="3200" dirty="0"/>
          </a:p>
          <a:p>
            <a:r>
              <a:rPr lang="ru-RU" sz="3200" dirty="0">
                <a:sym typeface="+mn-ea"/>
              </a:rPr>
              <a:t>Что маме он уже не нужен,</a:t>
            </a:r>
            <a:endParaRPr lang="ru-RU" sz="3200" dirty="0"/>
          </a:p>
          <a:p>
            <a:r>
              <a:rPr lang="ru-RU" sz="3200" dirty="0">
                <a:sym typeface="+mn-ea"/>
              </a:rPr>
              <a:t>А здесь - лишь чистая кровать</a:t>
            </a:r>
            <a:endParaRPr lang="ru-RU" sz="3200" dirty="0"/>
          </a:p>
          <a:p>
            <a:r>
              <a:rPr lang="ru-RU" sz="3200" dirty="0">
                <a:sym typeface="+mn-ea"/>
              </a:rPr>
              <a:t>И завтрак вовремя, и ужин.</a:t>
            </a:r>
            <a:endParaRPr lang="ru-RU" sz="3200" dirty="0"/>
          </a:p>
          <a:p>
            <a:r>
              <a:rPr lang="ru-RU" sz="3200" dirty="0">
                <a:sym typeface="+mn-ea"/>
              </a:rPr>
              <a:t>Уснул и снится ему вновь,</a:t>
            </a:r>
            <a:endParaRPr lang="ru-RU" sz="3200" dirty="0"/>
          </a:p>
          <a:p>
            <a:r>
              <a:rPr lang="ru-RU" sz="3200" dirty="0">
                <a:sym typeface="+mn-ea"/>
              </a:rPr>
              <a:t>Что он любимый и послушный.</a:t>
            </a:r>
            <a:endParaRPr lang="ru-RU" sz="3200" dirty="0"/>
          </a:p>
          <a:p>
            <a:r>
              <a:rPr lang="ru-RU" sz="3200" dirty="0">
                <a:sym typeface="+mn-ea"/>
              </a:rPr>
              <a:t>И материнская любовь</a:t>
            </a:r>
            <a:endParaRPr lang="ru-RU" sz="3200" dirty="0"/>
          </a:p>
          <a:p>
            <a:r>
              <a:rPr lang="ru-RU" sz="3200" dirty="0">
                <a:sym typeface="+mn-ea"/>
              </a:rPr>
              <a:t>Сильней людского равнодушья.</a:t>
            </a:r>
            <a:endParaRPr lang="ru-RU" altLang="en-US" sz="3200" dirty="0"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1031965" y="1229215"/>
            <a:ext cx="10058400" cy="2585139"/>
          </a:xfrm>
        </p:spPr>
        <p:txBody>
          <a:bodyPr/>
          <a:lstStyle/>
          <a:p>
            <a:pPr algn="ctr"/>
            <a:r>
              <a:rPr lang="ru-RU" b="1" dirty="0" smtClean="0"/>
              <a:t>Спасибо за внимание!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2665" y="332740"/>
            <a:ext cx="9972675" cy="1223645"/>
          </a:xfrm>
        </p:spPr>
        <p:txBody>
          <a:bodyPr>
            <a:normAutofit fontScale="90000"/>
          </a:bodyPr>
          <a:lstStyle/>
          <a:p>
            <a:br>
              <a:rPr lang="ru-RU" b="1" dirty="0" smtClean="0"/>
            </a:br>
            <a:br>
              <a:rPr lang="ru-RU" b="1" dirty="0" smtClean="0"/>
            </a:br>
            <a:br>
              <a:rPr lang="ru-RU" b="1" dirty="0" smtClean="0"/>
            </a:br>
            <a:br>
              <a:rPr lang="ru-RU" b="1" dirty="0" smtClean="0"/>
            </a:br>
            <a:br>
              <a:rPr lang="ru-RU" b="1" dirty="0" smtClean="0"/>
            </a:br>
            <a:br>
              <a:rPr lang="ru-RU" b="1" dirty="0" smtClean="0"/>
            </a:br>
            <a:br>
              <a:rPr lang="ru-RU" b="1" dirty="0" smtClean="0"/>
            </a:br>
            <a:r>
              <a:rPr lang="ru-RU" sz="6700" b="1" u="sng" dirty="0" smtClean="0"/>
              <a:t>Цель нашего исследования:</a:t>
            </a:r>
            <a:endParaRPr lang="ru-RU" sz="6700" b="1" u="sng" dirty="0" smtClean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761365" y="1845945"/>
            <a:ext cx="10477500" cy="4023360"/>
          </a:xfrm>
        </p:spPr>
        <p:txBody>
          <a:bodyPr>
            <a:normAutofit/>
          </a:bodyPr>
          <a:lstStyle/>
          <a:p>
            <a:r>
              <a:rPr lang="ru-RU" sz="3600" b="1" dirty="0" smtClean="0"/>
              <a:t>Проследить, как на страницах русской литературы отразилось явление сиротства, какое отношение              у общества было к этой категории социально незащищенных                                                                       детей.</a:t>
            </a:r>
            <a:endParaRPr lang="ru-RU" sz="3600" b="1" dirty="0" smtClean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525000" y="2785110"/>
            <a:ext cx="2667635" cy="3334385"/>
          </a:xfrm>
          <a:prstGeom prst="rect">
            <a:avLst/>
          </a:prstGeom>
        </p:spPr>
      </p:pic>
      <p:pic>
        <p:nvPicPr>
          <p:cNvPr id="100" name="Замещающее содержимое 99"/>
          <p:cNvPicPr>
            <a:picLocks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4255770" y="3429635"/>
            <a:ext cx="5054600" cy="284607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ru-RU" altLang="en-US"/>
          </a:p>
        </p:txBody>
      </p:sp>
      <p:sp>
        <p:nvSpPr>
          <p:cNvPr id="6" name="Замещающее содержимое 5"/>
          <p:cNvSpPr/>
          <p:nvPr>
            <p:ph sz="half" idx="2"/>
          </p:nvPr>
        </p:nvSpPr>
        <p:spPr/>
        <p:txBody>
          <a:bodyPr/>
          <a:p>
            <a:endParaRPr lang="ru-RU" altLang="en-US"/>
          </a:p>
        </p:txBody>
      </p:sp>
      <p:pic>
        <p:nvPicPr>
          <p:cNvPr id="7" name="Замещающее содержимое 6"/>
          <p:cNvPicPr>
            <a:picLocks noChangeAspect="1"/>
          </p:cNvPicPr>
          <p:nvPr>
            <p:ph sz="half" idx="1"/>
          </p:nvPr>
        </p:nvPicPr>
        <p:blipFill>
          <a:blip r:embed="rId1"/>
          <a:stretch>
            <a:fillRect/>
          </a:stretch>
        </p:blipFill>
        <p:spPr>
          <a:xfrm>
            <a:off x="567055" y="0"/>
            <a:ext cx="10588625" cy="6758305"/>
          </a:xfrm>
          <a:prstGeom prst="rect">
            <a:avLst/>
          </a:prstGeom>
        </p:spPr>
      </p:pic>
      <p:sp>
        <p:nvSpPr>
          <p:cNvPr id="8" name="Текстовое поле 7"/>
          <p:cNvSpPr txBox="1"/>
          <p:nvPr/>
        </p:nvSpPr>
        <p:spPr>
          <a:xfrm>
            <a:off x="9601200" y="1496060"/>
            <a:ext cx="1270635" cy="5257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dk1"/>
          </a:fontRef>
        </p:style>
        <p:txBody>
          <a:bodyPr wrap="square" rtlCol="0">
            <a:noAutofit/>
          </a:bodyPr>
          <a:p>
            <a:r>
              <a:rPr lang="ru-RU" altLang="en-US" sz="3200" b="1">
                <a:solidFill>
                  <a:schemeClr val="accent5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highlight>
                  <a:srgbClr val="C0C0C0"/>
                </a:highlight>
              </a:rPr>
              <a:t>35000</a:t>
            </a:r>
            <a:endParaRPr lang="ru-RU" altLang="en-US" sz="3200" b="1">
              <a:solidFill>
                <a:schemeClr val="accent5">
                  <a:lumMod val="5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highlight>
                <a:srgbClr val="C0C0C0"/>
              </a:highlight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746760" y="286385"/>
            <a:ext cx="11346815" cy="1275715"/>
          </a:xfrm>
        </p:spPr>
        <p:txBody>
          <a:bodyPr>
            <a:noAutofit/>
            <a:scene3d>
              <a:camera prst="orthographicFront"/>
              <a:lightRig rig="threePt" dir="t"/>
            </a:scene3d>
          </a:bodyPr>
          <a:p>
            <a:r>
              <a:rPr lang="ru-RU" altLang="en-US" sz="5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Кто может быть беззащитнее сироты?</a:t>
            </a:r>
            <a:endParaRPr lang="ru-RU" altLang="en-US" sz="54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7" name="Замещающее содержимое 6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7206615" y="1653540"/>
            <a:ext cx="4823460" cy="4548505"/>
          </a:xfrm>
          <a:prstGeom prst="rect">
            <a:avLst/>
          </a:prstGeom>
        </p:spPr>
      </p:pic>
      <p:sp>
        <p:nvSpPr>
          <p:cNvPr id="8" name="Текстовое поле 7"/>
          <p:cNvSpPr txBox="1"/>
          <p:nvPr/>
        </p:nvSpPr>
        <p:spPr>
          <a:xfrm>
            <a:off x="232410" y="1873250"/>
            <a:ext cx="6901180" cy="446341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>
              <a:lnSpc>
                <a:spcPct val="150000"/>
              </a:lnSpc>
            </a:pPr>
            <a:r>
              <a:rPr lang="ru-RU" altLang="en-US" sz="3600">
                <a:ln w="22225">
                  <a:solidFill>
                    <a:schemeClr val="accent2"/>
                  </a:solidFill>
                  <a:prstDash val="solid"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</a:rPr>
              <a:t>Безумный мир,  обиженные дети,</a:t>
            </a:r>
            <a:endParaRPr lang="ru-RU" altLang="en-US" sz="3600">
              <a:ln w="22225">
                <a:solidFill>
                  <a:schemeClr val="accent2"/>
                </a:solidFill>
                <a:prstDash val="solid"/>
              </a:ln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</a:endParaRPr>
          </a:p>
          <a:p>
            <a:pPr>
              <a:lnSpc>
                <a:spcPct val="150000"/>
              </a:lnSpc>
            </a:pPr>
            <a:r>
              <a:rPr lang="ru-RU" altLang="en-US" sz="3600">
                <a:ln w="22225">
                  <a:solidFill>
                    <a:schemeClr val="accent2"/>
                  </a:solidFill>
                  <a:prstDash val="solid"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</a:rPr>
              <a:t>Куда летишь, куда несёшься ты?</a:t>
            </a:r>
            <a:endParaRPr lang="ru-RU" altLang="en-US" sz="3600">
              <a:ln w="22225">
                <a:solidFill>
                  <a:schemeClr val="accent2"/>
                </a:solidFill>
                <a:prstDash val="solid"/>
              </a:ln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</a:endParaRPr>
          </a:p>
          <a:p>
            <a:pPr>
              <a:lnSpc>
                <a:spcPct val="150000"/>
              </a:lnSpc>
            </a:pPr>
            <a:r>
              <a:rPr lang="ru-RU" altLang="en-US" sz="3600">
                <a:ln w="22225">
                  <a:solidFill>
                    <a:schemeClr val="accent2"/>
                  </a:solidFill>
                  <a:prstDash val="solid"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</a:rPr>
              <a:t>Вся красота, всё золото   на свете</a:t>
            </a:r>
            <a:endParaRPr lang="ru-RU" altLang="en-US" sz="3600">
              <a:ln w="22225">
                <a:solidFill>
                  <a:schemeClr val="accent2"/>
                </a:solidFill>
                <a:prstDash val="solid"/>
              </a:ln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</a:endParaRPr>
          </a:p>
          <a:p>
            <a:pPr>
              <a:lnSpc>
                <a:spcPct val="150000"/>
              </a:lnSpc>
            </a:pPr>
            <a:r>
              <a:rPr lang="ru-RU" altLang="en-US" sz="3600">
                <a:ln w="22225">
                  <a:solidFill>
                    <a:schemeClr val="accent2"/>
                  </a:solidFill>
                  <a:prstDash val="solid"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</a:rPr>
              <a:t>Не стоят и слезинки сироты.</a:t>
            </a:r>
            <a:endParaRPr lang="ru-RU" altLang="en-US" sz="3600">
              <a:ln w="22225">
                <a:solidFill>
                  <a:schemeClr val="accent2"/>
                </a:solidFill>
                <a:prstDash val="solid"/>
              </a:ln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6600" b="1" dirty="0" smtClean="0"/>
              <a:t>Сирота  </a:t>
            </a:r>
            <a:r>
              <a:rPr lang="ru-RU" b="1" dirty="0" smtClean="0"/>
              <a:t>(словарь</a:t>
            </a:r>
            <a:r>
              <a:rPr lang="ru-RU" altLang="en-US" sz="3600" u="sng">
                <a:sym typeface="+mn-ea"/>
              </a:rPr>
              <a:t> </a:t>
            </a:r>
            <a:r>
              <a:rPr lang="ru-RU" altLang="en-US" sz="4400" b="1" u="sng">
                <a:sym typeface="+mn-ea"/>
              </a:rPr>
              <a:t>Ушакова)</a:t>
            </a:r>
            <a:endParaRPr lang="ru-RU" altLang="en-US" sz="4400" b="1" u="sng" dirty="0" smtClean="0">
              <a:sym typeface="+mn-ea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97595" y="131445"/>
            <a:ext cx="3314065" cy="2187575"/>
          </a:xfrm>
          <a:prstGeom prst="rect">
            <a:avLst/>
          </a:prstGeom>
        </p:spPr>
      </p:pic>
      <p:pic>
        <p:nvPicPr>
          <p:cNvPr id="2" name="Замещающее содержимое 1"/>
          <p:cNvPicPr>
            <a:picLocks noChangeAspect="1"/>
          </p:cNvPicPr>
          <p:nvPr>
            <p:ph idx="1"/>
          </p:nvPr>
        </p:nvPicPr>
        <p:blipFill>
          <a:blip r:embed="rId2"/>
          <a:srcRect l="47449"/>
          <a:stretch>
            <a:fillRect/>
          </a:stretch>
        </p:blipFill>
        <p:spPr>
          <a:xfrm>
            <a:off x="118745" y="1981200"/>
            <a:ext cx="2993390" cy="4345940"/>
          </a:xfrm>
          <a:prstGeom prst="rect">
            <a:avLst/>
          </a:prstGeom>
        </p:spPr>
      </p:pic>
      <p:sp>
        <p:nvSpPr>
          <p:cNvPr id="3" name="Текстовое поле 2"/>
          <p:cNvSpPr txBox="1"/>
          <p:nvPr/>
        </p:nvSpPr>
        <p:spPr>
          <a:xfrm>
            <a:off x="3195320" y="1663065"/>
            <a:ext cx="9109710" cy="466407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ru-RU" altLang="en-US" sz="2800" u="sng"/>
              <a:t> Д</a:t>
            </a:r>
            <a:r>
              <a:rPr lang="ru-RU" altLang="en-US" sz="2800"/>
              <a:t>р.-русск., ст.-слав. «сиръ».</a:t>
            </a:r>
            <a:endParaRPr lang="ru-RU" altLang="en-US" sz="2800"/>
          </a:p>
          <a:p>
            <a:r>
              <a:rPr lang="ru-RU" altLang="en-US" sz="2800" b="1"/>
              <a:t>Сирота, сироты</a:t>
            </a:r>
            <a:r>
              <a:rPr lang="ru-RU" altLang="en-US" sz="2800"/>
              <a:t>, муж. и жен. </a:t>
            </a:r>
            <a:endParaRPr lang="ru-RU" altLang="en-US" sz="2800"/>
          </a:p>
          <a:p>
            <a:r>
              <a:rPr lang="ru-RU" altLang="en-US" sz="2800"/>
              <a:t>Ребенок или несовершеннолетний, отец и мать или один из родителей которого умерли. Круглый сирота (см. круглый). Остаться сиротой.</a:t>
            </a:r>
            <a:endParaRPr lang="ru-RU" altLang="en-US" sz="2800"/>
          </a:p>
          <a:p>
            <a:r>
              <a:rPr lang="ru-RU" altLang="en-US" sz="2800"/>
              <a:t>• Казанский или казанская сирота (разг. ирон.) - человек, прикидывающийся несчастным, пытающийся разжалобить кого-нибудь своими мнимыми лишениями (от бывших татарских мирз из Казани, после ее  покорения пользовавшихся милостями московских  царей).</a:t>
            </a:r>
            <a:endParaRPr lang="ru-RU" altLang="en-US" sz="28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Замещающее содержимое 2"/>
          <p:cNvPicPr>
            <a:picLocks noChangeAspect="1"/>
          </p:cNvPicPr>
          <p:nvPr>
            <p:ph sz="half" idx="1"/>
          </p:nvPr>
        </p:nvPicPr>
        <p:blipFill>
          <a:blip r:embed="rId1"/>
          <a:srcRect l="21889" r="29703"/>
          <a:stretch>
            <a:fillRect/>
          </a:stretch>
        </p:blipFill>
        <p:spPr>
          <a:xfrm>
            <a:off x="377825" y="224790"/>
            <a:ext cx="4998085" cy="6123940"/>
          </a:xfrm>
          <a:prstGeom prst="rect">
            <a:avLst/>
          </a:prstGeom>
        </p:spPr>
      </p:pic>
      <p:pic>
        <p:nvPicPr>
          <p:cNvPr id="5" name="Замещающее содержимое 4"/>
          <p:cNvPicPr>
            <a:picLocks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5836920" y="1932940"/>
            <a:ext cx="5789295" cy="4342130"/>
          </a:xfrm>
          <a:prstGeom prst="rect">
            <a:avLst/>
          </a:prstGeom>
        </p:spPr>
      </p:pic>
      <p:sp>
        <p:nvSpPr>
          <p:cNvPr id="7" name="Текстовое поле 6"/>
          <p:cNvSpPr txBox="1"/>
          <p:nvPr/>
        </p:nvSpPr>
        <p:spPr>
          <a:xfrm>
            <a:off x="5837555" y="398780"/>
            <a:ext cx="6004560" cy="124333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ru-RU" altLang="en-US" sz="2400" b="1"/>
              <a:t>Отец Софьи умер, когда та была младенцем, а мать скончалась за полгода до событий, описываемых в комедии.</a:t>
            </a:r>
            <a:endParaRPr lang="ru-RU" altLang="en-US" sz="2400" b="1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63195" y="225425"/>
            <a:ext cx="11846560" cy="6268720"/>
          </a:xfrm>
        </p:spPr>
        <p:txBody>
          <a:bodyPr>
            <a:normAutofit/>
          </a:bodyPr>
          <a:p>
            <a:pPr>
              <a:lnSpc>
                <a:spcPct val="8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altLang="en-US" b="1"/>
              <a:t>Делать нечего. Она, </a:t>
            </a:r>
            <a:br>
              <a:rPr lang="ru-RU" altLang="en-US" b="1"/>
            </a:br>
            <a:r>
              <a:rPr lang="ru-RU" altLang="en-US" b="1"/>
              <a:t>Черной зависти полна,</a:t>
            </a:r>
            <a:br>
              <a:rPr lang="ru-RU" altLang="en-US" b="1"/>
            </a:br>
            <a:r>
              <a:rPr lang="ru-RU" altLang="en-US" b="1"/>
              <a:t>Бросив зеркальце под лавку,</a:t>
            </a:r>
            <a:br>
              <a:rPr lang="ru-RU" altLang="en-US" b="1"/>
            </a:br>
            <a:r>
              <a:rPr lang="ru-RU" altLang="en-US" b="1"/>
              <a:t>Позвала к себе Чернавку</a:t>
            </a:r>
            <a:br>
              <a:rPr lang="ru-RU" altLang="en-US" b="1"/>
            </a:br>
            <a:r>
              <a:rPr lang="ru-RU" altLang="en-US" b="1"/>
              <a:t>И наказывает ей,</a:t>
            </a:r>
            <a:br>
              <a:rPr lang="ru-RU" altLang="en-US" b="1"/>
            </a:br>
            <a:r>
              <a:rPr lang="ru-RU" altLang="en-US" b="1"/>
              <a:t>Сенной девушке своей,</a:t>
            </a:r>
            <a:br>
              <a:rPr lang="ru-RU" altLang="en-US" b="1"/>
            </a:br>
            <a:r>
              <a:rPr lang="ru-RU" altLang="en-US" b="1"/>
              <a:t>Весть царевну в глушь лесную</a:t>
            </a:r>
            <a:br>
              <a:rPr lang="ru-RU" altLang="en-US" b="1"/>
            </a:br>
            <a:r>
              <a:rPr lang="ru-RU" altLang="en-US" b="1"/>
              <a:t>И, связав ее, живую</a:t>
            </a:r>
            <a:br>
              <a:rPr lang="ru-RU" altLang="en-US" b="1"/>
            </a:br>
            <a:r>
              <a:rPr lang="ru-RU" altLang="en-US" b="1"/>
              <a:t>Под сосной оставить там</a:t>
            </a:r>
            <a:br>
              <a:rPr lang="ru-RU" altLang="en-US" b="1"/>
            </a:br>
            <a:r>
              <a:rPr lang="ru-RU" altLang="en-US" b="1"/>
              <a:t>На съедение волкам.</a:t>
            </a:r>
            <a:endParaRPr lang="ru-RU" altLang="en-US" b="1"/>
          </a:p>
        </p:txBody>
      </p:sp>
      <p:pic>
        <p:nvPicPr>
          <p:cNvPr id="3" name="Замещающее содержимое 2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7914640" y="327660"/>
            <a:ext cx="4277360" cy="6063615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Замещающее содержимое 2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412750" y="0"/>
            <a:ext cx="11429365" cy="673100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ru-RU" altLang="en-US"/>
          </a:p>
        </p:txBody>
      </p:sp>
      <p:pic>
        <p:nvPicPr>
          <p:cNvPr id="5" name="Замещающее содержимое 4" descr="IMG_20240207_231550_601"/>
          <p:cNvPicPr>
            <a:picLocks noChangeAspect="1"/>
          </p:cNvPicPr>
          <p:nvPr>
            <p:ph sz="half" idx="2"/>
          </p:nvPr>
        </p:nvPicPr>
        <p:blipFill>
          <a:blip r:embed="rId1"/>
          <a:srcRect l="10057" r="9169" b="22754"/>
          <a:stretch>
            <a:fillRect/>
          </a:stretch>
        </p:blipFill>
        <p:spPr>
          <a:xfrm>
            <a:off x="8203565" y="1058545"/>
            <a:ext cx="3988435" cy="2860675"/>
          </a:xfrm>
          <a:prstGeom prst="rect">
            <a:avLst/>
          </a:prstGeom>
        </p:spPr>
      </p:pic>
      <p:pic>
        <p:nvPicPr>
          <p:cNvPr id="3" name="Замещающее содержимое 2"/>
          <p:cNvPicPr>
            <a:picLocks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99060" y="286385"/>
            <a:ext cx="8119110" cy="6049645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Ретро">
  <a:themeElements>
    <a:clrScheme name="Ретро">
      <a:dk1>
        <a:srgbClr val="000000"/>
      </a:dk1>
      <a:lt1>
        <a:srgbClr val="FFFFFF"/>
      </a:lt1>
      <a:dk2>
        <a:srgbClr val="46464A"/>
      </a:dk2>
      <a:lt2>
        <a:srgbClr val="D1D9E1"/>
      </a:lt2>
      <a:accent1>
        <a:srgbClr val="6F6F74"/>
      </a:accent1>
      <a:accent2>
        <a:srgbClr val="A7B789"/>
      </a:accent2>
      <a:accent3>
        <a:srgbClr val="BEAE98"/>
      </a:accent3>
      <a:accent4>
        <a:srgbClr val="92A9B9"/>
      </a:accent4>
      <a:accent5>
        <a:srgbClr val="9C8265"/>
      </a:accent5>
      <a:accent6>
        <a:srgbClr val="8D6974"/>
      </a:accent6>
      <a:hlink>
        <a:srgbClr val="67AABF"/>
      </a:hlink>
      <a:folHlink>
        <a:srgbClr val="B1B5AB"/>
      </a:folHlink>
    </a:clrScheme>
    <a:fontScheme name="Ретро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Ретро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TM10001115[[fn=Посылка]]</Template>
  <TotalTime>0</TotalTime>
  <Words>3184</Words>
  <Application>WPS Presentation</Application>
  <PresentationFormat>Широкоэкранный</PresentationFormat>
  <Paragraphs>67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5" baseType="lpstr">
      <vt:lpstr>Arial</vt:lpstr>
      <vt:lpstr>SimSun</vt:lpstr>
      <vt:lpstr>Wingdings</vt:lpstr>
      <vt:lpstr>Calibri</vt:lpstr>
      <vt:lpstr>Times New Roman</vt:lpstr>
      <vt:lpstr>Calibri Light</vt:lpstr>
      <vt:lpstr>Microsoft YaHei</vt:lpstr>
      <vt:lpstr>Arial Unicode MS</vt:lpstr>
      <vt:lpstr>Ретро</vt:lpstr>
      <vt:lpstr> II Всероссийская студенческая НПК,  посвященная Году семьи,  «Русский язык как форма существования национальной культуры»  За что страдают невинные дети? (проблема сиротства в русской литературе)</vt:lpstr>
      <vt:lpstr>       Цель нашего исследования:</vt:lpstr>
      <vt:lpstr>PowerPoint 演示文稿</vt:lpstr>
      <vt:lpstr>Кто может быть беззащитнее сироты?</vt:lpstr>
      <vt:lpstr>Сирота</vt:lpstr>
      <vt:lpstr>PowerPoint 演示文稿</vt:lpstr>
      <vt:lpstr>Делать нечего. Она,  Черной зависти полна, Бросив зеркальце под лавку, Позвала к себе Чернавку И наказывает ей, Сенной девушке своей, Весть царевну в глушь лесную И, связав ее, живую Под сосной оставить там На съедение волкам.</vt:lpstr>
      <vt:lpstr>PowerPoint 演示文稿</vt:lpstr>
      <vt:lpstr>PowerPoint 演示文稿</vt:lpstr>
      <vt:lpstr>PowerPoint 演示文稿</vt:lpstr>
      <vt:lpstr>Сиротство во время войны </vt:lpstr>
      <vt:lpstr>PowerPoint 演示文稿</vt:lpstr>
      <vt:lpstr>PowerPoint 演示文稿</vt:lpstr>
      <vt:lpstr>Сиротство как социальное современное явление при живых родителях и почему это происходит</vt:lpstr>
      <vt:lpstr>Брошенные дети</vt:lpstr>
      <vt:lpstr>Спасибо за внимание!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Ольга Кутакова</cp:lastModifiedBy>
  <cp:revision>11</cp:revision>
  <dcterms:created xsi:type="dcterms:W3CDTF">2024-01-30T18:42:00Z</dcterms:created>
  <dcterms:modified xsi:type="dcterms:W3CDTF">2024-02-08T03:20:06Z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618A070F6CA548FE9EEA486C7756191C_12</vt:lpwstr>
  </property>
  <property fmtid="{D5CDD505-2E9C-101B-9397-08002B2CF9AE}" pid="3" name="KSOProductBuildVer">
    <vt:lpwstr>1049-12.2.0.13431</vt:lpwstr>
  </property>
</Properties>
</file>