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5" r:id="rId4"/>
    <p:sldId id="266" r:id="rId5"/>
    <p:sldId id="268" r:id="rId6"/>
    <p:sldId id="267" r:id="rId7"/>
    <p:sldId id="257" r:id="rId8"/>
    <p:sldId id="258" r:id="rId9"/>
    <p:sldId id="259" r:id="rId10"/>
    <p:sldId id="269" r:id="rId11"/>
    <p:sldId id="261" r:id="rId12"/>
    <p:sldId id="270" r:id="rId13"/>
    <p:sldId id="271" r:id="rId14"/>
    <p:sldId id="272" r:id="rId15"/>
    <p:sldId id="263" r:id="rId16"/>
    <p:sldId id="273" r:id="rId17"/>
    <p:sldId id="26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54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microsoft.com/office/2007/relationships/hdphoto" Target="../media/hdphoto4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microsoft.com/office/2007/relationships/hdphoto" Target="../media/hdphoto3.wdp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microsoft.com/office/2007/relationships/hdphoto" Target="../media/hdphoto4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microsoft.com/office/2007/relationships/hdphoto" Target="../media/hdphoto3.wdp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1556792"/>
            <a:ext cx="6192688" cy="1470025"/>
          </a:xfrm>
        </p:spPr>
        <p:txBody>
          <a:bodyPr>
            <a:normAutofit/>
          </a:bodyPr>
          <a:lstStyle/>
          <a:p>
            <a:r>
              <a:rPr lang="ru-RU" sz="6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2924944"/>
            <a:ext cx="6400800" cy="1224136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Подготовка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ВПР на уроках русского языка в 4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классе 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88024" y="4941168"/>
            <a:ext cx="4032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классов</a:t>
            </a: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ОГАОУ многопрофильного лицея №20  </a:t>
            </a:r>
          </a:p>
          <a:p>
            <a:pPr algn="r"/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Щеголькова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Людмила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Анатольевна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57216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5C0AF5EC-0394-427D-B5B2-BFB8C8A11853}"/>
              </a:ext>
            </a:extLst>
          </p:cNvPr>
          <p:cNvSpPr txBox="1"/>
          <p:nvPr/>
        </p:nvSpPr>
        <p:spPr>
          <a:xfrm>
            <a:off x="1930570" y="188640"/>
            <a:ext cx="72134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8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3FF35618-AC6A-4D91-9CC2-56E33084449C}"/>
              </a:ext>
            </a:extLst>
          </p:cNvPr>
          <p:cNvSpPr txBox="1"/>
          <p:nvPr/>
        </p:nvSpPr>
        <p:spPr>
          <a:xfrm>
            <a:off x="2290610" y="936667"/>
            <a:ext cx="716428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Задай по тексту вопросы, которые помогут определить содержание текста:</a:t>
            </a:r>
          </a:p>
          <a:p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1)_______________________________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2)_______________________________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3)_______________________________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4A11235D-D947-4F15-A2E8-F2361FB18074}"/>
              </a:ext>
            </a:extLst>
          </p:cNvPr>
          <p:cNvSpPr txBox="1"/>
          <p:nvPr/>
        </p:nvSpPr>
        <p:spPr>
          <a:xfrm>
            <a:off x="2255550" y="3764325"/>
            <a:ext cx="72134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Варианты вопросов: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28DD5798-DC56-41D9-9EC9-7E83C5C6D509}"/>
              </a:ext>
            </a:extLst>
          </p:cNvPr>
          <p:cNvSpPr txBox="1"/>
          <p:nvPr/>
        </p:nvSpPr>
        <p:spPr>
          <a:xfrm>
            <a:off x="2934617" y="4287545"/>
            <a:ext cx="655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Tx/>
              <a:buChar char="-"/>
            </a:pP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Чем цветы похожи на бабочек?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3CED2FE9-1027-4537-9B30-064053ABE339}"/>
              </a:ext>
            </a:extLst>
          </p:cNvPr>
          <p:cNvSpPr txBox="1"/>
          <p:nvPr/>
        </p:nvSpPr>
        <p:spPr>
          <a:xfrm>
            <a:off x="2929623" y="4831047"/>
            <a:ext cx="655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Tx/>
              <a:buChar char="-"/>
            </a:pP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любят цветы и насекомые?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2F1C1BC8-4A55-4DDD-A7CA-C1F9FEDDA475}"/>
              </a:ext>
            </a:extLst>
          </p:cNvPr>
          <p:cNvSpPr txBox="1"/>
          <p:nvPr/>
        </p:nvSpPr>
        <p:spPr>
          <a:xfrm>
            <a:off x="2929623" y="5354267"/>
            <a:ext cx="655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Tx/>
              <a:buChar char="-"/>
            </a:pP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насекомые опыляют цветы?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41BFAF65-357B-4F26-9FFB-3CCEA1DAB88D}"/>
              </a:ext>
            </a:extLst>
          </p:cNvPr>
          <p:cNvSpPr txBox="1"/>
          <p:nvPr/>
        </p:nvSpPr>
        <p:spPr>
          <a:xfrm>
            <a:off x="2934617" y="5877487"/>
            <a:ext cx="65527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Tx/>
              <a:buChar char="-"/>
            </a:pP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связаны между собой цветы и насекомые?</a:t>
            </a:r>
          </a:p>
        </p:txBody>
      </p:sp>
    </p:spTree>
    <p:extLst>
      <p:ext uri="{BB962C8B-B14F-4D97-AF65-F5344CB8AC3E}">
        <p14:creationId xmlns:p14="http://schemas.microsoft.com/office/powerpoint/2010/main" val="961034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699792" y="2082245"/>
            <a:ext cx="40324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Пища насекомых;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99792" y="2605465"/>
            <a:ext cx="40324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Цветок;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699792" y="3128685"/>
            <a:ext cx="40324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Домик для пчёл.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C8DF153A-04CD-4415-9F15-278D232FBEA7}"/>
              </a:ext>
            </a:extLst>
          </p:cNvPr>
          <p:cNvSpPr txBox="1"/>
          <p:nvPr/>
        </p:nvSpPr>
        <p:spPr>
          <a:xfrm>
            <a:off x="1930570" y="188640"/>
            <a:ext cx="72134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BE20A2F0-1ACF-4982-95D1-9AFD3B1FAFA9}"/>
              </a:ext>
            </a:extLst>
          </p:cNvPr>
          <p:cNvSpPr txBox="1"/>
          <p:nvPr/>
        </p:nvSpPr>
        <p:spPr>
          <a:xfrm>
            <a:off x="2195736" y="936009"/>
            <a:ext cx="71642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Расставь названия картинок в правильном порядке: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AB19DFC5-F19A-4E4E-BD11-E6A60A5DF8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0570" y="3617243"/>
            <a:ext cx="3781227" cy="2304748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="" xmlns:a16="http://schemas.microsoft.com/office/drawing/2014/main" id="{B1D6BC53-B253-447C-A477-902910641B6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162" b="97185" l="4333" r="96556">
                        <a14:foregroundMark x1="37111" y1="7834" x2="37111" y2="7834"/>
                        <a14:foregroundMark x1="26778" y1="4162" x2="26778" y2="4162"/>
                        <a14:foregroundMark x1="26889" y1="38800" x2="26889" y2="38800"/>
                        <a14:foregroundMark x1="45556" y1="30722" x2="45556" y2="30722"/>
                        <a14:foregroundMark x1="39000" y1="30967" x2="39000" y2="30967"/>
                        <a14:foregroundMark x1="88333" y1="54957" x2="88333" y2="54957"/>
                        <a14:foregroundMark x1="93000" y1="41493" x2="93000" y2="41493"/>
                        <a14:foregroundMark x1="96556" y1="45777" x2="96556" y2="45777"/>
                        <a14:foregroundMark x1="53556" y1="91065" x2="53556" y2="91065"/>
                        <a14:foregroundMark x1="58333" y1="96450" x2="58333" y2="96450"/>
                        <a14:foregroundMark x1="51333" y1="96818" x2="51333" y2="96818"/>
                        <a14:foregroundMark x1="57667" y1="97185" x2="57667" y2="97185"/>
                        <a14:foregroundMark x1="9000" y1="54345" x2="9000" y2="54345"/>
                        <a14:foregroundMark x1="25444" y1="41493" x2="25444" y2="41493"/>
                        <a14:foregroundMark x1="4333" y1="35863" x2="4333" y2="3586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886118"/>
            <a:ext cx="2136411" cy="1939387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="" xmlns:a16="http://schemas.microsoft.com/office/drawing/2014/main" id="{F2F70A68-EBA9-4708-99E1-339316BA125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889" b="95803" l="3913" r="92500">
                        <a14:foregroundMark x1="7717" y1="22350" x2="7717" y2="22350"/>
                        <a14:foregroundMark x1="13913" y1="14166" x2="13913" y2="14166"/>
                        <a14:foregroundMark x1="42826" y1="7765" x2="42826" y2="7765"/>
                        <a14:foregroundMark x1="44674" y1="1889" x2="44674" y2="1889"/>
                        <a14:foregroundMark x1="54674" y1="60126" x2="54674" y2="60126"/>
                        <a14:foregroundMark x1="54022" y1="80797" x2="54022" y2="80797"/>
                        <a14:foregroundMark x1="51304" y1="88667" x2="51304" y2="88667"/>
                        <a14:foregroundMark x1="52174" y1="74502" x2="52174" y2="74502"/>
                        <a14:foregroundMark x1="61087" y1="69570" x2="61087" y2="69570"/>
                        <a14:foregroundMark x1="53152" y1="66632" x2="53152" y2="66632"/>
                        <a14:foregroundMark x1="53370" y1="73872" x2="53370" y2="73872"/>
                        <a14:foregroundMark x1="53370" y1="79958" x2="53370" y2="79958"/>
                        <a14:foregroundMark x1="51087" y1="89612" x2="51087" y2="89612"/>
                        <a14:foregroundMark x1="51522" y1="95803" x2="51522" y2="95803"/>
                        <a14:foregroundMark x1="92500" y1="66002" x2="92500" y2="66002"/>
                        <a14:foregroundMark x1="74457" y1="15005" x2="74457" y2="15005"/>
                        <a14:foregroundMark x1="3913" y1="23190" x2="3913" y2="231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4162" y="3899678"/>
            <a:ext cx="1711428" cy="1772816"/>
          </a:xfrm>
          <a:prstGeom prst="rect">
            <a:avLst/>
          </a:prstGeom>
        </p:spPr>
      </p:pic>
      <p:sp>
        <p:nvSpPr>
          <p:cNvPr id="18" name="Прямоугольник 17">
            <a:extLst>
              <a:ext uri="{FF2B5EF4-FFF2-40B4-BE49-F238E27FC236}">
                <a16:creationId xmlns="" xmlns:a16="http://schemas.microsoft.com/office/drawing/2014/main" id="{FC563BEE-E3CB-4817-AD2C-CC22AE8AEAE5}"/>
              </a:ext>
            </a:extLst>
          </p:cNvPr>
          <p:cNvSpPr/>
          <p:nvPr/>
        </p:nvSpPr>
        <p:spPr>
          <a:xfrm>
            <a:off x="3353130" y="5942039"/>
            <a:ext cx="936105" cy="738055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>
            <a:extLst>
              <a:ext uri="{FF2B5EF4-FFF2-40B4-BE49-F238E27FC236}">
                <a16:creationId xmlns="" xmlns:a16="http://schemas.microsoft.com/office/drawing/2014/main" id="{ACFDC5F0-8355-4965-AFCB-6F94E5D08A86}"/>
              </a:ext>
            </a:extLst>
          </p:cNvPr>
          <p:cNvSpPr/>
          <p:nvPr/>
        </p:nvSpPr>
        <p:spPr>
          <a:xfrm>
            <a:off x="5512182" y="5954929"/>
            <a:ext cx="936105" cy="738055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>
            <a:extLst>
              <a:ext uri="{FF2B5EF4-FFF2-40B4-BE49-F238E27FC236}">
                <a16:creationId xmlns="" xmlns:a16="http://schemas.microsoft.com/office/drawing/2014/main" id="{C1EE227B-3F2F-498C-ADE2-1ABB5D29C8E9}"/>
              </a:ext>
            </a:extLst>
          </p:cNvPr>
          <p:cNvSpPr/>
          <p:nvPr/>
        </p:nvSpPr>
        <p:spPr>
          <a:xfrm>
            <a:off x="7591823" y="5945253"/>
            <a:ext cx="936105" cy="738055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>
            <a:extLst>
              <a:ext uri="{FF2B5EF4-FFF2-40B4-BE49-F238E27FC236}">
                <a16:creationId xmlns="" xmlns:a16="http://schemas.microsoft.com/office/drawing/2014/main" id="{D5073237-3C14-4586-B850-A1743FE69DBB}"/>
              </a:ext>
            </a:extLst>
          </p:cNvPr>
          <p:cNvSpPr/>
          <p:nvPr/>
        </p:nvSpPr>
        <p:spPr>
          <a:xfrm>
            <a:off x="5777880" y="6049456"/>
            <a:ext cx="5727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dirty="0"/>
          </a:p>
        </p:txBody>
      </p:sp>
      <p:sp>
        <p:nvSpPr>
          <p:cNvPr id="22" name="Прямоугольник 21">
            <a:extLst>
              <a:ext uri="{FF2B5EF4-FFF2-40B4-BE49-F238E27FC236}">
                <a16:creationId xmlns="" xmlns:a16="http://schemas.microsoft.com/office/drawing/2014/main" id="{0C4F9F48-31BC-4273-9513-2746A31F9633}"/>
              </a:ext>
            </a:extLst>
          </p:cNvPr>
          <p:cNvSpPr/>
          <p:nvPr/>
        </p:nvSpPr>
        <p:spPr>
          <a:xfrm>
            <a:off x="7918284" y="6049456"/>
            <a:ext cx="5727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dirty="0"/>
          </a:p>
        </p:txBody>
      </p:sp>
      <p:sp>
        <p:nvSpPr>
          <p:cNvPr id="23" name="Прямоугольник 22">
            <a:extLst>
              <a:ext uri="{FF2B5EF4-FFF2-40B4-BE49-F238E27FC236}">
                <a16:creationId xmlns="" xmlns:a16="http://schemas.microsoft.com/office/drawing/2014/main" id="{D242E34B-0D4E-4C52-890B-764D7559E9EF}"/>
              </a:ext>
            </a:extLst>
          </p:cNvPr>
          <p:cNvSpPr/>
          <p:nvPr/>
        </p:nvSpPr>
        <p:spPr>
          <a:xfrm>
            <a:off x="3716510" y="6049456"/>
            <a:ext cx="5727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2690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590F9999-AB8C-4A0C-8181-88290314C66E}"/>
              </a:ext>
            </a:extLst>
          </p:cNvPr>
          <p:cNvSpPr txBox="1"/>
          <p:nvPr/>
        </p:nvSpPr>
        <p:spPr>
          <a:xfrm>
            <a:off x="2267744" y="1268760"/>
            <a:ext cx="72134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Замени слово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«улей»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близким по значению словом, используя картинки: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908C0BE1-FC94-4C83-9997-1BE83E5239A6}"/>
              </a:ext>
            </a:extLst>
          </p:cNvPr>
          <p:cNvSpPr txBox="1"/>
          <p:nvPr/>
        </p:nvSpPr>
        <p:spPr>
          <a:xfrm>
            <a:off x="1930570" y="188640"/>
            <a:ext cx="72134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10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327E8E6D-B6B7-4975-BDEC-62BFA16092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330386"/>
            <a:ext cx="3781227" cy="230474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E7D18181-9775-44AA-90A6-F57538A40EE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162" b="97185" l="4333" r="96556">
                        <a14:foregroundMark x1="37111" y1="7834" x2="37111" y2="7834"/>
                        <a14:foregroundMark x1="26778" y1="4162" x2="26778" y2="4162"/>
                        <a14:foregroundMark x1="26889" y1="38800" x2="26889" y2="38800"/>
                        <a14:foregroundMark x1="45556" y1="30722" x2="45556" y2="30722"/>
                        <a14:foregroundMark x1="39000" y1="30967" x2="39000" y2="30967"/>
                        <a14:foregroundMark x1="88333" y1="54957" x2="88333" y2="54957"/>
                        <a14:foregroundMark x1="93000" y1="41493" x2="93000" y2="41493"/>
                        <a14:foregroundMark x1="96556" y1="45777" x2="96556" y2="45777"/>
                        <a14:foregroundMark x1="53556" y1="91065" x2="53556" y2="91065"/>
                        <a14:foregroundMark x1="58333" y1="96450" x2="58333" y2="96450"/>
                        <a14:foregroundMark x1="51333" y1="96818" x2="51333" y2="96818"/>
                        <a14:foregroundMark x1="57667" y1="97185" x2="57667" y2="97185"/>
                        <a14:foregroundMark x1="9000" y1="54345" x2="9000" y2="54345"/>
                        <a14:foregroundMark x1="25444" y1="41493" x2="25444" y2="41493"/>
                        <a14:foregroundMark x1="4333" y1="35863" x2="4333" y2="3586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9134" y="2599261"/>
            <a:ext cx="2136411" cy="1939387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E93A0428-FA06-4436-82AA-1FA925E05E6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889" b="95803" l="3913" r="92500">
                        <a14:foregroundMark x1="7717" y1="22350" x2="7717" y2="22350"/>
                        <a14:foregroundMark x1="13913" y1="14166" x2="13913" y2="14166"/>
                        <a14:foregroundMark x1="42826" y1="7765" x2="42826" y2="7765"/>
                        <a14:foregroundMark x1="44674" y1="1889" x2="44674" y2="1889"/>
                        <a14:foregroundMark x1="54674" y1="60126" x2="54674" y2="60126"/>
                        <a14:foregroundMark x1="54022" y1="80797" x2="54022" y2="80797"/>
                        <a14:foregroundMark x1="51304" y1="88667" x2="51304" y2="88667"/>
                        <a14:foregroundMark x1="52174" y1="74502" x2="52174" y2="74502"/>
                        <a14:foregroundMark x1="61087" y1="69570" x2="61087" y2="69570"/>
                        <a14:foregroundMark x1="53152" y1="66632" x2="53152" y2="66632"/>
                        <a14:foregroundMark x1="53370" y1="73872" x2="53370" y2="73872"/>
                        <a14:foregroundMark x1="53370" y1="79958" x2="53370" y2="79958"/>
                        <a14:foregroundMark x1="51087" y1="89612" x2="51087" y2="89612"/>
                        <a14:foregroundMark x1="51522" y1="95803" x2="51522" y2="95803"/>
                        <a14:foregroundMark x1="92500" y1="66002" x2="92500" y2="66002"/>
                        <a14:foregroundMark x1="74457" y1="15005" x2="74457" y2="15005"/>
                        <a14:foregroundMark x1="3913" y1="23190" x2="3913" y2="231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3264" y="2612821"/>
            <a:ext cx="1711428" cy="1772816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8DA99C61-C6BC-4401-9C67-5AECE1C37282}"/>
              </a:ext>
            </a:extLst>
          </p:cNvPr>
          <p:cNvSpPr/>
          <p:nvPr/>
        </p:nvSpPr>
        <p:spPr>
          <a:xfrm>
            <a:off x="2989012" y="5360326"/>
            <a:ext cx="936105" cy="738055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0098056F-B311-4DB9-A74C-9F21D891073C}"/>
              </a:ext>
            </a:extLst>
          </p:cNvPr>
          <p:cNvSpPr/>
          <p:nvPr/>
        </p:nvSpPr>
        <p:spPr>
          <a:xfrm>
            <a:off x="5148064" y="5373216"/>
            <a:ext cx="936105" cy="738055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887A029D-61EA-46FE-9BE2-BB15AA06A987}"/>
              </a:ext>
            </a:extLst>
          </p:cNvPr>
          <p:cNvSpPr/>
          <p:nvPr/>
        </p:nvSpPr>
        <p:spPr>
          <a:xfrm>
            <a:off x="7227705" y="5363540"/>
            <a:ext cx="936105" cy="738055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181B3070-2EC6-4FCE-BDEE-9363A407E810}"/>
              </a:ext>
            </a:extLst>
          </p:cNvPr>
          <p:cNvSpPr txBox="1"/>
          <p:nvPr/>
        </p:nvSpPr>
        <p:spPr>
          <a:xfrm>
            <a:off x="4423339" y="4528374"/>
            <a:ext cx="40324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Пища насекомых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8A971B89-B6D3-441E-B98B-CE61DD2D0C1C}"/>
              </a:ext>
            </a:extLst>
          </p:cNvPr>
          <p:cNvSpPr/>
          <p:nvPr/>
        </p:nvSpPr>
        <p:spPr>
          <a:xfrm>
            <a:off x="7238612" y="4538648"/>
            <a:ext cx="13660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Цветок</a:t>
            </a:r>
            <a:endParaRPr lang="ru-RU" sz="2800" dirty="0"/>
          </a:p>
        </p:txBody>
      </p:sp>
      <p:sp>
        <p:nvSpPr>
          <p:cNvPr id="17" name="Прямоугольник 16">
            <a:extLst>
              <a:ext uri="{FF2B5EF4-FFF2-40B4-BE49-F238E27FC236}">
                <a16:creationId xmlns="" xmlns:a16="http://schemas.microsoft.com/office/drawing/2014/main" id="{8AD13687-32B5-4620-8D1E-DC344247C460}"/>
              </a:ext>
            </a:extLst>
          </p:cNvPr>
          <p:cNvSpPr/>
          <p:nvPr/>
        </p:nvSpPr>
        <p:spPr>
          <a:xfrm>
            <a:off x="1915152" y="4491388"/>
            <a:ext cx="25081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Домик для пчёл</a:t>
            </a:r>
            <a:endParaRPr lang="ru-RU" sz="2800" dirty="0"/>
          </a:p>
        </p:txBody>
      </p:sp>
      <p:sp>
        <p:nvSpPr>
          <p:cNvPr id="18" name="Половина рамки 17">
            <a:extLst>
              <a:ext uri="{FF2B5EF4-FFF2-40B4-BE49-F238E27FC236}">
                <a16:creationId xmlns="" xmlns:a16="http://schemas.microsoft.com/office/drawing/2014/main" id="{639FFDF6-0DA3-4807-91D0-48854E2D3626}"/>
              </a:ext>
            </a:extLst>
          </p:cNvPr>
          <p:cNvSpPr/>
          <p:nvPr/>
        </p:nvSpPr>
        <p:spPr>
          <a:xfrm rot="13622389">
            <a:off x="3293205" y="5256454"/>
            <a:ext cx="394643" cy="738055"/>
          </a:xfrm>
          <a:prstGeom prst="halfFram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="" xmlns:a16="http://schemas.microsoft.com/office/drawing/2014/main" id="{07D4627C-197C-41A8-A513-DB08A1058F15}"/>
              </a:ext>
            </a:extLst>
          </p:cNvPr>
          <p:cNvSpPr/>
          <p:nvPr/>
        </p:nvSpPr>
        <p:spPr>
          <a:xfrm>
            <a:off x="5292080" y="5625481"/>
            <a:ext cx="648072" cy="179783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>
            <a:extLst>
              <a:ext uri="{FF2B5EF4-FFF2-40B4-BE49-F238E27FC236}">
                <a16:creationId xmlns="" xmlns:a16="http://schemas.microsoft.com/office/drawing/2014/main" id="{ACCFA850-AF7D-4C89-9F5A-16695CF61FFE}"/>
              </a:ext>
            </a:extLst>
          </p:cNvPr>
          <p:cNvSpPr/>
          <p:nvPr/>
        </p:nvSpPr>
        <p:spPr>
          <a:xfrm>
            <a:off x="7371721" y="5639461"/>
            <a:ext cx="648072" cy="179783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5867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88AC9B84-C6A7-4860-A52C-D65570895E66}"/>
              </a:ext>
            </a:extLst>
          </p:cNvPr>
          <p:cNvSpPr txBox="1"/>
          <p:nvPr/>
        </p:nvSpPr>
        <p:spPr>
          <a:xfrm>
            <a:off x="1930570" y="188640"/>
            <a:ext cx="72134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11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FA4701A5-BD60-436E-AA0F-D7AD4763C8F0}"/>
              </a:ext>
            </a:extLst>
          </p:cNvPr>
          <p:cNvSpPr txBox="1"/>
          <p:nvPr/>
        </p:nvSpPr>
        <p:spPr>
          <a:xfrm>
            <a:off x="1619672" y="1196752"/>
            <a:ext cx="75243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 какая схема соответствует каждому слову: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Цветы      2) Рассматривать    3) Переносят</a:t>
            </a:r>
          </a:p>
        </p:txBody>
      </p:sp>
      <p:sp>
        <p:nvSpPr>
          <p:cNvPr id="4" name="Дуга 3">
            <a:extLst>
              <a:ext uri="{FF2B5EF4-FFF2-40B4-BE49-F238E27FC236}">
                <a16:creationId xmlns="" xmlns:a16="http://schemas.microsoft.com/office/drawing/2014/main" id="{66328C7C-8635-495B-A38A-F732ADDC9767}"/>
              </a:ext>
            </a:extLst>
          </p:cNvPr>
          <p:cNvSpPr/>
          <p:nvPr/>
        </p:nvSpPr>
        <p:spPr>
          <a:xfrm rot="19269633">
            <a:off x="7128134" y="4176927"/>
            <a:ext cx="1296144" cy="1185807"/>
          </a:xfrm>
          <a:prstGeom prst="arc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C12120A6-F1A2-482A-AEEA-45E8EB5D1AAA}"/>
              </a:ext>
            </a:extLst>
          </p:cNvPr>
          <p:cNvSpPr/>
          <p:nvPr/>
        </p:nvSpPr>
        <p:spPr>
          <a:xfrm>
            <a:off x="8495001" y="4042822"/>
            <a:ext cx="474875" cy="370368"/>
          </a:xfrm>
          <a:prstGeom prst="rect">
            <a:avLst/>
          </a:prstGeom>
          <a:noFill/>
          <a:ln w="2857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="" xmlns:a16="http://schemas.microsoft.com/office/drawing/2014/main" id="{36B70E16-D0DD-4F63-AA5A-374942B0A3F9}"/>
              </a:ext>
            </a:extLst>
          </p:cNvPr>
          <p:cNvCxnSpPr/>
          <p:nvPr/>
        </p:nvCxnSpPr>
        <p:spPr>
          <a:xfrm>
            <a:off x="1547664" y="4228006"/>
            <a:ext cx="57606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="" xmlns:a16="http://schemas.microsoft.com/office/drawing/2014/main" id="{5071B3F5-7A36-49BF-8EEB-096D8EF6101E}"/>
              </a:ext>
            </a:extLst>
          </p:cNvPr>
          <p:cNvCxnSpPr/>
          <p:nvPr/>
        </p:nvCxnSpPr>
        <p:spPr>
          <a:xfrm>
            <a:off x="2123728" y="4228006"/>
            <a:ext cx="0" cy="21602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Дуга 10">
            <a:extLst>
              <a:ext uri="{FF2B5EF4-FFF2-40B4-BE49-F238E27FC236}">
                <a16:creationId xmlns="" xmlns:a16="http://schemas.microsoft.com/office/drawing/2014/main" id="{9B481C5E-33D4-4952-9613-BD2B9BBA3617}"/>
              </a:ext>
            </a:extLst>
          </p:cNvPr>
          <p:cNvSpPr/>
          <p:nvPr/>
        </p:nvSpPr>
        <p:spPr>
          <a:xfrm rot="19269633">
            <a:off x="2049937" y="4232357"/>
            <a:ext cx="1296144" cy="1185807"/>
          </a:xfrm>
          <a:prstGeom prst="arc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единительная линия 12">
            <a:extLst>
              <a:ext uri="{FF2B5EF4-FFF2-40B4-BE49-F238E27FC236}">
                <a16:creationId xmlns="" xmlns:a16="http://schemas.microsoft.com/office/drawing/2014/main" id="{F30136EC-3192-4B2B-B421-AAC02A830183}"/>
              </a:ext>
            </a:extLst>
          </p:cNvPr>
          <p:cNvCxnSpPr/>
          <p:nvPr/>
        </p:nvCxnSpPr>
        <p:spPr>
          <a:xfrm flipV="1">
            <a:off x="3419872" y="4083989"/>
            <a:ext cx="144016" cy="36004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>
            <a:extLst>
              <a:ext uri="{FF2B5EF4-FFF2-40B4-BE49-F238E27FC236}">
                <a16:creationId xmlns="" xmlns:a16="http://schemas.microsoft.com/office/drawing/2014/main" id="{734949F0-E433-4A9B-B0E6-CE55A2919FA7}"/>
              </a:ext>
            </a:extLst>
          </p:cNvPr>
          <p:cNvCxnSpPr>
            <a:cxnSpLocks/>
          </p:cNvCxnSpPr>
          <p:nvPr/>
        </p:nvCxnSpPr>
        <p:spPr>
          <a:xfrm>
            <a:off x="3563888" y="4082145"/>
            <a:ext cx="144016" cy="36188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>
            <a:extLst>
              <a:ext uri="{FF2B5EF4-FFF2-40B4-BE49-F238E27FC236}">
                <a16:creationId xmlns="" xmlns:a16="http://schemas.microsoft.com/office/drawing/2014/main" id="{CEBF5EAF-336E-416E-8D57-CC8430AF035F}"/>
              </a:ext>
            </a:extLst>
          </p:cNvPr>
          <p:cNvCxnSpPr/>
          <p:nvPr/>
        </p:nvCxnSpPr>
        <p:spPr>
          <a:xfrm flipV="1">
            <a:off x="3853635" y="4083989"/>
            <a:ext cx="144016" cy="36004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>
            <a:extLst>
              <a:ext uri="{FF2B5EF4-FFF2-40B4-BE49-F238E27FC236}">
                <a16:creationId xmlns="" xmlns:a16="http://schemas.microsoft.com/office/drawing/2014/main" id="{190861E1-01B0-4258-9553-6F11D2F605EF}"/>
              </a:ext>
            </a:extLst>
          </p:cNvPr>
          <p:cNvCxnSpPr>
            <a:cxnSpLocks/>
          </p:cNvCxnSpPr>
          <p:nvPr/>
        </p:nvCxnSpPr>
        <p:spPr>
          <a:xfrm>
            <a:off x="3997651" y="4082145"/>
            <a:ext cx="144016" cy="36188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>
            <a:extLst>
              <a:ext uri="{FF2B5EF4-FFF2-40B4-BE49-F238E27FC236}">
                <a16:creationId xmlns="" xmlns:a16="http://schemas.microsoft.com/office/drawing/2014/main" id="{04B240F2-7D9A-44FF-A144-9802A4932023}"/>
              </a:ext>
            </a:extLst>
          </p:cNvPr>
          <p:cNvCxnSpPr/>
          <p:nvPr/>
        </p:nvCxnSpPr>
        <p:spPr>
          <a:xfrm>
            <a:off x="4768434" y="5135498"/>
            <a:ext cx="57606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>
            <a:extLst>
              <a:ext uri="{FF2B5EF4-FFF2-40B4-BE49-F238E27FC236}">
                <a16:creationId xmlns="" xmlns:a16="http://schemas.microsoft.com/office/drawing/2014/main" id="{52951BA7-A889-4A34-913F-4C79B86DABC5}"/>
              </a:ext>
            </a:extLst>
          </p:cNvPr>
          <p:cNvCxnSpPr/>
          <p:nvPr/>
        </p:nvCxnSpPr>
        <p:spPr>
          <a:xfrm>
            <a:off x="5344498" y="5135498"/>
            <a:ext cx="0" cy="21602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Дуга 20">
            <a:extLst>
              <a:ext uri="{FF2B5EF4-FFF2-40B4-BE49-F238E27FC236}">
                <a16:creationId xmlns="" xmlns:a16="http://schemas.microsoft.com/office/drawing/2014/main" id="{28C5F97E-D082-4FB0-B3AF-08698D7CBDAA}"/>
              </a:ext>
            </a:extLst>
          </p:cNvPr>
          <p:cNvSpPr/>
          <p:nvPr/>
        </p:nvSpPr>
        <p:spPr>
          <a:xfrm rot="19269633">
            <a:off x="5187957" y="5100605"/>
            <a:ext cx="1296144" cy="1185807"/>
          </a:xfrm>
          <a:prstGeom prst="arc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>
            <a:extLst>
              <a:ext uri="{FF2B5EF4-FFF2-40B4-BE49-F238E27FC236}">
                <a16:creationId xmlns="" xmlns:a16="http://schemas.microsoft.com/office/drawing/2014/main" id="{AE9E0E94-C416-472B-AE7E-9A00C3F3C615}"/>
              </a:ext>
            </a:extLst>
          </p:cNvPr>
          <p:cNvSpPr/>
          <p:nvPr/>
        </p:nvSpPr>
        <p:spPr>
          <a:xfrm>
            <a:off x="6528606" y="5023743"/>
            <a:ext cx="474875" cy="360040"/>
          </a:xfrm>
          <a:prstGeom prst="rect">
            <a:avLst/>
          </a:prstGeom>
          <a:noFill/>
          <a:ln w="2857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4" name="Прямая со стрелкой 23">
            <a:extLst>
              <a:ext uri="{FF2B5EF4-FFF2-40B4-BE49-F238E27FC236}">
                <a16:creationId xmlns="" xmlns:a16="http://schemas.microsoft.com/office/drawing/2014/main" id="{32662D41-14FF-4D1E-A0EB-81F506B16D77}"/>
              </a:ext>
            </a:extLst>
          </p:cNvPr>
          <p:cNvCxnSpPr/>
          <p:nvPr/>
        </p:nvCxnSpPr>
        <p:spPr>
          <a:xfrm flipH="1" flipV="1">
            <a:off x="2843808" y="3012634"/>
            <a:ext cx="4536504" cy="12153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 стрелкой 25">
            <a:extLst>
              <a:ext uri="{FF2B5EF4-FFF2-40B4-BE49-F238E27FC236}">
                <a16:creationId xmlns="" xmlns:a16="http://schemas.microsoft.com/office/drawing/2014/main" id="{B970EBBA-6452-42E6-98C1-19A246AFB657}"/>
              </a:ext>
            </a:extLst>
          </p:cNvPr>
          <p:cNvCxnSpPr/>
          <p:nvPr/>
        </p:nvCxnSpPr>
        <p:spPr>
          <a:xfrm flipV="1">
            <a:off x="5836029" y="3012634"/>
            <a:ext cx="2048339" cy="201110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 стрелкой 27">
            <a:extLst>
              <a:ext uri="{FF2B5EF4-FFF2-40B4-BE49-F238E27FC236}">
                <a16:creationId xmlns="" xmlns:a16="http://schemas.microsoft.com/office/drawing/2014/main" id="{A72E9FE5-D987-4840-A1D8-F0B60D8EEDAA}"/>
              </a:ext>
            </a:extLst>
          </p:cNvPr>
          <p:cNvCxnSpPr/>
          <p:nvPr/>
        </p:nvCxnSpPr>
        <p:spPr>
          <a:xfrm flipV="1">
            <a:off x="3131840" y="3012634"/>
            <a:ext cx="2088232" cy="106951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4902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2FE9777C-C7E5-47F8-91E0-A498D9035C05}"/>
              </a:ext>
            </a:extLst>
          </p:cNvPr>
          <p:cNvSpPr txBox="1"/>
          <p:nvPr/>
        </p:nvSpPr>
        <p:spPr>
          <a:xfrm>
            <a:off x="1930570" y="188640"/>
            <a:ext cx="72134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12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F46B353B-8494-41AF-A8BF-235377914865}"/>
              </a:ext>
            </a:extLst>
          </p:cNvPr>
          <p:cNvSpPr txBox="1"/>
          <p:nvPr/>
        </p:nvSpPr>
        <p:spPr>
          <a:xfrm>
            <a:off x="2555776" y="1196752"/>
            <a:ext cx="7524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Напиши значение пословицам: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5B206080-7BB9-4AB7-9FD8-226FC35FD853}"/>
              </a:ext>
            </a:extLst>
          </p:cNvPr>
          <p:cNvSpPr txBox="1"/>
          <p:nvPr/>
        </p:nvSpPr>
        <p:spPr>
          <a:xfrm>
            <a:off x="2051720" y="1754281"/>
            <a:ext cx="75243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arenR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аукнется, так и откликнется.</a:t>
            </a:r>
          </a:p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04967DE1-2EEF-41D9-9CCF-BB3769E16809}"/>
              </a:ext>
            </a:extLst>
          </p:cNvPr>
          <p:cNvSpPr txBox="1"/>
          <p:nvPr/>
        </p:nvSpPr>
        <p:spPr>
          <a:xfrm>
            <a:off x="2056400" y="2951946"/>
            <a:ext cx="75243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Не имей сто рублей, а имей сто друзей. </a:t>
            </a:r>
          </a:p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D7FFBC2D-E6D7-4E98-B3A6-EBBA28F511A1}"/>
              </a:ext>
            </a:extLst>
          </p:cNvPr>
          <p:cNvSpPr txBox="1"/>
          <p:nvPr/>
        </p:nvSpPr>
        <p:spPr>
          <a:xfrm>
            <a:off x="2051720" y="4149611"/>
            <a:ext cx="75243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Что посеешь, то и пожнешь. </a:t>
            </a:r>
          </a:p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1706858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58" t="36760" r="25634" b="55424"/>
          <a:stretch/>
        </p:blipFill>
        <p:spPr bwMode="auto">
          <a:xfrm>
            <a:off x="323528" y="188640"/>
            <a:ext cx="5221074" cy="159959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51" t="53501" r="7293" b="42184"/>
          <a:stretch/>
        </p:blipFill>
        <p:spPr bwMode="auto">
          <a:xfrm>
            <a:off x="2611599" y="5332907"/>
            <a:ext cx="5221074" cy="12170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23" t="22367" r="33528" b="38816"/>
          <a:stretch/>
        </p:blipFill>
        <p:spPr bwMode="auto">
          <a:xfrm>
            <a:off x="1475656" y="1967363"/>
            <a:ext cx="4968552" cy="313689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6169" y="272618"/>
            <a:ext cx="2233008" cy="303123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10683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FF7AE8C7-E7B3-45EE-851C-F79F4B081832}"/>
              </a:ext>
            </a:extLst>
          </p:cNvPr>
          <p:cNvSpPr txBox="1"/>
          <p:nvPr/>
        </p:nvSpPr>
        <p:spPr>
          <a:xfrm>
            <a:off x="2411760" y="2492896"/>
            <a:ext cx="678316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лучшей подготовки к выполнению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проверочной работы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дается домашнее задание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платформе Учи-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ру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16304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45" t="35545" r="25834" b="4830"/>
          <a:stretch/>
        </p:blipFill>
        <p:spPr bwMode="auto">
          <a:xfrm>
            <a:off x="507497" y="1412776"/>
            <a:ext cx="4209403" cy="25202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76" t="34668" r="30465"/>
          <a:stretch/>
        </p:blipFill>
        <p:spPr bwMode="auto">
          <a:xfrm>
            <a:off x="4499992" y="4149080"/>
            <a:ext cx="4248472" cy="24006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1731" y="260648"/>
            <a:ext cx="4572000" cy="9738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1445147"/>
            <a:ext cx="2143125" cy="2143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93230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1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15C18B56-0992-4F58-B6BA-E3EED399D289}"/>
              </a:ext>
            </a:extLst>
          </p:cNvPr>
          <p:cNvSpPr txBox="1"/>
          <p:nvPr/>
        </p:nvSpPr>
        <p:spPr>
          <a:xfrm>
            <a:off x="1565042" y="219489"/>
            <a:ext cx="756084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проверочной работы</a:t>
            </a:r>
          </a:p>
        </p:txBody>
      </p:sp>
      <p:sp>
        <p:nvSpPr>
          <p:cNvPr id="5" name="Стрелка: вправо 4">
            <a:extLst>
              <a:ext uri="{FF2B5EF4-FFF2-40B4-BE49-F238E27FC236}">
                <a16:creationId xmlns="" xmlns:a16="http://schemas.microsoft.com/office/drawing/2014/main" id="{652CF7F0-43C2-4501-9617-62558FD80603}"/>
              </a:ext>
            </a:extLst>
          </p:cNvPr>
          <p:cNvSpPr/>
          <p:nvPr/>
        </p:nvSpPr>
        <p:spPr>
          <a:xfrm>
            <a:off x="1835696" y="1988840"/>
            <a:ext cx="648072" cy="504056"/>
          </a:xfrm>
          <a:prstGeom prst="rightArrow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: вправо 5">
            <a:extLst>
              <a:ext uri="{FF2B5EF4-FFF2-40B4-BE49-F238E27FC236}">
                <a16:creationId xmlns="" xmlns:a16="http://schemas.microsoft.com/office/drawing/2014/main" id="{74E080FB-373F-4450-ACEE-5AEB863F62BC}"/>
              </a:ext>
            </a:extLst>
          </p:cNvPr>
          <p:cNvSpPr/>
          <p:nvPr/>
        </p:nvSpPr>
        <p:spPr>
          <a:xfrm>
            <a:off x="1841017" y="3804722"/>
            <a:ext cx="648072" cy="504056"/>
          </a:xfrm>
          <a:prstGeom prst="rightArrow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BBAF4D34-C217-4605-AD0D-8D7C9963A41D}"/>
              </a:ext>
            </a:extLst>
          </p:cNvPr>
          <p:cNvSpPr txBox="1"/>
          <p:nvPr/>
        </p:nvSpPr>
        <p:spPr>
          <a:xfrm>
            <a:off x="2483768" y="1988840"/>
            <a:ext cx="644592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Часть 1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содержит 3 задания: диктант (задание 1) и 2 задания по написанному тексту. На выполнение 1 части отводится 45 минут.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9D49ADD5-9585-4FEA-8DCE-6C4044FE433E}"/>
              </a:ext>
            </a:extLst>
          </p:cNvPr>
          <p:cNvSpPr txBox="1"/>
          <p:nvPr/>
        </p:nvSpPr>
        <p:spPr>
          <a:xfrm>
            <a:off x="2476843" y="3804722"/>
            <a:ext cx="644592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Часть 2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содержит 12 заданий, в том числе 9 заданий к приведенному в варианте проверочной работы тексту для чтения На выполнение 2 части отводится 45 минут.</a:t>
            </a:r>
          </a:p>
        </p:txBody>
      </p:sp>
    </p:spTree>
    <p:extLst>
      <p:ext uri="{BB962C8B-B14F-4D97-AF65-F5344CB8AC3E}">
        <p14:creationId xmlns:p14="http://schemas.microsoft.com/office/powerpoint/2010/main" val="3441696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281FEF5E-9F58-4F83-8498-7F79CFE43D10}"/>
              </a:ext>
            </a:extLst>
          </p:cNvPr>
          <p:cNvSpPr txBox="1"/>
          <p:nvPr/>
        </p:nvSpPr>
        <p:spPr>
          <a:xfrm>
            <a:off x="4067944" y="188640"/>
            <a:ext cx="32403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A0ED41EE-FAB8-44CB-B583-87CC08F48815}"/>
              </a:ext>
            </a:extLst>
          </p:cNvPr>
          <p:cNvSpPr txBox="1"/>
          <p:nvPr/>
        </p:nvSpPr>
        <p:spPr>
          <a:xfrm>
            <a:off x="2296562" y="958081"/>
            <a:ext cx="684076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данных слов составьте предложение:</a:t>
            </a:r>
          </a:p>
          <a:p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Окинул, крепления, я, заснеженную, взглядом, и, на, поляну, присел, поправить, пенёк.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6817FCC2-45CF-4357-B0B8-FCD4F4930626}"/>
              </a:ext>
            </a:extLst>
          </p:cNvPr>
          <p:cNvSpPr txBox="1"/>
          <p:nvPr/>
        </p:nvSpPr>
        <p:spPr>
          <a:xfrm>
            <a:off x="2296561" y="3334345"/>
            <a:ext cx="66967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окинул взглядом заснеженную поляну и присел на пенёк поправить крепления.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807C4B61-C97F-4408-AEAF-1407E055B5F1}"/>
              </a:ext>
            </a:extLst>
          </p:cNvPr>
          <p:cNvSpPr txBox="1"/>
          <p:nvPr/>
        </p:nvSpPr>
        <p:spPr>
          <a:xfrm>
            <a:off x="2152544" y="4417947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Подчеркните однородные сказуемые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="" xmlns:a16="http://schemas.microsoft.com/office/drawing/2014/main" id="{5DB9A0B4-9316-4754-9188-2506AE404C03}"/>
              </a:ext>
            </a:extLst>
          </p:cNvPr>
          <p:cNvCxnSpPr/>
          <p:nvPr/>
        </p:nvCxnSpPr>
        <p:spPr>
          <a:xfrm>
            <a:off x="2699792" y="3811398"/>
            <a:ext cx="1080120" cy="0"/>
          </a:xfrm>
          <a:prstGeom prst="line">
            <a:avLst/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="" xmlns:a16="http://schemas.microsoft.com/office/drawing/2014/main" id="{6B9635D2-B2E5-4A4C-A976-36B2F0FA2775}"/>
              </a:ext>
            </a:extLst>
          </p:cNvPr>
          <p:cNvCxnSpPr/>
          <p:nvPr/>
        </p:nvCxnSpPr>
        <p:spPr>
          <a:xfrm>
            <a:off x="2699792" y="3933056"/>
            <a:ext cx="1080120" cy="0"/>
          </a:xfrm>
          <a:prstGeom prst="line">
            <a:avLst/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="" xmlns:a16="http://schemas.microsoft.com/office/drawing/2014/main" id="{41E99BFB-3A79-404A-9201-6AB88DE42D2F}"/>
              </a:ext>
            </a:extLst>
          </p:cNvPr>
          <p:cNvCxnSpPr/>
          <p:nvPr/>
        </p:nvCxnSpPr>
        <p:spPr>
          <a:xfrm>
            <a:off x="2699792" y="4296289"/>
            <a:ext cx="1080120" cy="0"/>
          </a:xfrm>
          <a:prstGeom prst="line">
            <a:avLst/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>
            <a:extLst>
              <a:ext uri="{FF2B5EF4-FFF2-40B4-BE49-F238E27FC236}">
                <a16:creationId xmlns="" xmlns:a16="http://schemas.microsoft.com/office/drawing/2014/main" id="{F1EEE404-3FF6-4C1B-AEDC-6D12F91B8FC9}"/>
              </a:ext>
            </a:extLst>
          </p:cNvPr>
          <p:cNvCxnSpPr/>
          <p:nvPr/>
        </p:nvCxnSpPr>
        <p:spPr>
          <a:xfrm>
            <a:off x="2699792" y="4417947"/>
            <a:ext cx="1080120" cy="0"/>
          </a:xfrm>
          <a:prstGeom prst="line">
            <a:avLst/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="" xmlns:a16="http://schemas.microsoft.com/office/drawing/2014/main" id="{86B61F02-B66E-4E24-9C02-EFBA1BE55613}"/>
              </a:ext>
            </a:extLst>
          </p:cNvPr>
          <p:cNvCxnSpPr>
            <a:cxnSpLocks/>
          </p:cNvCxnSpPr>
          <p:nvPr/>
        </p:nvCxnSpPr>
        <p:spPr>
          <a:xfrm>
            <a:off x="5247487" y="4238365"/>
            <a:ext cx="1700777" cy="0"/>
          </a:xfrm>
          <a:prstGeom prst="line">
            <a:avLst/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="" xmlns:a16="http://schemas.microsoft.com/office/drawing/2014/main" id="{6BBEE5E3-8302-4696-A6E0-54DE982A2EED}"/>
              </a:ext>
            </a:extLst>
          </p:cNvPr>
          <p:cNvCxnSpPr>
            <a:cxnSpLocks/>
          </p:cNvCxnSpPr>
          <p:nvPr/>
        </p:nvCxnSpPr>
        <p:spPr>
          <a:xfrm>
            <a:off x="5247487" y="4360023"/>
            <a:ext cx="1700777" cy="0"/>
          </a:xfrm>
          <a:prstGeom prst="line">
            <a:avLst/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0328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CBE6BEC5-2B62-4FAB-8372-78A7E049C4A6}"/>
              </a:ext>
            </a:extLst>
          </p:cNvPr>
          <p:cNvSpPr txBox="1"/>
          <p:nvPr/>
        </p:nvSpPr>
        <p:spPr>
          <a:xfrm>
            <a:off x="4067944" y="188640"/>
            <a:ext cx="32403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183D7EBB-974E-432C-BBF8-8F5C8F9CA1E2}"/>
              </a:ext>
            </a:extLst>
          </p:cNvPr>
          <p:cNvSpPr txBox="1"/>
          <p:nvPr/>
        </p:nvSpPr>
        <p:spPr>
          <a:xfrm>
            <a:off x="2051720" y="958081"/>
            <a:ext cx="708560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Выпиши из текста ___ предложение.</a:t>
            </a:r>
          </a:p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</a:t>
            </a:r>
          </a:p>
          <a:p>
            <a:pPr marL="514350" indent="-514350">
              <a:buAutoNum type="arabicParenR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Подчеркни в нем главные члены.</a:t>
            </a:r>
          </a:p>
          <a:p>
            <a:pPr marL="514350" indent="-514350">
              <a:buAutoNum type="arabicParenR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 каждым словом напиши, какой частью речи оно является.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FD36EC39-C93D-47B2-BFF8-7DC6B721583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54" y="3412587"/>
            <a:ext cx="4355976" cy="325677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4AF77952-9778-4C3B-BEC6-138A17AE24B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8655" y="3412586"/>
            <a:ext cx="4533791" cy="325677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9367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FBC2FF21-3567-4916-900E-6DEF9CEB17D1}"/>
              </a:ext>
            </a:extLst>
          </p:cNvPr>
          <p:cNvSpPr txBox="1"/>
          <p:nvPr/>
        </p:nvSpPr>
        <p:spPr>
          <a:xfrm>
            <a:off x="4067944" y="188640"/>
            <a:ext cx="32403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4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B100B921-98BC-406B-A173-6FCB9FF96480}"/>
              </a:ext>
            </a:extLst>
          </p:cNvPr>
          <p:cNvSpPr txBox="1"/>
          <p:nvPr/>
        </p:nvSpPr>
        <p:spPr>
          <a:xfrm>
            <a:off x="2290610" y="936667"/>
            <a:ext cx="71642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Поставь ударение в словах:</a:t>
            </a:r>
          </a:p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Жалюзи, торты, квартал, искра.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8562757F-D63E-495C-831D-CEDBCEB1DB9D}"/>
              </a:ext>
            </a:extLst>
          </p:cNvPr>
          <p:cNvSpPr txBox="1"/>
          <p:nvPr/>
        </p:nvSpPr>
        <p:spPr>
          <a:xfrm>
            <a:off x="2290610" y="1935193"/>
            <a:ext cx="71642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Выполнить данное задание помогут двустишия: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0C0CEA93-0DC2-48C4-A393-62B77F82C230}"/>
              </a:ext>
            </a:extLst>
          </p:cNvPr>
          <p:cNvSpPr/>
          <p:nvPr/>
        </p:nvSpPr>
        <p:spPr>
          <a:xfrm>
            <a:off x="3203848" y="2885642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Любопытные вблизи?</a:t>
            </a:r>
          </a:p>
          <a:p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Закрывайте 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_______!</a:t>
            </a: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DE6A032B-E2C1-4BC3-BBBE-0B08E3097531}"/>
              </a:ext>
            </a:extLst>
          </p:cNvPr>
          <p:cNvSpPr/>
          <p:nvPr/>
        </p:nvSpPr>
        <p:spPr>
          <a:xfrm>
            <a:off x="5322459" y="3839749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влезаешь в шорты?</a:t>
            </a:r>
          </a:p>
          <a:p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Виноваты 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______!</a:t>
            </a: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90B72E27-7657-40EC-B2AE-30B6D1858644}"/>
              </a:ext>
            </a:extLst>
          </p:cNvPr>
          <p:cNvSpPr/>
          <p:nvPr/>
        </p:nvSpPr>
        <p:spPr>
          <a:xfrm>
            <a:off x="3203848" y="4676454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бухгалтерии аврал:</a:t>
            </a:r>
          </a:p>
          <a:p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Завершается 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_______.</a:t>
            </a: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FD793A26-EA72-41B5-AD63-599454615FF0}"/>
              </a:ext>
            </a:extLst>
          </p:cNvPr>
          <p:cNvSpPr/>
          <p:nvPr/>
        </p:nvSpPr>
        <p:spPr>
          <a:xfrm>
            <a:off x="4067944" y="5661874"/>
            <a:ext cx="52023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костра поднявшись быстро,</a:t>
            </a:r>
          </a:p>
          <a:p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лету погасла 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______.</a:t>
            </a: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0502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5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F2EC251E-288B-45BD-9FDF-AED624C3F9A0}"/>
              </a:ext>
            </a:extLst>
          </p:cNvPr>
          <p:cNvSpPr/>
          <p:nvPr/>
        </p:nvSpPr>
        <p:spPr>
          <a:xfrm>
            <a:off x="215516" y="776871"/>
            <a:ext cx="871296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1)Если вы будете внимательно рассматривать цветы, то обязательно заметите, что многие из них похожи на бабочек. (2)Лепестки цветов − чем не крылья бабочек? (3)Они так же воздушны, нежны и великолепно окрашены. (4)Несмотря на то что бабочки −это насекомые, а цветок − часть растения, сходство очевидно.(5)Когда светит солнце, цветы раскрываются. (6)Бабочки, пчёлы и другие насекомые порхают в прозрачном тёплом воздухе. (7)Но как только начинается дождь и становится прохладно,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бо́льшая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часть цветков закрывается. (8)Бабочки прячутся, пчёлы остаются в ульях. (9)И цветы, и насекомые – все любят свет и тепло.(10)Цветы дают насекомым сладкий нектар, из которого пчёлы делают душистый мёд.(11)Кроме нектара пчёлы собирают ещё и пыльцу, чтобы кормить личинок. (12)В то же время большинство цветов не могли бы образовывать плоды и семена, если бы не было насекомых. (13)Ведь, когда насекомые забираются в цветок, они измазывают своё мохнатое тельце пыльцой. (14)Потом переносят её в другой цветок, на рыльце пестика. (15)Так, сами того не замечая, насекомые опыляют цветы. (16)Цветы и насекомые созданы друг для друга, они связаны неразрывными узами. (По Г.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Громану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327BD346-8E17-4A5D-B1F8-1E6B3E34232A}"/>
              </a:ext>
            </a:extLst>
          </p:cNvPr>
          <p:cNvSpPr txBox="1"/>
          <p:nvPr/>
        </p:nvSpPr>
        <p:spPr>
          <a:xfrm>
            <a:off x="1043608" y="7430"/>
            <a:ext cx="77768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Часть 2 – работа с текстом</a:t>
            </a:r>
          </a:p>
        </p:txBody>
      </p:sp>
    </p:spTree>
    <p:extLst>
      <p:ext uri="{BB962C8B-B14F-4D97-AF65-F5344CB8AC3E}">
        <p14:creationId xmlns:p14="http://schemas.microsoft.com/office/powerpoint/2010/main" val="549106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68178" y="1412776"/>
            <a:ext cx="756084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хотел сказать автор читателю?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976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04832">
            <a:off x="5301230" y="3573014"/>
            <a:ext cx="3144103" cy="254043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E5B83FC1-4EE7-4350-ADF8-AE12FB30B503}"/>
              </a:ext>
            </a:extLst>
          </p:cNvPr>
          <p:cNvSpPr txBox="1"/>
          <p:nvPr/>
        </p:nvSpPr>
        <p:spPr>
          <a:xfrm>
            <a:off x="1930570" y="188640"/>
            <a:ext cx="72134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6</a:t>
            </a:r>
          </a:p>
        </p:txBody>
      </p:sp>
    </p:spTree>
    <p:extLst>
      <p:ext uri="{BB962C8B-B14F-4D97-AF65-F5344CB8AC3E}">
        <p14:creationId xmlns:p14="http://schemas.microsoft.com/office/powerpoint/2010/main" val="7370565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922291"/>
            <a:ext cx="721343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Какова главная мысль текста?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55776" y="2636912"/>
            <a:ext cx="65527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И цветы, и насекомые – все любят свет и тепло;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55776" y="3591019"/>
            <a:ext cx="619569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Цветы и насекомые созданы друг для друга;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55776" y="4558522"/>
            <a:ext cx="619569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Бабочки – это насекомые, а цветок – часть растения.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7E3C3800-A0BC-4D7B-9E12-5A42E01418D6}"/>
              </a:ext>
            </a:extLst>
          </p:cNvPr>
          <p:cNvSpPr txBox="1"/>
          <p:nvPr/>
        </p:nvSpPr>
        <p:spPr>
          <a:xfrm>
            <a:off x="1930570" y="188640"/>
            <a:ext cx="72134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6</a:t>
            </a:r>
          </a:p>
        </p:txBody>
      </p:sp>
    </p:spTree>
    <p:extLst>
      <p:ext uri="{BB962C8B-B14F-4D97-AF65-F5344CB8AC3E}">
        <p14:creationId xmlns:p14="http://schemas.microsoft.com/office/powerpoint/2010/main" val="29293484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87824" y="4509120"/>
            <a:ext cx="72134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Слова-подсказки: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76056" y="5052948"/>
            <a:ext cx="36724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Бабочки;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Тепло и солнце;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Цветы и насекомые.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FDC9233C-AB78-4EED-A015-843A20E488C7}"/>
              </a:ext>
            </a:extLst>
          </p:cNvPr>
          <p:cNvSpPr txBox="1"/>
          <p:nvPr/>
        </p:nvSpPr>
        <p:spPr>
          <a:xfrm>
            <a:off x="1930570" y="188640"/>
            <a:ext cx="72134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7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3A32E369-E545-4AC9-8D56-72BEE4D95BB9}"/>
              </a:ext>
            </a:extLst>
          </p:cNvPr>
          <p:cNvSpPr txBox="1"/>
          <p:nvPr/>
        </p:nvSpPr>
        <p:spPr>
          <a:xfrm>
            <a:off x="2290610" y="936667"/>
            <a:ext cx="716428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 и запиши план текста, опираясь на слова-подсказки:</a:t>
            </a:r>
          </a:p>
          <a:p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1)_______________________________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2)_______________________________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30885545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505</TotalTime>
  <Words>679</Words>
  <Application>Microsoft Office PowerPoint</Application>
  <PresentationFormat>Экран (4:3)</PresentationFormat>
  <Paragraphs>90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Аспект</vt:lpstr>
      <vt:lpstr>Мастер-класс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Стасяо</cp:lastModifiedBy>
  <cp:revision>21</cp:revision>
  <dcterms:created xsi:type="dcterms:W3CDTF">2023-10-17T08:36:51Z</dcterms:created>
  <dcterms:modified xsi:type="dcterms:W3CDTF">2024-02-11T14:30:57Z</dcterms:modified>
</cp:coreProperties>
</file>