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1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66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3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098" name="Group 2"/>
          <p:cNvGrpSpPr>
            <a:grpSpLocks/>
          </p:cNvGrpSpPr>
          <p:nvPr/>
        </p:nvGrpSpPr>
        <p:grpSpPr bwMode="auto">
          <a:xfrm>
            <a:off x="4234" y="4267200"/>
            <a:ext cx="12187767" cy="2590800"/>
            <a:chOff x="2" y="2688"/>
            <a:chExt cx="5758" cy="1632"/>
          </a:xfrm>
        </p:grpSpPr>
        <p:sp>
          <p:nvSpPr>
            <p:cNvPr id="132099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grpSp>
          <p:nvGrpSpPr>
            <p:cNvPr id="132100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32101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02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03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04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05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06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07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08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09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10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11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32112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32113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14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15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16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17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18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19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20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21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22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23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24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25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26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27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28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29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30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32131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3213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3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3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3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3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3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3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3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4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4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4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4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4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4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4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4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4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3214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3215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5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5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5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5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5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215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3215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3215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215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216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216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180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132162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692276"/>
            <a:ext cx="103632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32163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32164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132165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132166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fld id="{0C528A3C-4BE8-4D77-BC0C-92D1A1AC7D8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578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3DF570-2FB4-4DE9-A377-773B05ECAF4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302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7813"/>
            <a:ext cx="27432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0264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33EEF6-9D41-4132-84A2-46779ED7485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562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6A576-ED5E-4C9F-B498-F6BC138D6E2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467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10856-ABDB-455C-A82C-8A2DE8D8C48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933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F47906-48D5-4708-87DA-895DA864CF3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973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F8D74-9F97-401A-9023-DCAA91718AF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334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06CC52-86E9-480B-A863-0BB7D0E346A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121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A82A70-767B-4F6D-9745-39EAFF74249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35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DF73BC-C97A-46B5-B459-353A4988ADA9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642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E84BA-D9FF-4E14-8749-B9298E075779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646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Freeform 2"/>
          <p:cNvSpPr>
            <a:spLocks/>
          </p:cNvSpPr>
          <p:nvPr/>
        </p:nvSpPr>
        <p:spPr bwMode="hidden">
          <a:xfrm>
            <a:off x="8837084" y="6429375"/>
            <a:ext cx="38100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800">
              <a:solidFill>
                <a:srgbClr val="FFFFFF"/>
              </a:solidFill>
            </a:endParaRPr>
          </a:p>
        </p:txBody>
      </p:sp>
      <p:grpSp>
        <p:nvGrpSpPr>
          <p:cNvPr id="131075" name="Group 3"/>
          <p:cNvGrpSpPr>
            <a:grpSpLocks/>
          </p:cNvGrpSpPr>
          <p:nvPr/>
        </p:nvGrpSpPr>
        <p:grpSpPr bwMode="auto">
          <a:xfrm>
            <a:off x="4234" y="4267200"/>
            <a:ext cx="12187767" cy="2590800"/>
            <a:chOff x="2" y="2688"/>
            <a:chExt cx="5758" cy="1632"/>
          </a:xfrm>
        </p:grpSpPr>
        <p:sp>
          <p:nvSpPr>
            <p:cNvPr id="131076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z="1800">
                <a:solidFill>
                  <a:srgbClr val="FFFFFF"/>
                </a:solidFill>
              </a:endParaRPr>
            </a:p>
          </p:txBody>
        </p:sp>
        <p:grpSp>
          <p:nvGrpSpPr>
            <p:cNvPr id="131077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31078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079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080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081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082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083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084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085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086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087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088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31089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31090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091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092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093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094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095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096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097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098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099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00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01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02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03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04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05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06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07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31108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31109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10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11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12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13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14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15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16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17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18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19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20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21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22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23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24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25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31126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31127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28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29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30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31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32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31133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180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131134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31135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1136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1137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31138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1800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13113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814"/>
            <a:ext cx="109728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1140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1141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31142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31143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7E296F8-548C-4E3C-BC8A-159F524434DA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01236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Ø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anose="05000000000000000000" pitchFamily="2" charset="2"/>
        <a:buChar char="l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l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0%D0%BB%D0%B5%D1%85%D1%81%D0%BA%D0%B0%D1%8F_%D0%BC%D0%B8%D0%BD%D0%B8%D0%B0%D1%82%D1%8E%D1%80%D0%B0" TargetMode="External"/><Relationship Id="rId3" Type="http://schemas.openxmlformats.org/officeDocument/2006/relationships/hyperlink" Target="https://ru.wikipedia.org/wiki/%D0%9E%D1%80%D0%B5%D0%BD%D0%B1%D1%83%D1%80%D0%B3" TargetMode="External"/><Relationship Id="rId7" Type="http://schemas.openxmlformats.org/officeDocument/2006/relationships/hyperlink" Target="https://ru.wikipedia.org/wiki/%D0%93%D0%B6%D0%B5%D0%BB%D1%8C" TargetMode="External"/><Relationship Id="rId12" Type="http://schemas.openxmlformats.org/officeDocument/2006/relationships/hyperlink" Target="https://ru.wikipedia.org/wiki/%D0%9C%D0%B0%D0%BB%D0%B0%D1%85%D0%B8%D1%82" TargetMode="External"/><Relationship Id="rId2" Type="http://schemas.openxmlformats.org/officeDocument/2006/relationships/hyperlink" Target="https://ru.wikipedia.org/wiki/%D0%9F%D1%83%D1%85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ru.wikipedia.org/wiki/%D0%A5%D0%BE%D1%85%D0%BB%D0%BE%D0%BC%D1%81%D0%BA%D0%B0%D1%8F_%D1%80%D0%BE%D1%81%D0%BF%D0%B8%D1%81%D1%8C" TargetMode="External"/><Relationship Id="rId11" Type="http://schemas.openxmlformats.org/officeDocument/2006/relationships/hyperlink" Target="https://ru.wikipedia.org/wiki/%D0%A0%D0%BE%D1%81%D1%82%D0%BE%D0%B2%D1%81%D0%BA%D0%B0%D1%8F_%D1%84%D0%B8%D0%BD%D0%B8%D1%84%D1%82%D1%8C" TargetMode="External"/><Relationship Id="rId5" Type="http://schemas.openxmlformats.org/officeDocument/2006/relationships/hyperlink" Target="https://ru.wikipedia.org/wiki/%D0%9C%D0%B0%D1%82%D1%80%D1%91%D1%88%D0%BA%D0%B0" TargetMode="External"/><Relationship Id="rId10" Type="http://schemas.openxmlformats.org/officeDocument/2006/relationships/hyperlink" Target="https://ru.wikipedia.org/wiki/%D0%94%D1%8B%D0%BC%D0%BA%D0%BE%D0%B2%D1%81%D0%BA%D0%B0%D1%8F_%D0%B8%D0%B3%D1%80%D1%83%D1%88%D0%BA%D0%B0" TargetMode="External"/><Relationship Id="rId4" Type="http://schemas.openxmlformats.org/officeDocument/2006/relationships/hyperlink" Target="https://ru.wikipedia.org/wiki/%D0%A1%D0%B0%D0%BC%D0%BE%D0%B2%D0%B0%D1%80" TargetMode="External"/><Relationship Id="rId9" Type="http://schemas.openxmlformats.org/officeDocument/2006/relationships/hyperlink" Target="https://ru.wikipedia.org/wiki/%D0%92%D0%BE%D0%BB%D0%BE%D0%B3%D0%BE%D0%B4%D1%81%D0%BA%D0%B8%D0%B5_%D0%BA%D1%80%D1%83%D0%B6%D0%B5%D0%B2%D0%B0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orenburgshal.ru/userfiles/editor/large/2181_2-statya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s://www.orenburgshal.ru/userfiles/editor/large/2182_21-statya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оренбургского платка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        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sz="1800" dirty="0" smtClean="0"/>
          </a:p>
          <a:p>
            <a:r>
              <a:rPr lang="ru-RU" sz="1800" dirty="0"/>
              <a:t> </a:t>
            </a:r>
            <a:r>
              <a:rPr lang="ru-RU" sz="1800" dirty="0" smtClean="0"/>
              <a:t>                                                                    </a:t>
            </a:r>
            <a:r>
              <a:rPr lang="ru-RU" sz="1800" dirty="0" smtClean="0"/>
              <a:t>Автор </a:t>
            </a:r>
            <a:r>
              <a:rPr lang="ru-RU" sz="1800" dirty="0" smtClean="0"/>
              <a:t>работы: Чингаева Ирина Викторовна, </a:t>
            </a:r>
            <a:r>
              <a:rPr lang="ru-RU" sz="1800" dirty="0" smtClean="0"/>
              <a:t>   </a:t>
            </a:r>
          </a:p>
          <a:p>
            <a:pPr marL="0" indent="0">
              <a:buNone/>
            </a:pPr>
            <a:r>
              <a:rPr lang="ru-RU" sz="1800"/>
              <a:t> </a:t>
            </a:r>
            <a:r>
              <a:rPr lang="ru-RU" sz="1800" smtClean="0"/>
              <a:t>                                                                         </a:t>
            </a:r>
            <a:r>
              <a:rPr lang="ru-RU" sz="1800" smtClean="0"/>
              <a:t>учитель </a:t>
            </a:r>
            <a:r>
              <a:rPr lang="ru-RU" sz="1800" dirty="0" smtClean="0"/>
              <a:t>начальных классов </a:t>
            </a:r>
            <a:r>
              <a:rPr lang="en-US" sz="1800" dirty="0" smtClean="0"/>
              <a:t>I</a:t>
            </a:r>
            <a:r>
              <a:rPr lang="ru-RU" sz="1800" dirty="0" smtClean="0"/>
              <a:t> категории </a:t>
            </a:r>
            <a:r>
              <a:rPr lang="ru-RU" sz="1800" dirty="0" smtClean="0"/>
              <a:t>МОУ                              </a:t>
            </a:r>
          </a:p>
          <a:p>
            <a:pPr marL="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                                                                 </a:t>
            </a:r>
            <a:r>
              <a:rPr lang="ru-RU" sz="1800" dirty="0" smtClean="0"/>
              <a:t>«Горяйновская </a:t>
            </a:r>
            <a:r>
              <a:rPr lang="ru-RU" sz="1800" dirty="0" smtClean="0"/>
              <a:t>основная общеобразовательная школа»</a:t>
            </a: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890" y="1523849"/>
            <a:ext cx="4734910" cy="314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178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Пушистое облако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Платок высыхает и становится похожим на пушистое облако. Это и есть знаменитая оренбургская «паутинка» – огромный </a:t>
            </a:r>
          </a:p>
          <a:p>
            <a:pPr marL="0" indent="0">
              <a:buNone/>
            </a:pPr>
            <a:r>
              <a:rPr lang="ru-RU" dirty="0" smtClean="0"/>
              <a:t>  платок без труда проходит </a:t>
            </a:r>
          </a:p>
          <a:p>
            <a:pPr marL="0" indent="0">
              <a:buNone/>
            </a:pPr>
            <a:r>
              <a:rPr lang="ru-RU" dirty="0" smtClean="0"/>
              <a:t>  сквозь обручальное кольцо.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2920167"/>
            <a:ext cx="5281449" cy="351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517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Первая паутинка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Местом зарождения пуховязального промысла является село Жёлтое </a:t>
            </a:r>
            <a:r>
              <a:rPr lang="ru-RU" dirty="0" err="1" smtClean="0"/>
              <a:t>Саракташского</a:t>
            </a:r>
            <a:r>
              <a:rPr lang="ru-RU" dirty="0" smtClean="0"/>
              <a:t> района Оренбургской области. Именно там, впервые, из-под спиц казачек вышла первая ажурная паутинка!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669" y="3641835"/>
            <a:ext cx="4298731" cy="2932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1601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Признание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Зимними вечерами, сидя у лучины, вязали женщины платки удивительной красоты. Опыт передавался от матери к дочери.</a:t>
            </a:r>
          </a:p>
          <a:p>
            <a:r>
              <a:rPr lang="ru-RU" dirty="0" smtClean="0"/>
              <a:t>В 1858 году Большой серебряной медалью поощрили оренбургских мастериц за платки на выставке в Брюсселе.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653" y="4192971"/>
            <a:ext cx="600075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8589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Победители выставок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Далее оренбургские пуховые платки становятся участниками и победителями международных выставок.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778041"/>
            <a:ext cx="4241599" cy="3893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6420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Визитная карточка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Оренбургский пуховый платок – </a:t>
            </a:r>
          </a:p>
          <a:p>
            <a:pPr marL="0" indent="0">
              <a:buNone/>
            </a:pPr>
            <a:r>
              <a:rPr lang="ru-RU" dirty="0" smtClean="0"/>
              <a:t>одна из визитных карточек края. </a:t>
            </a:r>
          </a:p>
          <a:p>
            <a:pPr marL="0" indent="0">
              <a:buNone/>
            </a:pPr>
            <a:r>
              <a:rPr lang="ru-RU" dirty="0" smtClean="0"/>
              <a:t>Лучший подарок для любой </a:t>
            </a:r>
          </a:p>
          <a:p>
            <a:pPr marL="0" indent="0">
              <a:buNone/>
            </a:pPr>
            <a:r>
              <a:rPr lang="ru-RU" dirty="0" smtClean="0"/>
              <a:t>женщины – это набор пушистых </a:t>
            </a:r>
          </a:p>
          <a:p>
            <a:pPr marL="0" indent="0">
              <a:buNone/>
            </a:pPr>
            <a:r>
              <a:rPr lang="ru-RU" dirty="0" smtClean="0"/>
              <a:t>изделий оренбургских мастериц.</a:t>
            </a:r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09795" y="1300656"/>
            <a:ext cx="4309242" cy="5440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33807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Большое будущее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То, что ещё недавно считалось роскошью, стало доступным всем. У оренбургского пухового платка впереди большое </a:t>
            </a:r>
          </a:p>
          <a:p>
            <a:pPr marL="0" indent="0">
              <a:buNone/>
            </a:pPr>
            <a:r>
              <a:rPr lang="ru-RU" dirty="0" smtClean="0"/>
              <a:t>   будущее – будущее, </a:t>
            </a:r>
          </a:p>
          <a:p>
            <a:pPr marL="0" indent="0">
              <a:buNone/>
            </a:pPr>
            <a:r>
              <a:rPr lang="ru-RU" dirty="0" smtClean="0"/>
              <a:t>   основанное на вековых </a:t>
            </a:r>
          </a:p>
          <a:p>
            <a:pPr marL="0" indent="0">
              <a:buNone/>
            </a:pPr>
            <a:r>
              <a:rPr lang="ru-RU" dirty="0" smtClean="0"/>
              <a:t>   традициях.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883" y="2715132"/>
            <a:ext cx="6232634" cy="4142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088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Оренбургский пуховый платок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847726"/>
            <a:ext cx="5507182" cy="5843588"/>
          </a:xfrm>
        </p:spPr>
      </p:pic>
      <p:sp>
        <p:nvSpPr>
          <p:cNvPr id="5" name="Прямоугольник 4"/>
          <p:cNvSpPr/>
          <p:nvPr/>
        </p:nvSpPr>
        <p:spPr>
          <a:xfrm>
            <a:off x="6290442" y="847727"/>
            <a:ext cx="529195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этот вьюжный неласковый </a:t>
            </a:r>
            <a:r>
              <a:rPr lang="ru-RU" sz="2400" dirty="0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вечер,</a:t>
            </a:r>
            <a: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Когда снежная мгла вдоль </a:t>
            </a:r>
            <a:r>
              <a:rPr lang="ru-RU" sz="2400" dirty="0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дорог,</a:t>
            </a:r>
            <a: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Ты накинь, дорогая, на плечи </a:t>
            </a:r>
            <a:b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Оренбургский пуховый </a:t>
            </a:r>
            <a:r>
              <a:rPr lang="ru-RU" sz="2400" dirty="0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платок.</a:t>
            </a:r>
            <a: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его вечерами вязала </a:t>
            </a:r>
            <a:b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тебя, моя добрая </a:t>
            </a:r>
            <a:r>
              <a:rPr lang="ru-RU" sz="2400" dirty="0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мать.</a:t>
            </a:r>
            <a: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готова тебе, </a:t>
            </a:r>
            <a:r>
              <a:rPr lang="ru-RU" sz="2400" dirty="0" smtClean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дорогая,</a:t>
            </a:r>
            <a: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платок, даже сердце отдать </a:t>
            </a:r>
            <a:b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27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9545" y="315310"/>
            <a:ext cx="11619185" cy="1240513"/>
          </a:xfrm>
        </p:spPr>
        <p:txBody>
          <a:bodyPr/>
          <a:lstStyle/>
          <a:p>
            <a:pPr lvl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36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8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99089" y="207817"/>
            <a:ext cx="11177751" cy="6452755"/>
          </a:xfrm>
        </p:spPr>
        <p:txBody>
          <a:bodyPr/>
          <a:lstStyle/>
          <a:p>
            <a:pPr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b="1" dirty="0" smtClean="0">
                <a:solidFill>
                  <a:srgbClr val="25252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Оренбургский пуховый платок</a:t>
            </a:r>
            <a:r>
              <a:rPr lang="ru-RU" dirty="0" smtClean="0">
                <a:solidFill>
                  <a:srgbClr val="25252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— вязаный платок из козьего </a:t>
            </a:r>
            <a:r>
              <a:rPr lang="ru-RU" u="none" strike="noStrike" dirty="0" smtClean="0">
                <a:solidFill>
                  <a:srgbClr val="0B0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 tooltip="Пух"/>
              </a:rPr>
              <a:t>пуха</a:t>
            </a:r>
            <a:r>
              <a:rPr lang="ru-RU" dirty="0" smtClean="0">
                <a:solidFill>
                  <a:srgbClr val="25252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 нити-основы (хлопчатобумажной, шёлковой и др.).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u="none" strike="noStrike" dirty="0" smtClean="0">
                <a:solidFill>
                  <a:srgbClr val="0B0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 tooltip="Оренбург"/>
              </a:rPr>
              <a:t>Оренбургский</a:t>
            </a:r>
            <a:r>
              <a:rPr lang="ru-RU" dirty="0" smtClean="0">
                <a:solidFill>
                  <a:srgbClr val="25252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пуховый платок, наряду с тульским </a:t>
            </a:r>
            <a:r>
              <a:rPr lang="ru-RU" u="none" strike="noStrike" dirty="0" smtClean="0">
                <a:solidFill>
                  <a:srgbClr val="0B0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 tooltip="Самовар"/>
              </a:rPr>
              <a:t>самоваром</a:t>
            </a:r>
            <a:r>
              <a:rPr lang="ru-RU" dirty="0" smtClean="0">
                <a:solidFill>
                  <a:srgbClr val="25252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u="none" strike="noStrike" dirty="0" smtClean="0">
                <a:solidFill>
                  <a:srgbClr val="0B0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 tooltip="Матрёшка"/>
              </a:rPr>
              <a:t>матрешкой</a:t>
            </a:r>
            <a:r>
              <a:rPr lang="ru-RU" dirty="0" smtClean="0">
                <a:solidFill>
                  <a:srgbClr val="25252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u="none" strike="noStrike" dirty="0" smtClean="0">
                <a:solidFill>
                  <a:srgbClr val="0B0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 tooltip="Хохломская роспись"/>
              </a:rPr>
              <a:t>хохломской росписью</a:t>
            </a:r>
            <a:r>
              <a:rPr lang="ru-RU" dirty="0" smtClean="0">
                <a:solidFill>
                  <a:srgbClr val="25252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u="none" strike="noStrike" dirty="0" smtClean="0">
                <a:solidFill>
                  <a:srgbClr val="0B0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 tooltip="Гжель"/>
              </a:rPr>
              <a:t>гжелью</a:t>
            </a:r>
            <a:r>
              <a:rPr lang="ru-RU" dirty="0" smtClean="0">
                <a:solidFill>
                  <a:srgbClr val="25252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u="none" strike="noStrike" dirty="0" smtClean="0">
                <a:solidFill>
                  <a:srgbClr val="0B0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8" tooltip="Палехская миниатюра"/>
              </a:rPr>
              <a:t>палехом</a:t>
            </a:r>
            <a:r>
              <a:rPr lang="ru-RU" dirty="0" smtClean="0">
                <a:solidFill>
                  <a:srgbClr val="25252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u="none" strike="noStrike" dirty="0" smtClean="0">
                <a:solidFill>
                  <a:srgbClr val="0B0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9" tooltip="Вологодские кружева"/>
              </a:rPr>
              <a:t>вологодскими кружевами</a:t>
            </a:r>
            <a:r>
              <a:rPr lang="ru-RU" dirty="0" smtClean="0">
                <a:solidFill>
                  <a:srgbClr val="25252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u="none" strike="noStrike" dirty="0" smtClean="0">
                <a:solidFill>
                  <a:srgbClr val="0B0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10" tooltip="Дымковская игрушка"/>
              </a:rPr>
              <a:t>дымковской игрушкой</a:t>
            </a:r>
            <a:r>
              <a:rPr lang="ru-RU" dirty="0" smtClean="0">
                <a:solidFill>
                  <a:srgbClr val="25252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u="none" strike="noStrike" dirty="0" smtClean="0">
                <a:solidFill>
                  <a:srgbClr val="0B0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11" tooltip="Ростовская финифть"/>
              </a:rPr>
              <a:t>ростовской финифтью</a:t>
            </a:r>
            <a:r>
              <a:rPr lang="ru-RU" dirty="0" smtClean="0">
                <a:solidFill>
                  <a:srgbClr val="25252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уральским </a:t>
            </a:r>
            <a:r>
              <a:rPr lang="ru-RU" u="none" strike="noStrike" dirty="0" smtClean="0">
                <a:solidFill>
                  <a:srgbClr val="0B008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12" tooltip="Малахит"/>
              </a:rPr>
              <a:t>малахитом</a:t>
            </a:r>
            <a:r>
              <a:rPr lang="ru-RU" dirty="0" smtClean="0">
                <a:solidFill>
                  <a:srgbClr val="25252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— один из символов России.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17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7419108" y="2171701"/>
            <a:ext cx="44784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6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220607" cy="5108028"/>
          </a:xfrm>
        </p:spPr>
        <p:txBody>
          <a:bodyPr/>
          <a:lstStyle/>
          <a:p>
            <a:pPr algn="l"/>
            <a:r>
              <a:rPr lang="ru-RU" sz="2800" dirty="0" smtClean="0"/>
              <a:t>Тонкую пушистую нить прядут из </a:t>
            </a:r>
            <a:br>
              <a:rPr lang="ru-RU" sz="2800" dirty="0" smtClean="0"/>
            </a:br>
            <a:r>
              <a:rPr lang="ru-RU" sz="2800" dirty="0" smtClean="0"/>
              <a:t>пуха коз особой породы. Их вывели около </a:t>
            </a:r>
            <a:br>
              <a:rPr lang="ru-RU" sz="2800" dirty="0" smtClean="0"/>
            </a:br>
            <a:r>
              <a:rPr lang="ru-RU" sz="2800" dirty="0" smtClean="0"/>
              <a:t>двух веков назад. Чтобы под козьей </a:t>
            </a:r>
            <a:br>
              <a:rPr lang="ru-RU" sz="2800" dirty="0" smtClean="0"/>
            </a:br>
            <a:r>
              <a:rPr lang="ru-RU" sz="2800" dirty="0" smtClean="0"/>
              <a:t>«шубой» образовывался мягкий и густой подшёрсток, нужны особые природные условия: жестокие морозы, ветры и снегопады. Когда оренбургских коз </a:t>
            </a:r>
            <a:br>
              <a:rPr lang="ru-RU" sz="2800" dirty="0" smtClean="0"/>
            </a:br>
            <a:r>
              <a:rPr lang="ru-RU" sz="2800" dirty="0" smtClean="0"/>
              <a:t>вывозили за границу, в места с более </a:t>
            </a:r>
            <a:br>
              <a:rPr lang="ru-RU" sz="2800" dirty="0" smtClean="0"/>
            </a:br>
            <a:r>
              <a:rPr lang="ru-RU" sz="2800" dirty="0" smtClean="0"/>
              <a:t>мягким климатом – пух у них через </a:t>
            </a:r>
            <a:br>
              <a:rPr lang="ru-RU" sz="2800" dirty="0" smtClean="0"/>
            </a:br>
            <a:r>
              <a:rPr lang="ru-RU" sz="2800" dirty="0" smtClean="0"/>
              <a:t>несколько лет исчезал. Они становились обыкновенными грубошёрстными козами.</a:t>
            </a:r>
            <a:endParaRPr lang="ru-RU" sz="2800" dirty="0"/>
          </a:p>
        </p:txBody>
      </p:sp>
      <p:pic>
        <p:nvPicPr>
          <p:cNvPr id="4" name="Объект 3" descr="https://www.orenburgshal.ru/userfiles/editor/medium/1752_domestic_goat_kid_in_capeweed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0607" y="2222938"/>
            <a:ext cx="4971393" cy="46350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1088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Модный аксессуар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1857 году на всемирной выставке в Париже впервые были представлены знаменитые оренбургские «паутинки» – узорные вязаные платки, которые всех восхитили и поразили. Французы – законодатели моды, объявили пуховую шаль модным аксессуаром, дополнением наряда.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7559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736178"/>
          </a:xfrm>
        </p:spPr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</a:br>
            <a:r>
              <a:rPr lang="ru-RU" sz="3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Совсем </a:t>
            </a:r>
            <a:r>
              <a:rPr lang="ru-RU" sz="3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чудесно выглядит паутинка – ажурная, тончайшая, теплая и в тоже время почти невесомая шаль.</a:t>
            </a:r>
            <a:br>
              <a:rPr lang="ru-RU" sz="3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</a:br>
            <a:r>
              <a:rPr lang="ru-RU" sz="3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5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65283"/>
            <a:ext cx="12192000" cy="4792717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</a:endParaRP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https://www.orenburgshal.ru/userfiles/editor/medium/2181_2-statya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259" y="1531226"/>
            <a:ext cx="3029607" cy="512182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www.orenburgshal.ru/userfiles/editor/medium/2182_21-statya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5128" y="1531226"/>
            <a:ext cx="2853559" cy="5121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658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Процесс изготовления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 каждой козы вычёсывают 350-400 граммов пуха. Потом его очень тщательно очищают, расчёсывают, моют, прядут (для крепости в пух</a:t>
            </a:r>
          </a:p>
          <a:p>
            <a:pPr marL="0" indent="0">
              <a:buNone/>
            </a:pPr>
            <a:r>
              <a:rPr lang="ru-RU" dirty="0" smtClean="0"/>
              <a:t>   добавляют шёлковую нить).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4648" y="3055199"/>
            <a:ext cx="3557752" cy="34368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1" y="3747229"/>
            <a:ext cx="3123787" cy="3110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079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Когда платок связан, его стирают, отбеливают, натягивают на специальную раму.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251" y="2727434"/>
            <a:ext cx="5507421" cy="4130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607267"/>
      </p:ext>
    </p:extLst>
  </p:cSld>
  <p:clrMapOvr>
    <a:masterClrMapping/>
  </p:clrMapOvr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</TotalTime>
  <Words>296</Words>
  <Application>Microsoft Office PowerPoint</Application>
  <PresentationFormat>Широкоэкранный</PresentationFormat>
  <Paragraphs>46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Times New Roman</vt:lpstr>
      <vt:lpstr>Verdana</vt:lpstr>
      <vt:lpstr>Wingdings</vt:lpstr>
      <vt:lpstr>Круги</vt:lpstr>
      <vt:lpstr>История оренбургского платка</vt:lpstr>
      <vt:lpstr>Оренбургский пуховый платок </vt:lpstr>
      <vt:lpstr> </vt:lpstr>
      <vt:lpstr>Презентация PowerPoint</vt:lpstr>
      <vt:lpstr>Тонкую пушистую нить прядут из  пуха коз особой породы. Их вывели около  двух веков назад. Чтобы под козьей  «шубой» образовывался мягкий и густой подшёрсток, нужны особые природные условия: жестокие морозы, ветры и снегопады. Когда оренбургских коз  вывозили за границу, в места с более  мягким климатом – пух у них через  несколько лет исчезал. Они становились обыкновенными грубошёрстными козами.</vt:lpstr>
      <vt:lpstr>Модный аксессуар</vt:lpstr>
      <vt:lpstr>  Совсем чудесно выглядит паутинка – ажурная, тончайшая, теплая и в тоже время почти невесомая шаль.  </vt:lpstr>
      <vt:lpstr>Процесс изготовления</vt:lpstr>
      <vt:lpstr>Презентация PowerPoint</vt:lpstr>
      <vt:lpstr>Пушистое облако</vt:lpstr>
      <vt:lpstr>Первая паутинка</vt:lpstr>
      <vt:lpstr>Признание</vt:lpstr>
      <vt:lpstr>Победители выставок</vt:lpstr>
      <vt:lpstr>Визитная карточка</vt:lpstr>
      <vt:lpstr>Большое будущее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User</cp:lastModifiedBy>
  <cp:revision>62</cp:revision>
  <dcterms:created xsi:type="dcterms:W3CDTF">2017-02-02T15:53:48Z</dcterms:created>
  <dcterms:modified xsi:type="dcterms:W3CDTF">2022-01-12T18:33:48Z</dcterms:modified>
</cp:coreProperties>
</file>