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9" r:id="rId3"/>
    <p:sldId id="278" r:id="rId4"/>
    <p:sldId id="257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5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476672"/>
            <a:ext cx="5723468" cy="1828090"/>
          </a:xfrm>
        </p:spPr>
        <p:txBody>
          <a:bodyPr>
            <a:normAutofit/>
          </a:bodyPr>
          <a:lstStyle/>
          <a:p>
            <a:r>
              <a:rPr lang="ru-RU" sz="3600" dirty="0"/>
              <a:t>Возникновение Монгольской империи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2204864"/>
            <a:ext cx="5712179" cy="576064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039" y="2693964"/>
            <a:ext cx="3965391" cy="2607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569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6965245" cy="1202485"/>
          </a:xfrm>
        </p:spPr>
        <p:txBody>
          <a:bodyPr/>
          <a:lstStyle/>
          <a:p>
            <a:r>
              <a:rPr lang="ru-RU" sz="3600" dirty="0"/>
              <a:t>Походное питание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340768"/>
            <a:ext cx="7056784" cy="3603812"/>
          </a:xfrm>
        </p:spPr>
        <p:txBody>
          <a:bodyPr>
            <a:normAutofit/>
          </a:bodyPr>
          <a:lstStyle/>
          <a:p>
            <a:r>
              <a:rPr lang="ru-RU" sz="1600" dirty="0"/>
              <a:t>Монгольское войско обходилось без значительного фуража, не смотря на свой значительный размер. Какие методы консервации пищи, доступные степнякам, вы знаете?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243" y="2420888"/>
            <a:ext cx="6930340" cy="317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952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6965245" cy="1202485"/>
          </a:xfrm>
        </p:spPr>
        <p:txBody>
          <a:bodyPr/>
          <a:lstStyle/>
          <a:p>
            <a:r>
              <a:rPr lang="ru-RU" sz="3600" dirty="0"/>
              <a:t>Походное питание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340768"/>
            <a:ext cx="7056784" cy="3603812"/>
          </a:xfrm>
        </p:spPr>
        <p:txBody>
          <a:bodyPr>
            <a:normAutofit/>
          </a:bodyPr>
          <a:lstStyle/>
          <a:p>
            <a:r>
              <a:rPr lang="ru-RU" sz="1600" dirty="0"/>
              <a:t>Походный паёк монгольского солдата составляли высушенные до состояния порошка сыр и мясо, занимавшие мало места и мало весившие при своей питательности. Также они активно охотились в пути, дополняли это кумысом и кониной при необходимости. Кочевая жизнь приспособила их к куда большей доле белка в рационе чем у оседлых народов. А </a:t>
            </a:r>
            <a:r>
              <a:rPr lang="ru-RU" sz="1600" dirty="0" err="1"/>
              <a:t>подсушеный</a:t>
            </a:r>
            <a:r>
              <a:rPr lang="ru-RU" sz="1600" dirty="0"/>
              <a:t> сыр </a:t>
            </a:r>
            <a:r>
              <a:rPr lang="ru-RU" sz="1600" dirty="0" err="1"/>
              <a:t>курут</a:t>
            </a:r>
            <a:r>
              <a:rPr lang="ru-RU" sz="1600" dirty="0"/>
              <a:t> и сегодня является популярным блюдом в Средней Азии.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220688"/>
            <a:ext cx="2151920" cy="28692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229485"/>
            <a:ext cx="4389429" cy="290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952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6965245" cy="1202485"/>
          </a:xfrm>
        </p:spPr>
        <p:txBody>
          <a:bodyPr/>
          <a:lstStyle/>
          <a:p>
            <a:r>
              <a:rPr lang="ru-RU" sz="3600" dirty="0"/>
              <a:t>Кузнечное дело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340768"/>
            <a:ext cx="7056784" cy="3603812"/>
          </a:xfrm>
        </p:spPr>
        <p:txBody>
          <a:bodyPr>
            <a:normAutofit/>
          </a:bodyPr>
          <a:lstStyle/>
          <a:p>
            <a:r>
              <a:rPr lang="ru-RU" sz="1600" dirty="0"/>
              <a:t>У кочевников не могло быть постоянных шахт для добычи железной руды, и тем не менее, они были вооружены железным оружием, доспехами, и стрелами с железными наконечниками. Долгое время это было загадкой для исследователей.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564904"/>
            <a:ext cx="6034514" cy="3565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878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6965245" cy="1202485"/>
          </a:xfrm>
        </p:spPr>
        <p:txBody>
          <a:bodyPr/>
          <a:lstStyle/>
          <a:p>
            <a:r>
              <a:rPr lang="ru-RU" sz="3600" dirty="0"/>
              <a:t>Кузнечное дело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340768"/>
            <a:ext cx="7056784" cy="3603812"/>
          </a:xfrm>
        </p:spPr>
        <p:txBody>
          <a:bodyPr>
            <a:normAutofit/>
          </a:bodyPr>
          <a:lstStyle/>
          <a:p>
            <a:r>
              <a:rPr lang="ru-RU" sz="1600" dirty="0"/>
              <a:t>У монголов были сезонные сыродутные печи, к которым они прикочёвывали раз в год. А наконечники для стрел и другие мелкие металлические предметы изготавливались в маленьких печах в которых закончить </a:t>
            </a:r>
            <a:r>
              <a:rPr lang="ru-RU" sz="1600" dirty="0" err="1"/>
              <a:t>выплавление</a:t>
            </a:r>
            <a:r>
              <a:rPr lang="ru-RU" sz="1600" dirty="0"/>
              <a:t> можно было у костра за несколько часов во время вечернего привала. Выходы руды же в степных холмах не редкость.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7" y="3140968"/>
            <a:ext cx="6222647" cy="2522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878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6965245" cy="1202485"/>
          </a:xfrm>
        </p:spPr>
        <p:txBody>
          <a:bodyPr/>
          <a:lstStyle/>
          <a:p>
            <a:r>
              <a:rPr lang="ru-RU" sz="3600" dirty="0"/>
              <a:t>Дисциплина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340768"/>
            <a:ext cx="7056784" cy="3603812"/>
          </a:xfrm>
        </p:spPr>
        <p:txBody>
          <a:bodyPr>
            <a:normAutofit/>
          </a:bodyPr>
          <a:lstStyle/>
          <a:p>
            <a:r>
              <a:rPr lang="ru-RU" sz="1600" dirty="0"/>
              <a:t>Необходимой частью построения сильной армии является железная дисциплина. Какую знаменитую своей жестокостью дисциплинарную меру за бегство с поля боя ввёл в Монгольской империи Чингисхан?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327920"/>
            <a:ext cx="6372200" cy="382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878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6965245" cy="1202485"/>
          </a:xfrm>
        </p:spPr>
        <p:txBody>
          <a:bodyPr/>
          <a:lstStyle/>
          <a:p>
            <a:r>
              <a:rPr lang="ru-RU" sz="3600" dirty="0"/>
              <a:t>Дисциплина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340768"/>
            <a:ext cx="7056784" cy="3603812"/>
          </a:xfrm>
        </p:spPr>
        <p:txBody>
          <a:bodyPr>
            <a:normAutofit/>
          </a:bodyPr>
          <a:lstStyle/>
          <a:p>
            <a:r>
              <a:rPr lang="ru-RU" sz="1600" dirty="0"/>
              <a:t>Если у римлян существовала децимация, то есть в сбежавших с поля боя подразделениях случайным образом убивали каждого десятого бойца, то Чингисхан действовал наоборот – за бегство всего одного бойца из десятка казнили весь десяток, за бегство десятка – всю сотню, и так далее. Теперь остановить беглеца было в интересах его сослуживцев, ведь в противном случае они тоже будут казнены.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212976"/>
            <a:ext cx="4207419" cy="2804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878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Параграф 15, изучить.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714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074F53-5E5E-4C6E-932A-2EE5A8A87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8285" y="980729"/>
            <a:ext cx="6254044" cy="792088"/>
          </a:xfrm>
        </p:spPr>
        <p:txBody>
          <a:bodyPr/>
          <a:lstStyle/>
          <a:p>
            <a:r>
              <a:rPr lang="ru-RU" dirty="0"/>
              <a:t>План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FA6860C-3EBE-4592-8C73-2B05ACEF0F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56266" y="2060848"/>
            <a:ext cx="6231467" cy="3600400"/>
          </a:xfrm>
        </p:spPr>
        <p:txBody>
          <a:bodyPr>
            <a:normAutofit/>
          </a:bodyPr>
          <a:lstStyle/>
          <a:p>
            <a:pPr algn="l"/>
            <a:r>
              <a:rPr lang="ru-RU" sz="2400" dirty="0"/>
              <a:t>1.Карта Походы Чингисхана</a:t>
            </a:r>
          </a:p>
          <a:p>
            <a:pPr algn="l"/>
            <a:r>
              <a:rPr lang="ru-RU" sz="2400" dirty="0"/>
              <a:t>2.Веротерпимость</a:t>
            </a:r>
          </a:p>
          <a:p>
            <a:pPr algn="l"/>
            <a:r>
              <a:rPr lang="ru-RU" sz="2400" dirty="0"/>
              <a:t>3.Купцы</a:t>
            </a:r>
          </a:p>
          <a:p>
            <a:pPr algn="l"/>
            <a:r>
              <a:rPr lang="ru-RU" sz="2400" dirty="0"/>
              <a:t>4.Лошади</a:t>
            </a:r>
          </a:p>
          <a:p>
            <a:pPr algn="l"/>
            <a:r>
              <a:rPr lang="ru-RU" sz="2400" dirty="0"/>
              <a:t>5.Походное питание</a:t>
            </a:r>
          </a:p>
          <a:p>
            <a:pPr algn="l"/>
            <a:r>
              <a:rPr lang="ru-RU" sz="2400" dirty="0"/>
              <a:t>6.Кузнечное дело</a:t>
            </a:r>
          </a:p>
          <a:p>
            <a:pPr algn="l"/>
            <a:r>
              <a:rPr lang="ru-RU" sz="2400" dirty="0"/>
              <a:t>7.Дисциплина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0046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6965245" cy="1202485"/>
          </a:xfrm>
        </p:spPr>
        <p:txBody>
          <a:bodyPr/>
          <a:lstStyle/>
          <a:p>
            <a:r>
              <a:rPr lang="ru-RU" sz="3600" dirty="0"/>
              <a:t>Походы Чингисхана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132856"/>
            <a:ext cx="7155022" cy="2736304"/>
          </a:xfrm>
        </p:spPr>
      </p:pic>
    </p:spTree>
    <p:extLst>
      <p:ext uri="{BB962C8B-B14F-4D97-AF65-F5344CB8AC3E}">
        <p14:creationId xmlns:p14="http://schemas.microsoft.com/office/powerpoint/2010/main" val="2956898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6965245" cy="1202485"/>
          </a:xfrm>
        </p:spPr>
        <p:txBody>
          <a:bodyPr/>
          <a:lstStyle/>
          <a:p>
            <a:r>
              <a:rPr lang="ru-RU" sz="3600" dirty="0"/>
              <a:t>Веротерпимость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340768"/>
            <a:ext cx="7056784" cy="3603812"/>
          </a:xfrm>
        </p:spPr>
        <p:txBody>
          <a:bodyPr>
            <a:normAutofit/>
          </a:bodyPr>
          <a:lstStyle/>
          <a:p>
            <a:r>
              <a:rPr lang="ru-RU" sz="1600" dirty="0"/>
              <a:t>Правители Монгольской империи были очень веротерпимы, никогда </a:t>
            </a:r>
          </a:p>
          <a:p>
            <a:pPr marL="0" indent="0">
              <a:buNone/>
            </a:pPr>
            <a:r>
              <a:rPr lang="ru-RU" sz="1600" dirty="0"/>
              <a:t>не навязывали завоёванным народам другую религию и выдавали защитные грамоты их священнослужителям. Предположите причины такого поведения.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512" y="2611175"/>
            <a:ext cx="5259822" cy="3500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984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6965245" cy="1202485"/>
          </a:xfrm>
        </p:spPr>
        <p:txBody>
          <a:bodyPr/>
          <a:lstStyle/>
          <a:p>
            <a:r>
              <a:rPr lang="ru-RU" sz="3600" dirty="0"/>
              <a:t>Веротерпимость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340768"/>
            <a:ext cx="7056784" cy="3603812"/>
          </a:xfrm>
        </p:spPr>
        <p:txBody>
          <a:bodyPr>
            <a:normAutofit/>
          </a:bodyPr>
          <a:lstStyle/>
          <a:p>
            <a:r>
              <a:rPr lang="ru-RU" sz="1600" dirty="0"/>
              <a:t>Это помогало укрепить контроль над покорёнными народами, заручившись поддержкой духовенства</a:t>
            </a:r>
            <a:r>
              <a:rPr lang="en-US" sz="1600" dirty="0"/>
              <a:t>;</a:t>
            </a:r>
            <a:r>
              <a:rPr lang="ru-RU" sz="1600" dirty="0"/>
              <a:t> кроме того, языческая религия монгол не отрицала существования других богов, так что ханы стремились задобрить любых божеств что могли бы угрожать им.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1" y="2708920"/>
            <a:ext cx="5493067" cy="3436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218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6965245" cy="1202485"/>
          </a:xfrm>
        </p:spPr>
        <p:txBody>
          <a:bodyPr/>
          <a:lstStyle/>
          <a:p>
            <a:r>
              <a:rPr lang="ru-RU" sz="3600" dirty="0"/>
              <a:t>Купцы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340768"/>
            <a:ext cx="7056784" cy="3603812"/>
          </a:xfrm>
        </p:spPr>
        <p:txBody>
          <a:bodyPr>
            <a:normAutofit/>
          </a:bodyPr>
          <a:lstStyle/>
          <a:p>
            <a:r>
              <a:rPr lang="ru-RU" sz="1600" dirty="0"/>
              <a:t>Чингисхан принимал у себя и щедро одаривал купцов, занимавшихся междугородней торговлей. Он даже специально высылал их впереди войска, в города на которые собирался напасть. Зачем?</a:t>
            </a:r>
          </a:p>
        </p:txBody>
      </p:sp>
      <p:pic>
        <p:nvPicPr>
          <p:cNvPr id="1026" name="Picture 2" descr="D:\Загрузки\https___tf-cmsv2-smithsonianmag-media.s3.amazonaw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420888"/>
            <a:ext cx="4968552" cy="3726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9065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6965245" cy="1202485"/>
          </a:xfrm>
        </p:spPr>
        <p:txBody>
          <a:bodyPr/>
          <a:lstStyle/>
          <a:p>
            <a:r>
              <a:rPr lang="ru-RU" sz="3600" dirty="0"/>
              <a:t>Купцы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340768"/>
            <a:ext cx="7056784" cy="3603812"/>
          </a:xfrm>
        </p:spPr>
        <p:txBody>
          <a:bodyPr>
            <a:normAutofit/>
          </a:bodyPr>
          <a:lstStyle/>
          <a:p>
            <a:r>
              <a:rPr lang="ru-RU" sz="1600" dirty="0"/>
              <a:t>Так он собирал сведения о защите города и его укреплениях, покупая информацию у торговцев, от которых противник и не думал прятаться. Некоторые даже поступали к нему на постоянную службу.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492896"/>
            <a:ext cx="5408079" cy="3605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065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6965245" cy="1202485"/>
          </a:xfrm>
        </p:spPr>
        <p:txBody>
          <a:bodyPr/>
          <a:lstStyle/>
          <a:p>
            <a:r>
              <a:rPr lang="ru-RU" sz="3600" dirty="0"/>
              <a:t>Лошади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340768"/>
            <a:ext cx="7056784" cy="3603812"/>
          </a:xfrm>
        </p:spPr>
        <p:txBody>
          <a:bodyPr>
            <a:normAutofit/>
          </a:bodyPr>
          <a:lstStyle/>
          <a:p>
            <a:r>
              <a:rPr lang="ru-RU" sz="1600" dirty="0"/>
              <a:t>Монгольское войско брало с собой в поход огромное количество лошадей – по 6-8 на каждого бойца, вместо одной ездовой, одной вьючной и одной боевой как это было принято в Европе. Хоть это и создавало проблемы с прокормом особенно в зимней степи, это было оправдано. Предположите, почему.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708920"/>
            <a:ext cx="5112568" cy="3407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065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6965245" cy="1202485"/>
          </a:xfrm>
        </p:spPr>
        <p:txBody>
          <a:bodyPr/>
          <a:lstStyle/>
          <a:p>
            <a:r>
              <a:rPr lang="ru-RU" sz="3600" dirty="0"/>
              <a:t>Лошади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340768"/>
            <a:ext cx="7056784" cy="3603812"/>
          </a:xfrm>
        </p:spPr>
        <p:txBody>
          <a:bodyPr>
            <a:normAutofit/>
          </a:bodyPr>
          <a:lstStyle/>
          <a:p>
            <a:r>
              <a:rPr lang="ru-RU" sz="1600" dirty="0"/>
              <a:t>Постоянно меняя лошадей и не перегружая ни одну из них, войско могло сохранять максимальную мобильность. Кроме того, монголы старались брать в поход молодых кобылиц у которых недавно родились жеребята, чтобы получать кумыс. В случае исчерпания припасов лошади забивались на еду, а в обратный путь они могли увезти много добычи. Поэтому монголы старались угонять с собой любых найденных в походе лошадей.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164407"/>
            <a:ext cx="4203858" cy="2911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065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215</TotalTime>
  <Words>578</Words>
  <Application>Microsoft Office PowerPoint</Application>
  <PresentationFormat>Экран (4:3)</PresentationFormat>
  <Paragraphs>38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Brush Script MT</vt:lpstr>
      <vt:lpstr>Constantia</vt:lpstr>
      <vt:lpstr>Franklin Gothic Book</vt:lpstr>
      <vt:lpstr>Rage Italic</vt:lpstr>
      <vt:lpstr>Кнопка</vt:lpstr>
      <vt:lpstr>Возникновение Монгольской империи</vt:lpstr>
      <vt:lpstr>План</vt:lpstr>
      <vt:lpstr>Походы Чингисхана</vt:lpstr>
      <vt:lpstr>Веротерпимость </vt:lpstr>
      <vt:lpstr>Веротерпимость </vt:lpstr>
      <vt:lpstr>Купцы</vt:lpstr>
      <vt:lpstr>Купцы</vt:lpstr>
      <vt:lpstr>Лошади</vt:lpstr>
      <vt:lpstr>Лошади</vt:lpstr>
      <vt:lpstr>Походное питание</vt:lpstr>
      <vt:lpstr>Походное питание</vt:lpstr>
      <vt:lpstr>Кузнечное дело</vt:lpstr>
      <vt:lpstr>Кузнечное дело</vt:lpstr>
      <vt:lpstr>Дисциплина</vt:lpstr>
      <vt:lpstr>Дисциплина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МВВ</cp:lastModifiedBy>
  <cp:revision>12</cp:revision>
  <dcterms:created xsi:type="dcterms:W3CDTF">2024-02-02T23:03:13Z</dcterms:created>
  <dcterms:modified xsi:type="dcterms:W3CDTF">2024-02-11T12:48:58Z</dcterms:modified>
</cp:coreProperties>
</file>