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338" r:id="rId2"/>
    <p:sldId id="283" r:id="rId3"/>
    <p:sldId id="284" r:id="rId4"/>
    <p:sldId id="286" r:id="rId5"/>
    <p:sldId id="288" r:id="rId6"/>
    <p:sldId id="289" r:id="rId7"/>
    <p:sldId id="290" r:id="rId8"/>
    <p:sldId id="291" r:id="rId9"/>
    <p:sldId id="277" r:id="rId10"/>
    <p:sldId id="259" r:id="rId11"/>
    <p:sldId id="275" r:id="rId12"/>
    <p:sldId id="260" r:id="rId13"/>
    <p:sldId id="354" r:id="rId14"/>
    <p:sldId id="261" r:id="rId15"/>
    <p:sldId id="339" r:id="rId16"/>
    <p:sldId id="340" r:id="rId17"/>
    <p:sldId id="310" r:id="rId18"/>
    <p:sldId id="343" r:id="rId19"/>
    <p:sldId id="351" r:id="rId20"/>
    <p:sldId id="326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2" r:id="rId29"/>
    <p:sldId id="336" r:id="rId30"/>
    <p:sldId id="315" r:id="rId31"/>
    <p:sldId id="329" r:id="rId32"/>
    <p:sldId id="325" r:id="rId33"/>
    <p:sldId id="312" r:id="rId34"/>
    <p:sldId id="304" r:id="rId35"/>
    <p:sldId id="309" r:id="rId36"/>
    <p:sldId id="318" r:id="rId37"/>
    <p:sldId id="331" r:id="rId38"/>
    <p:sldId id="333" r:id="rId39"/>
    <p:sldId id="335" r:id="rId40"/>
    <p:sldId id="256" r:id="rId41"/>
    <p:sldId id="257" r:id="rId42"/>
    <p:sldId id="353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65A94-4C62-4EA9-A059-E9B6010CD3FF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67CDC-BBA8-4636-A55E-39C2C165D3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95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8A3AE9-6806-4D23-8356-2CB6DD4986A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97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8A3AE9-6806-4D23-8356-2CB6DD4986A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97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4D9DE5-BE65-4AF0-AB95-BEBE645A641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049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8F0FCC-2B84-4AF5-A05A-41A9EA28850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337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567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3087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2491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810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405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95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986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2785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228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602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418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593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172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653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487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35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5BBAD4F-B4B1-43E4-BEF4-4C0A4F874D9C}" type="datetimeFigureOut">
              <a:rPr lang="ru-RU" smtClean="0"/>
              <a:t>10.09.2023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1817665-19D3-4A01-ABDC-9DAF77F7D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360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yandsearch?text=%D0%BD%D0%B0%D1%86%D0%B8%D0%BE%D0%BD%D0%B0%D0%BB%D1%8C%D0%BD%D0%B0%D1%8F%20%D0%B1%D0%B5%D0%B7%D0%BE%D0%BF%D0%B0%D1%81%D0%BD%D0%BE%D1%81%D1%82%D1%8C%20%D1%80%D0%BE%D1%81%D1%81%D0%B8%D0%B8&amp;pos=10&amp;uinfo=ww-1263-wh-887-fw-1038-fh-598-pd-1&amp;rpt=simage&amp;img_url=http://www.rusimperia.info/files/news/new_news/nato_murino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text=%D0%BF%D0%BE%D1%81%D0%BB%D0%B5%D0%B4%D1%81%D1%82%D0%B2%D0%B8%D0%B5%20%D1%87%D1%80%D0%B5%D0%B7%D0%B2%D1%8B%D1%87%D0%B0%D0%B9%D0%BD%D1%8B%D1%85%20%D1%81%D0%B8%D1%82%D1%83%D0%B0%D1%86%D0%B8%D0%B9&amp;pos=1&amp;uinfo=ww-1263-wh-887-fw-1038-fh-598-pd-1&amp;rpt=simage&amp;img_url=http://img-2004-04.photosight.ru/09/45585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images.yandex.ru/yandsearch?text=%D0%BF%D0%BE%D1%81%D0%BB%D0%B5%D0%B4%D1%81%D1%82%D0%B2%D0%B8%D0%B5%20%D1%87%D1%80%D0%B5%D0%B7%D0%B2%D1%8B%D1%87%D0%B0%D0%B9%D0%BD%D1%8B%D1%85%20%D1%81%D0%B8%D1%82%D1%83%D0%B0%D1%86%D0%B8%D0%B9&amp;pos=18&amp;uinfo=ww-1263-wh-887-fw-1038-fh-598-pd-1&amp;rpt=simage&amp;img_url=http://www.seminarna.ru/i/spaw/chsvg.jpg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p=4&amp;text=%D1%87%D0%B5%D0%BB%D0%BE%D0%B2%D0%B5%D1%87%D0%B5%D1%81%D0%BA%D0%B8%D0%B9%20%D1%84%D0%B0%D0%BA%D1%82%D0%BE%D1%80&amp;pos=134&amp;uinfo=ww-1263-wh-887-fw-1038-fh-598-pd-1&amp;rpt=simage&amp;img_url=http://img.vz.ru/upimg/m44/m44026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p=3&amp;text=%D1%87%D0%B5%D0%BB%D0%BE%D0%B2%D0%B5%D1%87%D0%B5%D1%81%D0%BA%D0%B8%D0%B9%20%D1%84%D0%B0%D0%BA%D1%82%D0%BE%D1%80&amp;pos=91&amp;uinfo=ww-1263-wh-887-fw-1038-fh-598-pd-1&amp;rpt=simage&amp;img_url=http://www.xa-xa.org/uploads/posts/2013-08/1376921372_dlinopost-sbornik-raznyh-foto_77.jpeg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text=%D0%BE%D0%BF%D0%B0%D1%81%D0%BD%D0%B0%D1%8F%20%D1%81%D0%B8%D1%82%D1%83%D0%B0%D1%86%D0%B8%D1%8F%20%D0%B8%20%D1%87%D0%B5%D0%BB%D0%BE%D0%B2%D0%B5%D0%BA&amp;pos=0&amp;uinfo=ww-1263-wh-887-fw-1038-fh-598-pd-1&amp;rpt=simage&amp;img_url=http://mirfactov.com/wp-content/uploads/0733-620x413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images.yandex.ru/yandsearch?text=%D1%87%D1%80%D0%B5%D0%B7%D0%B2%D1%8B%D1%87%D0%B0%D0%B9%D0%BD%D0%B0%D1%8F%20%D1%81%D0%B8%D1%82%D1%83%D0%B0%D1%86%D0%B8%D1%8F&amp;pos=0&amp;uinfo=ww-1263-wh-887-fw-1038-fh-598-pd-1&amp;rpt=simage&amp;img_url=http://img.nr2.ru/pict/arts1/29/56/29568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0&amp;text=%D1%87%D1%80%D0%B5%D0%B7%D0%B2%D1%8B%D1%87%D0%B0%D0%B9%D0%BD%D0%B0%D1%8F%20%D1%81%D0%B8%D1%82%D1%83%D0%B0%D1%86%D0%B8%D1%8F&amp;pos=314&amp;uinfo=ww-1263-wh-887-fw-1038-fh-598-pd-1&amp;rpt=simage&amp;img_url=http://newsimg.bbc.co.uk/media/images/44113000/jpg/_44113323_q400_ap.jpg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images.yandex.ru/yandsearch?text=%D1%87%D1%80%D0%B5%D0%B7%D0%B2%D1%8B%D1%87%D0%B0%D0%B9%D0%BD%D0%B0%D1%8F%20%D1%81%D0%B8%D1%82%D1%83%D0%B0%D1%86%D0%B8%D1%8F&amp;pos=21&amp;uinfo=ww-1263-wh-887-fw-1038-fh-598-pd-1&amp;rpt=simage&amp;img_url=http://img.nr2.ru/pict/arts1/33/23/332308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p=10&amp;text=%D0%B7%D0%BE%D0%B6&amp;pos=317&amp;uinfo=ww-1263-wh-887-fw-1038-fh-598-pd-1&amp;rpt=simage&amp;img_url=http://cs6136.vk.me/v6136492/98b/PIAT8ZcQHNU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83652C1-65DD-9624-4340-B4FDC05CC8A4}"/>
              </a:ext>
            </a:extLst>
          </p:cNvPr>
          <p:cNvSpPr txBox="1"/>
          <p:nvPr/>
        </p:nvSpPr>
        <p:spPr>
          <a:xfrm>
            <a:off x="1219201" y="889843"/>
            <a:ext cx="1018673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Формирование общей культуры в области безопасности жизнедеятельности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9536" y="2564904"/>
            <a:ext cx="8229600" cy="1224136"/>
          </a:xfrm>
          <a:ln>
            <a:solidFill>
              <a:srgbClr val="FFFF00"/>
            </a:solidFill>
          </a:ln>
        </p:spPr>
        <p:txBody>
          <a:bodyPr>
            <a:normAutofit lnSpcReduction="10000"/>
          </a:bodyPr>
          <a:lstStyle/>
          <a:p>
            <a:pPr marL="18288" indent="0" algn="ctr">
              <a:buNone/>
            </a:pPr>
            <a:r>
              <a:rPr lang="en-US" sz="2800" b="1" i="1" dirty="0">
                <a:solidFill>
                  <a:schemeClr val="tx1"/>
                </a:solidFill>
              </a:rPr>
              <a:t> </a:t>
            </a:r>
            <a:r>
              <a:rPr lang="ru-RU" sz="3200" b="1" i="1" dirty="0">
                <a:solidFill>
                  <a:schemeClr val="tx1"/>
                </a:solidFill>
              </a:rPr>
              <a:t>Культура </a:t>
            </a:r>
            <a:r>
              <a:rPr lang="ru-RU" b="1" i="1" dirty="0">
                <a:solidFill>
                  <a:schemeClr val="tx1"/>
                </a:solidFill>
              </a:rPr>
              <a:t>— это нравственные, моральные и материальные ценности, умения, знания, обычаи, традиции.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512" y="332656"/>
            <a:ext cx="8856984" cy="2016224"/>
          </a:xfrm>
        </p:spPr>
        <p:txBody>
          <a:bodyPr>
            <a:noAutofit/>
          </a:bodyPr>
          <a:lstStyle/>
          <a:p>
            <a:r>
              <a:rPr lang="en-US" sz="4800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Составляющие культуры безопасности жизнедеятельности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671" y="4005064"/>
            <a:ext cx="2968657" cy="22909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4358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316" y="889731"/>
            <a:ext cx="8141368" cy="1488667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3600" b="1" dirty="0">
                <a:solidFill>
                  <a:schemeClr val="tx1"/>
                </a:solidFill>
              </a:rPr>
              <a:t>Безопасность</a:t>
            </a:r>
            <a:r>
              <a:rPr lang="ru-RU" b="1" dirty="0">
                <a:solidFill>
                  <a:schemeClr val="tx1"/>
                </a:solidFill>
              </a:rPr>
              <a:t> – состояние защищенности жизненно важных интересов личности , общества, государства от внутренних и внешних угроз. 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F3ED97-2923-5871-8FD7-4C6D4D74D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69" y="2682801"/>
            <a:ext cx="5116357" cy="340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17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512" y="764704"/>
            <a:ext cx="8712968" cy="1872208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3600" b="1" i="1" dirty="0">
                <a:solidFill>
                  <a:schemeClr val="tx1"/>
                </a:solidFill>
              </a:rPr>
              <a:t>«Жизнедеятельность»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2800" b="1" i="1" dirty="0">
                <a:solidFill>
                  <a:schemeClr val="tx1"/>
                </a:solidFill>
              </a:rPr>
              <a:t>определяется как «существование и деятельность» людей, социальных групп, общества. </a:t>
            </a:r>
          </a:p>
          <a:p>
            <a:pPr marL="0" indent="0" algn="ctr">
              <a:buNone/>
            </a:pPr>
            <a:endParaRPr lang="ru-RU" sz="2800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9867" y="0"/>
            <a:ext cx="9036496" cy="274042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A274DC8-7C4A-3EF1-0432-2C1BBF821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2636913"/>
            <a:ext cx="8598569" cy="361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78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ED13B6F-D420-64FA-C16A-1C9A59096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639961"/>
            <a:ext cx="9601196" cy="323590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dirty="0"/>
              <a:t>- повседневная деятельность и отдых, способ существования человека. </a:t>
            </a:r>
          </a:p>
          <a:p>
            <a:pPr marL="0" indent="0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dirty="0"/>
              <a:t>Протекает в условиях различных опасностей, создающих угрозу для жизни и здоровья человека и характеризуется не только качеством жизни, но и </a:t>
            </a:r>
            <a:r>
              <a:rPr lang="ru-RU" sz="3200" b="1" dirty="0"/>
              <a:t>безопасностью. 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8FBA958-09B3-43B6-F183-5A35F55CD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 </a:t>
            </a:r>
            <a:r>
              <a:rPr lang="ru-RU" sz="4400" b="1" i="1" dirty="0">
                <a:solidFill>
                  <a:schemeClr val="tx1"/>
                </a:solidFill>
              </a:rPr>
              <a:t>«Жизнедеятельность»</a:t>
            </a:r>
            <a:r>
              <a:rPr lang="ru-RU" sz="3600" b="1" i="1" dirty="0">
                <a:solidFill>
                  <a:schemeClr val="tx1"/>
                </a:solidFill>
              </a:rPr>
              <a:t> </a:t>
            </a:r>
            <a:br>
              <a:rPr lang="ru-RU" sz="3600" b="1" i="1" dirty="0">
                <a:solidFill>
                  <a:schemeClr val="tx1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3106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481" y="2473694"/>
            <a:ext cx="9060740" cy="3817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512" y="260649"/>
            <a:ext cx="8784976" cy="3817968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b="1" i="1" dirty="0">
                <a:solidFill>
                  <a:schemeClr val="tx1"/>
                </a:solidFill>
              </a:rPr>
              <a:t>Таким образом, </a:t>
            </a:r>
            <a:r>
              <a:rPr lang="ru-RU" b="1" i="1" u="sng" dirty="0">
                <a:solidFill>
                  <a:schemeClr val="tx1"/>
                </a:solidFill>
              </a:rPr>
              <a:t>культура безопасности жизнедеятельности</a:t>
            </a:r>
            <a:r>
              <a:rPr lang="ru-RU" b="1" i="1" dirty="0">
                <a:solidFill>
                  <a:schemeClr val="tx1"/>
                </a:solidFill>
              </a:rPr>
              <a:t> - это состояние развития человека, социальной группы, общества, характеризуемое отношением к вопросам обеспечения безопасной жизни и трудовой деятельности и, главное, активной практической деятельностью по снижению уровня опасности.</a:t>
            </a:r>
          </a:p>
          <a:p>
            <a:pPr marL="137160" indent="0" algn="ctr">
              <a:buNone/>
            </a:pPr>
            <a:r>
              <a:rPr lang="ru-RU" b="1" i="1" dirty="0">
                <a:solidFill>
                  <a:schemeClr val="bg1"/>
                </a:solidFill>
              </a:rPr>
              <a:t>Очевидно, что объектом формирования культуры безопасности жизнедеятельности начального уровня целесообразно рассматривать личность.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4857871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5899" y="148719"/>
            <a:ext cx="9144000" cy="17922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Тема: Правила поведения в условиях вынужденной автономии в природных условиях.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86102" y="1477720"/>
            <a:ext cx="3507429" cy="22353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7975" y="3654035"/>
            <a:ext cx="6462242" cy="29171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52184" y="1139692"/>
            <a:ext cx="2752698" cy="29114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17223" y="4221089"/>
            <a:ext cx="2143669" cy="2175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24233" y="1"/>
            <a:ext cx="5259387" cy="44291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Выбор местности, конечной точки маршрута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62527" y="2428870"/>
            <a:ext cx="7792520" cy="43021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Определение светлого времени во время похода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78495" y="2928935"/>
            <a:ext cx="5264150" cy="358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Определение времени пребывания в походе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62527" y="3460381"/>
            <a:ext cx="5262563" cy="481013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Примерный расчет маршрута (ориентиры, расстояние)</a:t>
            </a:r>
          </a:p>
        </p:txBody>
      </p:sp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5671" y="571480"/>
            <a:ext cx="2109787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5" descr="D:\А. Чупров Л.А презентации\А. наглядность\Анимации исторические\1-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8054" y="912793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6" descr="D:\А. Чупров Л.А презентации\А. наглядность\Анимации животных\u1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531" y="1027886"/>
            <a:ext cx="16573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7" descr="D:\А. Чупров Л.А презентации\А. наглядность\Анимации с древними людьми\cave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12496" y="4873674"/>
            <a:ext cx="18002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81686" y="571481"/>
            <a:ext cx="243205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635523" y="4026299"/>
            <a:ext cx="5262562" cy="48101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Снаряжение и оборудование.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13580" y="5379040"/>
            <a:ext cx="5262563" cy="612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Выбор места для костра, безопасное приготовление горячей пищи.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62527" y="4730441"/>
            <a:ext cx="5262563" cy="48101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Ассортимент и хранение продуктов.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596" y="1347536"/>
            <a:ext cx="8229600" cy="29550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Причины  </a:t>
            </a:r>
            <a:br>
              <a:rPr lang="ru-RU" dirty="0"/>
            </a:br>
            <a:r>
              <a:rPr lang="ru-RU" dirty="0"/>
              <a:t>автономного  существования  человека на природе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38456" y="2786058"/>
            <a:ext cx="3186106" cy="642942"/>
          </a:xfrm>
        </p:spPr>
        <p:txBody>
          <a:bodyPr/>
          <a:lstStyle/>
          <a:p>
            <a:pPr>
              <a:buNone/>
            </a:pPr>
            <a:r>
              <a:rPr lang="ru-RU" dirty="0"/>
              <a:t>Вынужденное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6596066" y="2857496"/>
            <a:ext cx="2857520" cy="571503"/>
          </a:xfrm>
        </p:spPr>
        <p:txBody>
          <a:bodyPr/>
          <a:lstStyle/>
          <a:p>
            <a:pPr>
              <a:buNone/>
            </a:pPr>
            <a:r>
              <a:rPr lang="ru-RU" dirty="0"/>
              <a:t>Добровольное 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76" y="3429001"/>
            <a:ext cx="3429024" cy="280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3429000"/>
            <a:ext cx="371477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19">
            <a:extLst>
              <a:ext uri="{FF2B5EF4-FFF2-40B4-BE49-F238E27FC236}">
                <a16:creationId xmlns:a16="http://schemas.microsoft.com/office/drawing/2014/main" id="{8153DE8D-DB11-26B1-8BC0-FCFECD6B950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6400" y="834189"/>
            <a:ext cx="8991600" cy="4860758"/>
            <a:chOff x="1561" y="1933"/>
            <a:chExt cx="7200" cy="1800"/>
          </a:xfrm>
        </p:grpSpPr>
        <p:cxnSp>
          <p:nvCxnSpPr>
            <p:cNvPr id="3076" name="_s3076">
              <a:extLst>
                <a:ext uri="{FF2B5EF4-FFF2-40B4-BE49-F238E27FC236}">
                  <a16:creationId xmlns:a16="http://schemas.microsoft.com/office/drawing/2014/main" id="{285C7B8E-99E2-6AC6-966A-61EDAEE7867B}"/>
                </a:ext>
              </a:extLst>
            </p:cNvPr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6242" y="1572"/>
              <a:ext cx="360" cy="2521"/>
            </a:xfrm>
            <a:prstGeom prst="bentConnector3">
              <a:avLst>
                <a:gd name="adj1" fmla="val 8685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" name="_s3077">
              <a:extLst>
                <a:ext uri="{FF2B5EF4-FFF2-40B4-BE49-F238E27FC236}">
                  <a16:creationId xmlns:a16="http://schemas.microsoft.com/office/drawing/2014/main" id="{CB42361D-2BA5-F42F-22A3-879B39C87D0D}"/>
                </a:ext>
              </a:extLst>
            </p:cNvPr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4982" y="2832"/>
              <a:ext cx="360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8" name="_s3078">
              <a:extLst>
                <a:ext uri="{FF2B5EF4-FFF2-40B4-BE49-F238E27FC236}">
                  <a16:creationId xmlns:a16="http://schemas.microsoft.com/office/drawing/2014/main" id="{C55D8C1B-FCCC-2030-C0EF-727F6F7194FE}"/>
                </a:ext>
              </a:extLst>
            </p:cNvPr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3721" y="1573"/>
              <a:ext cx="360" cy="2520"/>
            </a:xfrm>
            <a:prstGeom prst="bentConnector3">
              <a:avLst>
                <a:gd name="adj1" fmla="val 8685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3079">
              <a:extLst>
                <a:ext uri="{FF2B5EF4-FFF2-40B4-BE49-F238E27FC236}">
                  <a16:creationId xmlns:a16="http://schemas.microsoft.com/office/drawing/2014/main" id="{EB811EFA-F544-3F47-DAF1-BB53B22EA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1" y="1933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Автономное существование</a:t>
              </a:r>
              <a:endParaRPr kumimoji="0" lang="ru-RU" alt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" name="_s3080">
              <a:extLst>
                <a:ext uri="{FF2B5EF4-FFF2-40B4-BE49-F238E27FC236}">
                  <a16:creationId xmlns:a16="http://schemas.microsoft.com/office/drawing/2014/main" id="{98AAED0F-0B8F-4AD5-7AB3-6F3EEE7D7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1" y="3013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4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Потеря ориентировки на местности</a:t>
              </a:r>
              <a:endParaRPr kumimoji="0" lang="ru-RU" alt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" name="_s3081">
              <a:extLst>
                <a:ext uri="{FF2B5EF4-FFF2-40B4-BE49-F238E27FC236}">
                  <a16:creationId xmlns:a16="http://schemas.microsoft.com/office/drawing/2014/main" id="{271C9694-3260-B1F7-2B0B-F9E8F9A4B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1" y="3013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Потеря группы</a:t>
              </a:r>
              <a:endParaRPr kumimoji="0" lang="ru-RU" altLang="ru-RU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" name="_s3082">
              <a:extLst>
                <a:ext uri="{FF2B5EF4-FFF2-40B4-BE49-F238E27FC236}">
                  <a16:creationId xmlns:a16="http://schemas.microsoft.com/office/drawing/2014/main" id="{E7FC395C-11E5-C566-DC40-64AC71D30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1" y="3013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3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rPr>
                <a:t>Авария транспортного средства (самолет, автомобиль, теплоход и т. д.)</a:t>
              </a:r>
              <a:endParaRPr kumimoji="0" lang="ru-RU" altLang="ru-RU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Documents and Settings\Администратор\Рабочий стол\1203752919_ques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281" y="914400"/>
            <a:ext cx="3459163" cy="2755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C:\Documents and Settings\Администратор\Рабочий стол\59522135_1274895338_0001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4990" y="2942975"/>
            <a:ext cx="2513013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6096000" y="1308183"/>
            <a:ext cx="46482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Что делать?</a:t>
            </a:r>
          </a:p>
          <a:p>
            <a:endParaRPr lang="ru-RU" sz="5400" b="1" dirty="0">
              <a:solidFill>
                <a:srgbClr val="FF0000"/>
              </a:solidFill>
            </a:endParaRPr>
          </a:p>
          <a:p>
            <a:r>
              <a:rPr lang="ru-RU" sz="5400" b="1" dirty="0">
                <a:solidFill>
                  <a:srgbClr val="FF0000"/>
                </a:solidFill>
              </a:rPr>
              <a:t>Как выжить?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data.vietinfo.eu/News/2010/11/143088/500_thum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7537" y="2518611"/>
            <a:ext cx="9416715" cy="364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1990531" y="697831"/>
            <a:ext cx="7748807" cy="1586475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	Национальная безопасность России — забота не только государства, но и каждого гражданина России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Выживание</a:t>
            </a: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10653" y="2285997"/>
            <a:ext cx="3898232" cy="2543311"/>
          </a:xfr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953257" y="2285998"/>
            <a:ext cx="3535357" cy="21576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81224" y="4857761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Выживание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это активная деятельность, направленная на сохранение жизни, здоровья и работоспособности в экстремальных условиях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343400" y="2209800"/>
            <a:ext cx="3352800" cy="2438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 стрелкой 6"/>
          <p:cNvCxnSpPr>
            <a:cxnSpLocks/>
          </p:cNvCxnSpPr>
          <p:nvPr/>
        </p:nvCxnSpPr>
        <p:spPr>
          <a:xfrm flipV="1">
            <a:off x="7539037" y="1927477"/>
            <a:ext cx="1228726" cy="992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cxnSpLocks/>
            <a:stCxn id="2" idx="4"/>
          </p:cNvCxnSpPr>
          <p:nvPr/>
        </p:nvCxnSpPr>
        <p:spPr>
          <a:xfrm>
            <a:off x="6019800" y="4648200"/>
            <a:ext cx="0" cy="8404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cxnSpLocks/>
          </p:cNvCxnSpPr>
          <p:nvPr/>
        </p:nvCxnSpPr>
        <p:spPr>
          <a:xfrm flipH="1" flipV="1">
            <a:off x="2818209" y="1950848"/>
            <a:ext cx="1698427" cy="9688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53" name="TextBox 11"/>
          <p:cNvSpPr txBox="1">
            <a:spLocks noChangeArrowheads="1"/>
          </p:cNvSpPr>
          <p:nvPr/>
        </p:nvSpPr>
        <p:spPr bwMode="auto">
          <a:xfrm>
            <a:off x="4800600" y="2667000"/>
            <a:ext cx="2438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/>
              <a:t>Успех выживания</a:t>
            </a:r>
          </a:p>
        </p:txBody>
      </p:sp>
      <p:sp>
        <p:nvSpPr>
          <p:cNvPr id="6154" name="TextBox 12"/>
          <p:cNvSpPr txBox="1">
            <a:spLocks noChangeArrowheads="1"/>
          </p:cNvSpPr>
          <p:nvPr/>
        </p:nvSpPr>
        <p:spPr bwMode="auto">
          <a:xfrm>
            <a:off x="7270332" y="720783"/>
            <a:ext cx="36588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Психологический настрой</a:t>
            </a:r>
          </a:p>
        </p:txBody>
      </p:sp>
      <p:sp>
        <p:nvSpPr>
          <p:cNvPr id="6155" name="TextBox 13"/>
          <p:cNvSpPr txBox="1">
            <a:spLocks noChangeArrowheads="1"/>
          </p:cNvSpPr>
          <p:nvPr/>
        </p:nvSpPr>
        <p:spPr bwMode="auto">
          <a:xfrm>
            <a:off x="3667422" y="5522593"/>
            <a:ext cx="51446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Материальные средства</a:t>
            </a: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772057" y="923079"/>
            <a:ext cx="3200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/>
              <a:t>Физическое состояние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54" grpId="0"/>
      <p:bldP spid="6155" grpId="0"/>
      <p:bldP spid="61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866900" y="1147762"/>
            <a:ext cx="8458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Каждая экстремальная ситуация особенна по-своему</a:t>
            </a:r>
          </a:p>
        </p:txBody>
      </p:sp>
      <p:pic>
        <p:nvPicPr>
          <p:cNvPr id="7171" name="Picture 2" descr="C:\Documents and Settings\Администратор\Рабочий стол\snow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978" y="3281364"/>
            <a:ext cx="2506579" cy="242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3" descr="C:\Documents and Settings\Администратор\Рабочий стол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1364"/>
            <a:ext cx="2971800" cy="2428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C:\Documents and Settings\Администратор\Рабочий стол\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1" y="3281364"/>
            <a:ext cx="2670007" cy="2428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1828800" y="1371600"/>
            <a:ext cx="1219200" cy="2438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3429000" y="2514600"/>
            <a:ext cx="1219200" cy="2438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5137484" y="1524000"/>
            <a:ext cx="1219200" cy="2438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7391400" y="2362200"/>
            <a:ext cx="1219200" cy="2438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9448800" y="1447800"/>
            <a:ext cx="1219200" cy="2438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1987216" y="569911"/>
            <a:ext cx="8305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Действия людей в ситуациях связанных с авариями транспортных средств</a:t>
            </a: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1524000" y="3962400"/>
            <a:ext cx="1600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Найти безопасное место</a:t>
            </a:r>
          </a:p>
        </p:txBody>
      </p:sp>
      <p:sp>
        <p:nvSpPr>
          <p:cNvPr id="8201" name="TextBox 8"/>
          <p:cNvSpPr txBox="1">
            <a:spLocks noChangeArrowheads="1"/>
          </p:cNvSpPr>
          <p:nvPr/>
        </p:nvSpPr>
        <p:spPr bwMode="auto">
          <a:xfrm>
            <a:off x="3124200" y="5029200"/>
            <a:ext cx="1981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Взять необходимое имущество</a:t>
            </a:r>
          </a:p>
        </p:txBody>
      </p:sp>
      <p:sp>
        <p:nvSpPr>
          <p:cNvPr id="8202" name="TextBox 9"/>
          <p:cNvSpPr txBox="1">
            <a:spLocks noChangeArrowheads="1"/>
          </p:cNvSpPr>
          <p:nvPr/>
        </p:nvSpPr>
        <p:spPr bwMode="auto">
          <a:xfrm>
            <a:off x="5029200" y="3886200"/>
            <a:ext cx="2057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Оказать пострадавшим </a:t>
            </a:r>
          </a:p>
          <a:p>
            <a:r>
              <a:rPr lang="ru-RU" sz="2000" dirty="0"/>
              <a:t>ПП</a:t>
            </a:r>
          </a:p>
        </p:txBody>
      </p:sp>
      <p:sp>
        <p:nvSpPr>
          <p:cNvPr id="8203" name="TextBox 10"/>
          <p:cNvSpPr txBox="1">
            <a:spLocks noChangeArrowheads="1"/>
          </p:cNvSpPr>
          <p:nvPr/>
        </p:nvSpPr>
        <p:spPr bwMode="auto">
          <a:xfrm>
            <a:off x="7010400" y="3962400"/>
            <a:ext cx="1905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204" name="TextBox 11"/>
          <p:cNvSpPr txBox="1">
            <a:spLocks noChangeArrowheads="1"/>
          </p:cNvSpPr>
          <p:nvPr/>
        </p:nvSpPr>
        <p:spPr bwMode="auto">
          <a:xfrm>
            <a:off x="6781800" y="4800601"/>
            <a:ext cx="2590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Сориентироваться на местности</a:t>
            </a:r>
          </a:p>
        </p:txBody>
      </p:sp>
      <p:sp>
        <p:nvSpPr>
          <p:cNvPr id="8205" name="TextBox 12"/>
          <p:cNvSpPr txBox="1">
            <a:spLocks noChangeArrowheads="1"/>
          </p:cNvSpPr>
          <p:nvPr/>
        </p:nvSpPr>
        <p:spPr bwMode="auto">
          <a:xfrm>
            <a:off x="9220200" y="3962401"/>
            <a:ext cx="1828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Соорудить</a:t>
            </a:r>
          </a:p>
          <a:p>
            <a:r>
              <a:rPr lang="ru-RU" sz="2000"/>
              <a:t>укрытие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2209800" y="466223"/>
            <a:ext cx="7620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/>
              <a:t>Возможное развитие дальнейших действий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3238500" y="1943100"/>
            <a:ext cx="2286000" cy="16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cxnSpLocks/>
          </p:cNvCxnSpPr>
          <p:nvPr/>
        </p:nvCxnSpPr>
        <p:spPr>
          <a:xfrm>
            <a:off x="6896100" y="1638300"/>
            <a:ext cx="1333500" cy="2324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221" name="TextBox 10"/>
          <p:cNvSpPr txBox="1">
            <a:spLocks noChangeArrowheads="1"/>
          </p:cNvSpPr>
          <p:nvPr/>
        </p:nvSpPr>
        <p:spPr bwMode="auto">
          <a:xfrm>
            <a:off x="902368" y="4191000"/>
            <a:ext cx="51174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Оставаться на месте аварии</a:t>
            </a:r>
          </a:p>
        </p:txBody>
      </p:sp>
      <p:sp>
        <p:nvSpPr>
          <p:cNvPr id="9222" name="TextBox 12"/>
          <p:cNvSpPr txBox="1">
            <a:spLocks noChangeArrowheads="1"/>
          </p:cNvSpPr>
          <p:nvPr/>
        </p:nvSpPr>
        <p:spPr bwMode="auto">
          <a:xfrm>
            <a:off x="6019800" y="4191001"/>
            <a:ext cx="48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dirty="0"/>
              <a:t>Уйти с места аварии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552074" y="697832"/>
            <a:ext cx="8610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Решение оставаться на месте аварии принимают в следующих случаях: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780674" y="1528095"/>
            <a:ext cx="838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2800" dirty="0"/>
              <a:t>Сигнал бедствия или место происшествия переданы по рации</a:t>
            </a:r>
          </a:p>
          <a:p>
            <a:pPr marL="342900" indent="-342900">
              <a:buFontTx/>
              <a:buAutoNum type="arabicParenR"/>
            </a:pPr>
            <a:endParaRPr lang="ru-RU" sz="2800" dirty="0"/>
          </a:p>
          <a:p>
            <a:pPr marL="342900" indent="-342900">
              <a:buFontTx/>
              <a:buAutoNum type="arabicParenR"/>
            </a:pPr>
            <a:r>
              <a:rPr lang="ru-RU" sz="2800" dirty="0"/>
              <a:t>Место происшествия точно не определено, местность труднопроходимая</a:t>
            </a:r>
          </a:p>
          <a:p>
            <a:pPr marL="342900" indent="-342900">
              <a:buFontTx/>
              <a:buAutoNum type="arabicParenR"/>
            </a:pPr>
            <a:endParaRPr lang="ru-RU" sz="2800" dirty="0"/>
          </a:p>
          <a:p>
            <a:pPr marL="342900" indent="-342900">
              <a:buFontTx/>
              <a:buAutoNum type="arabicParenR"/>
            </a:pPr>
            <a:r>
              <a:rPr lang="ru-RU" sz="2800" dirty="0"/>
              <a:t>Место и расстояние до ближайшего населенного пункта неизвестно</a:t>
            </a:r>
          </a:p>
          <a:p>
            <a:pPr marL="342900" indent="-342900">
              <a:buFontTx/>
              <a:buAutoNum type="arabicParenR"/>
            </a:pPr>
            <a:endParaRPr lang="ru-RU" sz="2800" dirty="0"/>
          </a:p>
          <a:p>
            <a:pPr marL="342900" indent="-342900">
              <a:buFontTx/>
              <a:buAutoNum type="arabicParenR"/>
            </a:pPr>
            <a:r>
              <a:rPr lang="ru-RU" sz="2800" dirty="0"/>
              <a:t>Большая часть людей не может самостоятельно передвигаться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105526" y="745959"/>
            <a:ext cx="8610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Решение об уходе с места аварии принимают </a:t>
            </a:r>
          </a:p>
          <a:p>
            <a:pPr algn="ctr"/>
            <a:r>
              <a:rPr lang="ru-RU" sz="2800" b="1" dirty="0"/>
              <a:t>в следующих случаях: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1752600" y="2057400"/>
            <a:ext cx="8686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2400" dirty="0"/>
              <a:t>Точно известно местонахождение ближайшего населенного пункта, оно не далеко, состояние здоровья людей позволяет пересечь этот путь.</a:t>
            </a:r>
          </a:p>
          <a:p>
            <a:pPr marL="342900" indent="-342900">
              <a:buFontTx/>
              <a:buAutoNum type="arabicParenR"/>
            </a:pPr>
            <a:endParaRPr lang="ru-RU" sz="2400" dirty="0"/>
          </a:p>
          <a:p>
            <a:pPr marL="342900" indent="-342900">
              <a:buFontTx/>
              <a:buAutoNum type="arabicParenR"/>
            </a:pPr>
            <a:r>
              <a:rPr lang="ru-RU" sz="2400" dirty="0"/>
              <a:t>Возникает непосредственная угроза жизни людей (пожар, наводнение и т. д)</a:t>
            </a:r>
          </a:p>
          <a:p>
            <a:pPr marL="342900" indent="-342900">
              <a:buFontTx/>
              <a:buAutoNum type="arabicParenR"/>
            </a:pPr>
            <a:endParaRPr lang="ru-RU" sz="2400" dirty="0"/>
          </a:p>
          <a:p>
            <a:pPr marL="342900" indent="-342900">
              <a:buFontTx/>
              <a:buAutoNum type="arabicParenR"/>
            </a:pPr>
            <a:r>
              <a:rPr lang="ru-RU" sz="2400" dirty="0"/>
              <a:t>Люди не могут быть обнаружены спасателями на этом месте из-за окружающей их густой растительности</a:t>
            </a:r>
          </a:p>
          <a:p>
            <a:pPr marL="342900" indent="-342900">
              <a:buFontTx/>
              <a:buAutoNum type="arabicParenR"/>
            </a:pPr>
            <a:endParaRPr lang="ru-RU" sz="2400" dirty="0"/>
          </a:p>
          <a:p>
            <a:pPr marL="342900" indent="-342900">
              <a:buFontTx/>
              <a:buAutoNum type="arabicParenR"/>
            </a:pPr>
            <a:r>
              <a:rPr lang="ru-RU" sz="2400" dirty="0"/>
              <a:t>В течении 3-х суток нет связи и помощи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295401"/>
            <a:ext cx="9144000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Автономное существование</a:t>
            </a:r>
          </a:p>
          <a:p>
            <a:pPr algn="ctr">
              <a:defRPr/>
            </a:pPr>
            <a:r>
              <a:rPr lang="ru-RU" sz="60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человека в условиях</a:t>
            </a:r>
          </a:p>
          <a:p>
            <a:pPr algn="ctr">
              <a:defRPr/>
            </a:pPr>
            <a:r>
              <a:rPr lang="ru-RU" sz="6000" b="1" dirty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природной среды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057400" y="920621"/>
            <a:ext cx="80772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sz="4000" dirty="0"/>
              <a:t>Ориентирование на местности.</a:t>
            </a:r>
          </a:p>
          <a:p>
            <a:pPr marL="342900" indent="-342900">
              <a:buFontTx/>
              <a:buAutoNum type="arabicParenR"/>
            </a:pPr>
            <a:endParaRPr lang="ru-RU" sz="4000" dirty="0"/>
          </a:p>
          <a:p>
            <a:pPr marL="342900" indent="-342900">
              <a:buFontTx/>
              <a:buAutoNum type="arabicParenR"/>
            </a:pPr>
            <a:r>
              <a:rPr lang="ru-RU" sz="4000" dirty="0"/>
              <a:t>Оборудование временного жилища.</a:t>
            </a:r>
          </a:p>
          <a:p>
            <a:pPr marL="342900" indent="-342900">
              <a:buFontTx/>
              <a:buAutoNum type="arabicParenR"/>
            </a:pPr>
            <a:endParaRPr lang="ru-RU" sz="4000" dirty="0"/>
          </a:p>
          <a:p>
            <a:pPr marL="342900" indent="-342900">
              <a:buFontTx/>
              <a:buAutoNum type="arabicParenR"/>
            </a:pPr>
            <a:r>
              <a:rPr lang="ru-RU" sz="4000" dirty="0"/>
              <a:t>Добыча огня.</a:t>
            </a:r>
          </a:p>
          <a:p>
            <a:pPr marL="342900" indent="-342900">
              <a:buFontTx/>
              <a:buAutoNum type="arabicParenR"/>
            </a:pPr>
            <a:endParaRPr lang="ru-RU" sz="4000" dirty="0"/>
          </a:p>
          <a:p>
            <a:pPr marL="342900" indent="-342900">
              <a:buFontTx/>
              <a:buAutoNum type="arabicParenR"/>
            </a:pPr>
            <a:r>
              <a:rPr lang="ru-RU" sz="4000" dirty="0"/>
              <a:t>Обеспечение питанием и водой.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8282" y="285729"/>
            <a:ext cx="8472518" cy="5840435"/>
          </a:xfrm>
        </p:spPr>
        <p:txBody>
          <a:bodyPr/>
          <a:lstStyle/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Ориентирование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это  умение определять  своё  местонахождение  относительно  сторон  горизонта,  объектов  и  находить  нужное  направление  движения. </a:t>
            </a:r>
          </a:p>
          <a:p>
            <a:endParaRPr lang="ru-RU" dirty="0"/>
          </a:p>
        </p:txBody>
      </p:sp>
      <p:pic>
        <p:nvPicPr>
          <p:cNvPr id="4" name="Picture 6" descr="http://survivalskills.rxfly.net/skills/navigation/nsg/lt-1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7966" y="3429000"/>
            <a:ext cx="3929090" cy="27179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1809720" y="513347"/>
            <a:ext cx="7929618" cy="1748590"/>
          </a:xfrm>
        </p:spPr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	Последствия чрезвычайных ситуаций, имеющих место в России, оказывают возрастающее влияние на состояние национальной безопасности России</a:t>
            </a:r>
          </a:p>
        </p:txBody>
      </p:sp>
      <p:pic>
        <p:nvPicPr>
          <p:cNvPr id="17411" name="Picture 2" descr="http://fwnews.ru/wp-content/uploads/2010/08/45585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947" y="2786058"/>
            <a:ext cx="4472987" cy="330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pda.mchs.ru/upload/site1/3g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4297" y="2786057"/>
            <a:ext cx="4819324" cy="3309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b="1" dirty="0"/>
              <a:t>Ориентирование по полярной звезде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4863" y="2630904"/>
            <a:ext cx="7058525" cy="343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Ориентирование </a:t>
            </a:r>
            <a:r>
              <a:rPr lang="ru-RU" dirty="0"/>
              <a:t>по  компасу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41772" y="2523863"/>
            <a:ext cx="364333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359" y="2523863"/>
            <a:ext cx="455416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Ориентирование </a:t>
            </a:r>
            <a:r>
              <a:rPr lang="ru-RU" dirty="0"/>
              <a:t>по  местным  признакам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1963" y="3978694"/>
            <a:ext cx="5151347" cy="219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0362" y="2530515"/>
            <a:ext cx="3758311" cy="2191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8437" y="1980821"/>
            <a:ext cx="2718161" cy="1796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7" descr="фонарь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81938" y="1428750"/>
            <a:ext cx="2424112" cy="208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/>
              <a:t>ЛИЧНОЕ СНАРЯЖЕНИЕ ТУРИСТА</a:t>
            </a:r>
          </a:p>
        </p:txBody>
      </p:sp>
      <p:pic>
        <p:nvPicPr>
          <p:cNvPr id="16388" name="Содержимое 3" descr="спальный мешок1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775520" y="1412777"/>
            <a:ext cx="2857500" cy="1998663"/>
          </a:xfrm>
          <a:effectLst>
            <a:softEdge rad="112500"/>
          </a:effectLst>
        </p:spPr>
      </p:pic>
      <p:pic>
        <p:nvPicPr>
          <p:cNvPr id="16389" name="Рисунок 4" descr="коврик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53001" y="1463676"/>
            <a:ext cx="2714625" cy="2036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Рисунок 5" descr="принадлежности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53001" y="3786189"/>
            <a:ext cx="2740025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Рисунок 6" descr="посуда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09750" y="4000500"/>
            <a:ext cx="2870200" cy="192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Рисунок 8" descr="куртка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881939" y="3786189"/>
            <a:ext cx="2357437" cy="2357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953419" y="694557"/>
            <a:ext cx="8229600" cy="8683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/>
              <a:t>ОБЩЕСТВЕННОЕ СНАРЯЖЕНИЕ</a:t>
            </a:r>
          </a:p>
        </p:txBody>
      </p:sp>
      <p:pic>
        <p:nvPicPr>
          <p:cNvPr id="15363" name="Содержимое 3" descr="палатка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09750" y="1643063"/>
            <a:ext cx="2667000" cy="2000250"/>
          </a:xfrm>
          <a:effectLst>
            <a:softEdge rad="112500"/>
          </a:effectLst>
        </p:spPr>
      </p:pic>
      <p:pic>
        <p:nvPicPr>
          <p:cNvPr id="15364" name="Рисунок 4" descr="топор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8688" y="1643063"/>
            <a:ext cx="2659062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Рисунок 6" descr="ремнабор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09750" y="4143375"/>
            <a:ext cx="266700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7" name="Рисунок 7" descr="консервы мясные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38688" y="4143375"/>
            <a:ext cx="2667000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Рисунок 8" descr="карта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67625" y="4143375"/>
            <a:ext cx="2611438" cy="200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aptechka-fest-turisticheskaja-075a3e-280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608168" y="1628801"/>
            <a:ext cx="266700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Правильность укладки рюкзака</a:t>
            </a: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5472" y="2662988"/>
            <a:ext cx="2928958" cy="3212879"/>
          </a:xfr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881687" y="2662988"/>
            <a:ext cx="3895725" cy="309612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развести костёр и защититься </a:t>
            </a:r>
            <a:br>
              <a:rPr lang="ru-RU" dirty="0"/>
            </a:br>
            <a:r>
              <a:rPr lang="ru-RU" dirty="0"/>
              <a:t>от жары и холода?</a:t>
            </a:r>
          </a:p>
        </p:txBody>
      </p:sp>
      <p:pic>
        <p:nvPicPr>
          <p:cNvPr id="7" name="Picture 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42254" y="2589720"/>
            <a:ext cx="4119338" cy="3286148"/>
          </a:xfrm>
          <a:noFill/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889126" y="2589720"/>
            <a:ext cx="4700730" cy="328614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Временные укрытия</a:t>
            </a:r>
          </a:p>
        </p:txBody>
      </p:sp>
      <p:pic>
        <p:nvPicPr>
          <p:cNvPr id="5" name="Picture 4" descr="Изображение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1159264" y="2556932"/>
            <a:ext cx="2535936" cy="31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1326" y="2616867"/>
            <a:ext cx="3071834" cy="31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9286" y="2556932"/>
            <a:ext cx="2757121" cy="340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4" y="787210"/>
            <a:ext cx="9601196" cy="1303867"/>
          </a:xfrm>
        </p:spPr>
        <p:txBody>
          <a:bodyPr/>
          <a:lstStyle/>
          <a:p>
            <a:r>
              <a:rPr lang="ru-RU" b="1" dirty="0"/>
              <a:t>Способы  добычи  огня.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507" y="596590"/>
            <a:ext cx="28384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6" descr="{C80CA0E8-CB3E-4681-B116-D34E62563EE0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96000" y="2455787"/>
            <a:ext cx="4803493" cy="3615003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2507" y="3429000"/>
            <a:ext cx="3982599" cy="264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447672" cy="1303867"/>
          </a:xfrm>
        </p:spPr>
        <p:txBody>
          <a:bodyPr/>
          <a:lstStyle/>
          <a:p>
            <a:r>
              <a:rPr lang="ru-RU" dirty="0"/>
              <a:t>Типы костров.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738894"/>
            <a:ext cx="4996877" cy="538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1523999" y="593558"/>
            <a:ext cx="9063789" cy="1828800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Человеческий фактор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   оказывает постоянно возрастающее отрицательное влияние на безопасность личности, общества и государства и является если не главным, то определяющим фактором в деле обеспечения национальной безопасности России</a:t>
            </a:r>
          </a:p>
        </p:txBody>
      </p:sp>
      <p:pic>
        <p:nvPicPr>
          <p:cNvPr id="19459" name="Picture 2" descr="http://b.pix.ge:81/k/mxth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3385" y="3361562"/>
            <a:ext cx="401161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xa-xa.org/uploads/posts/2013-08/1376921372_dlinopost-sbornik-raznyh-foto_77.jpe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2639" y="3429000"/>
            <a:ext cx="4357718" cy="257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Добыча пищи и воды.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49" y="2285999"/>
            <a:ext cx="7875445" cy="379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Сигналы бедствия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784" y="2556851"/>
            <a:ext cx="4559312" cy="3363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288506" y="2549373"/>
            <a:ext cx="4165686" cy="342413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d62b_ecedbe59_X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138" y="417095"/>
            <a:ext cx="11261558" cy="593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809720" y="1271270"/>
            <a:ext cx="8072495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обеспечением безопасности жизнедеятельности населения в условиях чрезвычайных ситуаций мирного и военного времени понимаются: 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1524000" y="2428876"/>
            <a:ext cx="8358214" cy="3686175"/>
          </a:xfrm>
        </p:spPr>
        <p:txBody>
          <a:bodyPr>
            <a:normAutofit/>
          </a:bodyPr>
          <a:lstStyle/>
          <a:p>
            <a:pPr marL="475488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Мониторинг и прогнозирование чрезвычайных ситуаций природного, техногенного и социального характера; </a:t>
            </a:r>
          </a:p>
          <a:p>
            <a:pPr marL="475488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Оповещение населения о чрезвычайных ситуациях; </a:t>
            </a:r>
          </a:p>
          <a:p>
            <a:pPr marL="475488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Инженерная защита населения и территорий от чрезвычайных ситуаций; </a:t>
            </a:r>
          </a:p>
          <a:p>
            <a:pPr marL="475488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Эвакуация населения; </a:t>
            </a:r>
          </a:p>
          <a:p>
            <a:pPr marL="475488" indent="-457200" algn="just">
              <a:buFont typeface="+mj-lt"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Организация аварийно-спасательных и других неотложных работ в зонах чрезвычайных ситуаций, жизнеобеспечения населения, пострадавшего от чрезвычайных ситуаций. </a:t>
            </a:r>
          </a:p>
          <a:p>
            <a:pPr marL="475488" indent="-457200" algn="just">
              <a:buFont typeface="+mj-lt"/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1904470" y="695554"/>
            <a:ext cx="7858180" cy="164308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любой опасной ситуацией в процессе жизнедеятельности человек изначально, как правило, встречается один на один</a:t>
            </a:r>
          </a:p>
        </p:txBody>
      </p:sp>
      <p:pic>
        <p:nvPicPr>
          <p:cNvPr id="22531" name="Picture 2" descr="http://img1.liveinternet.ru/images/attach/b/4/103/220/103220505_5005793_situacii_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163" y="2502568"/>
            <a:ext cx="9542131" cy="365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nashaucheba.ru/docs/12/11780/conv_1/img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1158" y="2893218"/>
            <a:ext cx="3571875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138989" y="618120"/>
            <a:ext cx="9881937" cy="3087606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Умение вести себя безопасно в различных опасных ЧС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определяет защищённость человека от отрицательного воздействия на него фактора риска окружающей среды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характеризует его уровень общей культуры в области безопасности жизнедеятельности </a:t>
            </a:r>
          </a:p>
          <a:p>
            <a:pPr algn="just" eaLnBrk="1" hangingPunct="1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://zhurnal.lib.ru/img/s/stepanow_a_f/100/pozhar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0434" y="3882443"/>
            <a:ext cx="31432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http://www.sportsgrindent.com/blog/wp-content/uploads/2012/08/2007-09-09-Scandinavian-Airlines-aircraft-skidded-off-a-runway-in-Aalborg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457" y="2571750"/>
            <a:ext cx="25749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952596" y="785794"/>
            <a:ext cx="8001056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Общая культура в области безопасности жизнедеятельности</a:t>
            </a:r>
          </a:p>
        </p:txBody>
      </p:sp>
      <p:pic>
        <p:nvPicPr>
          <p:cNvPr id="24579" name="Picture 2" descr="http://s010.radikal.ru/i311/1207/96/547611e5f6b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282" y="2500306"/>
            <a:ext cx="522536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ndrew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0446" y="2500307"/>
            <a:ext cx="2500330" cy="363546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3603" y="52156"/>
            <a:ext cx="8229600" cy="3024336"/>
          </a:xfrm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2600" b="1" dirty="0">
                <a:solidFill>
                  <a:schemeClr val="tx1"/>
                </a:solidFill>
              </a:rPr>
              <a:t>Формирование культуры безопасности </a:t>
            </a:r>
            <a:r>
              <a:rPr lang="ru-RU" sz="2600" dirty="0">
                <a:solidFill>
                  <a:schemeClr val="tx1"/>
                </a:solidFill>
              </a:rPr>
              <a:t>жизнедеятельности должно осуществляться на </a:t>
            </a:r>
            <a:r>
              <a:rPr lang="ru-RU" sz="2600" b="1" dirty="0">
                <a:solidFill>
                  <a:schemeClr val="tx1"/>
                </a:solidFill>
              </a:rPr>
              <a:t>протяжении всей жизни человека </a:t>
            </a:r>
            <a:r>
              <a:rPr lang="ru-RU" sz="2600" dirty="0">
                <a:solidFill>
                  <a:schemeClr val="tx1"/>
                </a:solidFill>
              </a:rPr>
              <a:t>и в нем должны принимать активное участие </a:t>
            </a:r>
            <a:r>
              <a:rPr lang="ru-RU" sz="2600" b="1" dirty="0">
                <a:solidFill>
                  <a:schemeClr val="tx1"/>
                </a:solidFill>
              </a:rPr>
              <a:t>семья, школы, органы местного самоуправления, органы государственной власти всех уровней, </a:t>
            </a:r>
          </a:p>
          <a:p>
            <a:pPr marL="137160" indent="0" algn="ctr">
              <a:buNone/>
            </a:pPr>
            <a:r>
              <a:rPr lang="ru-RU" sz="2600" b="1" dirty="0">
                <a:solidFill>
                  <a:schemeClr val="tx1"/>
                </a:solidFill>
              </a:rPr>
              <a:t>а также общественные организации.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2" y="3104965"/>
            <a:ext cx="2882900" cy="2157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407" y="3429000"/>
            <a:ext cx="3543993" cy="2657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48" y="3104965"/>
            <a:ext cx="2876550" cy="2157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5246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128</TotalTime>
  <Words>754</Words>
  <Application>Microsoft Office PowerPoint</Application>
  <PresentationFormat>Широкоэкранный</PresentationFormat>
  <Paragraphs>112</Paragraphs>
  <Slides>42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Под обеспечением безопасности жизнедеятельности населения в условиях чрезвычайных ситуаций мирного и военного времени понимаются:  </vt:lpstr>
      <vt:lpstr>Презентация PowerPoint</vt:lpstr>
      <vt:lpstr>Презентация PowerPoint</vt:lpstr>
      <vt:lpstr>Общая культура в области безопасности жизнедеятельности</vt:lpstr>
      <vt:lpstr>Презентация PowerPoint</vt:lpstr>
      <vt:lpstr> Составляющие культуры безопасности жизнедеятельности</vt:lpstr>
      <vt:lpstr>Презентация PowerPoint</vt:lpstr>
      <vt:lpstr> </vt:lpstr>
      <vt:lpstr> «Жизнедеятельность»  </vt:lpstr>
      <vt:lpstr> </vt:lpstr>
      <vt:lpstr>Презентация PowerPoint</vt:lpstr>
      <vt:lpstr>Презентация PowerPoint</vt:lpstr>
      <vt:lpstr>Причины   автономного  существования  человека на природе</vt:lpstr>
      <vt:lpstr>Презентация PowerPoint</vt:lpstr>
      <vt:lpstr>Презентация PowerPoint</vt:lpstr>
      <vt:lpstr>Выживание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Ориентирование по полярной звезде</vt:lpstr>
      <vt:lpstr>Ориентирование по  компасу </vt:lpstr>
      <vt:lpstr>Ориентирование по  местным  признакам</vt:lpstr>
      <vt:lpstr>ЛИЧНОЕ СНАРЯЖЕНИЕ ТУРИСТА</vt:lpstr>
      <vt:lpstr>ОБЩЕСТВЕННОЕ СНАРЯЖЕНИЕ</vt:lpstr>
      <vt:lpstr>Правильность укладки рюкзака</vt:lpstr>
      <vt:lpstr>Как развести костёр и защититься  от жары и холода?</vt:lpstr>
      <vt:lpstr>Временные укрытия</vt:lpstr>
      <vt:lpstr>Способы  добычи  огня.</vt:lpstr>
      <vt:lpstr>Типы костров.</vt:lpstr>
      <vt:lpstr>Добыча пищи и воды. </vt:lpstr>
      <vt:lpstr>Сигналы бедствия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natusik_kn@mail.ru</dc:creator>
  <cp:lastModifiedBy>natusik_kn@mail.ru</cp:lastModifiedBy>
  <cp:revision>2</cp:revision>
  <dcterms:created xsi:type="dcterms:W3CDTF">2023-09-10T09:17:33Z</dcterms:created>
  <dcterms:modified xsi:type="dcterms:W3CDTF">2023-09-10T12:09:21Z</dcterms:modified>
</cp:coreProperties>
</file>