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3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6" r:id="rId13"/>
    <p:sldId id="307" r:id="rId14"/>
    <p:sldId id="302" r:id="rId15"/>
    <p:sldId id="304" r:id="rId16"/>
    <p:sldId id="305" r:id="rId17"/>
    <p:sldId id="308" r:id="rId18"/>
    <p:sldId id="309" r:id="rId19"/>
    <p:sldId id="310" r:id="rId20"/>
    <p:sldId id="311" r:id="rId21"/>
    <p:sldId id="280" r:id="rId22"/>
  </p:sldIdLst>
  <p:sldSz cx="12190413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FFFF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30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2279-EF6F-40E9-933D-E0748BCB91F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1D8BC-1BDE-4670-AC49-C8415BC4B0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2467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488DA-E44C-4F4E-AF28-32AC57209DF4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C0028-72D9-4C61-83DB-D09031C203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2733"/>
            <a:ext cx="12190413" cy="6854123"/>
          </a:xfrm>
          <a:prstGeom prst="frame">
            <a:avLst>
              <a:gd name="adj1" fmla="val 2156"/>
            </a:avLst>
          </a:prstGeom>
          <a:solidFill>
            <a:srgbClr val="00B0F0"/>
          </a:solidFill>
          <a:ln>
            <a:solidFill>
              <a:srgbClr val="CCFFFF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794" y="500042"/>
            <a:ext cx="10361851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1 класс УМК «Школа России»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4546" y="1857364"/>
            <a:ext cx="1014419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9900"/>
                </a:solidFill>
                <a:latin typeface="Comic Sans MS" pitchFamily="66" charset="0"/>
              </a:rPr>
              <a:t>«На что похожа наша планета ? »</a:t>
            </a:r>
            <a:endParaRPr lang="ru-RU" sz="5400" b="1" spc="50" dirty="0">
              <a:ln w="11430"/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11" name="Рисунок 10" descr="https://flomaster.club/uploads/posts/2021-11/1637703730_104-flomaster-club-p-zemlya-risunok-dlya-detei-detskie-114.jpg"/>
          <p:cNvPicPr/>
          <p:nvPr/>
        </p:nvPicPr>
        <p:blipFill>
          <a:blip r:embed="rId2" cstate="print"/>
          <a:srcRect b="7895"/>
          <a:stretch>
            <a:fillRect/>
          </a:stretch>
        </p:blipFill>
        <p:spPr bwMode="auto">
          <a:xfrm>
            <a:off x="4523570" y="3571876"/>
            <a:ext cx="2737805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8524098" y="4714884"/>
            <a:ext cx="32861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Урок подготовила:</a:t>
            </a:r>
          </a:p>
          <a:p>
            <a:pPr algn="ctr"/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Бакаляр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Яна Михайловна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Учитель начальных классов МБОУ «Школа № 25»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г. Керчь, Республики Крым</a:t>
            </a:r>
            <a:endParaRPr lang="ru-RU" dirty="0"/>
          </a:p>
        </p:txBody>
      </p:sp>
      <p:sp>
        <p:nvSpPr>
          <p:cNvPr id="28674" name="AutoShape 2" descr="https://thumbs.dreamstime.com/b/%D0%BF%D0%B5%D1%80%D1%81%D0%BE%D0%BD%D0%B0%D0%B6-%D0%B8%D0%B7-%D0%BC%D1%83-%D1%8C%D1%82%D1%84%D0%B8-%D1%8C%D0%BC%D0%B0-%D0%BC%D1%83%D1%80%D0%B0%D0%B2%D1%8C%D1%8F-%D1%81-%D0%B7%D0%BD%D0%B0%D0%BA%D0%BE%D0%BC-%D0%B2%D0%BE%D0%BF%D1%80%D0%BE%D1%81%D0%B8%D1%82%D0%B5-%D1%8C%D0%BD%D0%BE%D0%B3%D0%BE-%D0%B7%D0%BD%D0%B0%D0%BA%D0%B0-69233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thumbs.dreamstime.com/b/%D0%BF%D0%B5%D1%80%D1%81%D0%BE%D0%BD%D0%B0%D0%B6-%D0%B8%D0%B7-%D0%BC%D1%83-%D1%8C%D1%82%D1%84%D0%B8-%D1%8C%D0%BC%D0%B0-%D0%BC%D1%83%D1%80%D0%B0%D0%B2%D1%8C%D1%8F-%D1%81-%D0%B7%D0%BD%D0%B0%D0%BA%D0%BE%D0%BC-%D0%B2%D0%BE%D0%BF%D1%80%D0%BE%D1%81%D0%B8%D1%82%D0%B5-%D1%8C%D0%BD%D0%BE%D0%B3%D0%BE-%D0%B7%D0%BD%D0%B0%D0%BA%D0%B0-69233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166" y="3643314"/>
            <a:ext cx="2400300" cy="3048001"/>
          </a:xfrm>
          <a:prstGeom prst="rect">
            <a:avLst/>
          </a:prstGeom>
          <a:noFill/>
        </p:spPr>
      </p:pic>
      <p:pic>
        <p:nvPicPr>
          <p:cNvPr id="28680" name="Picture 8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81420" y="1500174"/>
            <a:ext cx="1914525" cy="304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406574" y="357165"/>
            <a:ext cx="11377264" cy="2343282"/>
            <a:chOff x="1198661" y="1382476"/>
            <a:chExt cx="20391016" cy="262646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198661" y="1382476"/>
              <a:ext cx="2039101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51249" y="1487487"/>
              <a:ext cx="20238428" cy="25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Выдающийся 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астроном древнего мира </a:t>
              </a:r>
              <a:r>
                <a:rPr lang="ru-RU" sz="2800" b="1" u="sng" dirty="0">
                  <a:solidFill>
                    <a:srgbClr val="002060"/>
                  </a:solidFill>
                  <a:latin typeface="Comic Sans MS" pitchFamily="66" charset="0"/>
                </a:rPr>
                <a:t>Аристарх Самосский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высказал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мысль о том, что не Солнце вместе с планетами движется вокруг Земли, а Земля и все планеты вращаются вокруг Солнца. Однако в его распоряжении было очень мало доказательств. </a:t>
              </a:r>
            </a:p>
          </p:txBody>
        </p:sp>
      </p:grpSp>
      <p:pic>
        <p:nvPicPr>
          <p:cNvPr id="4098" name="Picture 2" descr="https://ds02.infourok.ru/uploads/ex/0b0d/0005141c-a3e9bd4a/hello_html_60415cc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62758" y="2780928"/>
            <a:ext cx="3240360" cy="38909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strofishki.net/wp-content/uploads/2012/11/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174" y="2785615"/>
            <a:ext cx="4176464" cy="3854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8040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406574" y="357165"/>
            <a:ext cx="11377264" cy="1478684"/>
            <a:chOff x="1198661" y="1382476"/>
            <a:chExt cx="20391016" cy="262646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198661" y="1382476"/>
              <a:ext cx="2039101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51249" y="1487487"/>
              <a:ext cx="20238428" cy="1552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 16 веке польский учёный, астроном </a:t>
              </a:r>
              <a:r>
                <a:rPr lang="ru-RU" sz="28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Николай Коперник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доказал, что Земля вращается не только вокруг Солнца, но и вокруг своей оси.</a:t>
              </a:r>
              <a:endParaRPr lang="ru-RU" sz="2800" b="1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pic>
        <p:nvPicPr>
          <p:cNvPr id="5122" name="Picture 2" descr="http://pazza.com.br/usina/imagens/kopernikas-i1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486694" y="1997023"/>
            <a:ext cx="3776842" cy="459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oroga-v-shkolu.my1.ru/Kirill/199/143romanbook.ru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727476" y="2039309"/>
            <a:ext cx="4760218" cy="4648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01129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upload.wikimedia.org/wikipedia/commons/7/71/131763503_images_145043417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5852" y="142852"/>
            <a:ext cx="11898658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opdm.su/wa-data/public/shop/products/78/29/2978/images/2156/2156.75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7554" y="1285860"/>
            <a:ext cx="7266221" cy="54530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23372" y="142852"/>
            <a:ext cx="61654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omic Sans MS" pitchFamily="66" charset="0"/>
              </a:rPr>
              <a:t>ФИЗМИНУТКА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809867"/>
            <a:ext cx="2542733" cy="4048133"/>
          </a:xfrm>
          <a:prstGeom prst="rect">
            <a:avLst/>
          </a:prstGeom>
          <a:noFill/>
        </p:spPr>
      </p:pic>
      <p:pic>
        <p:nvPicPr>
          <p:cNvPr id="5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52792" y="3643314"/>
            <a:ext cx="24003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406574" y="357165"/>
            <a:ext cx="11377264" cy="1478684"/>
            <a:chOff x="1198661" y="1382476"/>
            <a:chExt cx="20391016" cy="262646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198661" y="1382476"/>
              <a:ext cx="2039101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51249" y="1487488"/>
              <a:ext cx="20238428" cy="246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 1492 году немецкий 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учёный </a:t>
              </a:r>
              <a:r>
                <a:rPr lang="ru-RU" sz="2800" b="1" u="sng" dirty="0" smtClean="0">
                  <a:solidFill>
                    <a:srgbClr val="002060"/>
                  </a:solidFill>
                  <a:latin typeface="Comic Sans MS" pitchFamily="66" charset="0"/>
                </a:rPr>
                <a:t>Мартин </a:t>
              </a:r>
              <a:r>
                <a:rPr lang="ru-RU" sz="2800" b="1" u="sng" dirty="0" err="1" smtClean="0">
                  <a:solidFill>
                    <a:srgbClr val="002060"/>
                  </a:solidFill>
                  <a:latin typeface="Comic Sans MS" pitchFamily="66" charset="0"/>
                </a:rPr>
                <a:t>Бехайм</a:t>
              </a:r>
              <a:r>
                <a:rPr lang="ru-RU" sz="2800" b="1" u="sng" dirty="0">
                  <a:solidFill>
                    <a:srgbClr val="002060"/>
                  </a:solidFill>
                  <a:latin typeface="Comic Sans MS" pitchFamily="66" charset="0"/>
                </a:rPr>
                <a:t>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впервые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создал модель Земли — глобус. И назвал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его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«земным яблоком». </a:t>
              </a:r>
            </a:p>
          </p:txBody>
        </p:sp>
      </p:grpSp>
      <p:pic>
        <p:nvPicPr>
          <p:cNvPr id="1026" name="Picture 2" descr="http://www.1worldglobes.com/images/Globe_Bars/old_world_globe_z50_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192" y="1997023"/>
            <a:ext cx="3950486" cy="459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edia-cache-ak0.pinimg.com/originals/96/43/b9/9643b997b955c22df276f76ea15ff61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918742" y="2064939"/>
            <a:ext cx="4054883" cy="44599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414" y="1785926"/>
            <a:ext cx="2400300" cy="304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8336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52264" y="571480"/>
            <a:ext cx="643455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Глобус, ребята, открою секрет, –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Шара Земного картонный макет.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Как и Земля, он умеет кружиться,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Красками радуги ярко искрится.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Синие-синие там океаны,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Пёстрой мозаикой разные страны,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Змейками вьются там реки, границы,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Точками чёткими стран всех столицы.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Глобус, ребята, полезно вращать,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Землю родную получше чтоб знать.</a:t>
            </a:r>
            <a:endParaRPr lang="ru-RU" sz="20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https://goods-photos.static1-sima-land.com/items/3595116/0/700-nw.jpg"/>
          <p:cNvPicPr/>
          <p:nvPr/>
        </p:nvPicPr>
        <p:blipFill>
          <a:blip r:embed="rId2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l="14108" r="12448"/>
          <a:stretch>
            <a:fillRect/>
          </a:stretch>
        </p:blipFill>
        <p:spPr bwMode="auto">
          <a:xfrm>
            <a:off x="308728" y="285728"/>
            <a:ext cx="5214974" cy="671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20830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www4.com/w7520/357769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079" y="1078557"/>
            <a:ext cx="4905375" cy="5950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6599262" y="2524139"/>
            <a:ext cx="2664296" cy="54482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2494806" y="2492896"/>
            <a:ext cx="2448272" cy="144016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381724" y="2257708"/>
            <a:ext cx="1807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Вода 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0408" y="2257708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Суша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2638" y="642918"/>
            <a:ext cx="9433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Глобус- уменьшенная модель земного шара.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338" name="AutoShape 2" descr="https://cdn.create.vista.com/api/media/small/128518440/stock-vector-turtle-wearing-glas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24115"/>
            <a:ext cx="3412933" cy="4333885"/>
          </a:xfrm>
          <a:prstGeom prst="rect">
            <a:avLst/>
          </a:prstGeom>
          <a:noFill/>
        </p:spPr>
      </p:pic>
      <p:pic>
        <p:nvPicPr>
          <p:cNvPr id="15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47680" y="2643182"/>
            <a:ext cx="2542733" cy="4048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955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gas-kvas.com/uploads/posts/2023-02/1676358750_gas-kvas-com-p-detskii-risunok-globus-zemnogo-shar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058" y="214290"/>
            <a:ext cx="7171376" cy="64661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95338" y="2071678"/>
            <a:ext cx="50006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Красота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планеты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Земля</a:t>
            </a:r>
            <a:endParaRPr lang="ru-RU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8728" y="2071678"/>
            <a:ext cx="50006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Какой вред человек наносит нашей планете?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6082" name="Picture 2" descr="http://images.fineartamerica.com/images-medium-large-5/ecology-earth-two-sides-clean-and-pollution-bad-ecology-vector-illustration-nikolai-ryabushki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37950" y="642918"/>
            <a:ext cx="6421393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926" y="50004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Игра «Верно – Неверно»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7106" name="Picture 2" descr="https://www.meme-arsenal.com/memes/fb9976bbed365914627a6078acdc3a3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4744" y="1500174"/>
            <a:ext cx="6643670" cy="4982753"/>
          </a:xfrm>
          <a:prstGeom prst="rect">
            <a:avLst/>
          </a:prstGeom>
          <a:noFill/>
        </p:spPr>
      </p:pic>
      <p:pic>
        <p:nvPicPr>
          <p:cNvPr id="4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" y="2044671"/>
            <a:ext cx="3023372" cy="4813330"/>
          </a:xfrm>
          <a:prstGeom prst="rect">
            <a:avLst/>
          </a:prstGeom>
          <a:noFill/>
        </p:spPr>
      </p:pic>
      <p:pic>
        <p:nvPicPr>
          <p:cNvPr id="5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52660" y="2230712"/>
            <a:ext cx="3737753" cy="4746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AutoShape 6" descr="https://1.bp.blogspot.com/-Disaza0LbuQ/Xrz-e_1XQVI/AAAAAAAALho/-Gl831aTqI8mdjHsahINqZ8cwe8K4IlYwCLcBGAsYHQ/s1600/%2525D0%252591%2525D0%2525B5%2525D0%2525B7%2525D0%2525BF%2525D0%2525B5%2525D1%252587%2525D0%2525BD%2525D1%252596%252B%2525D1%252582%2525D0%2525B0%252B%2525D0%2525BD%2525D0%2525B5%2525D0%2525B1%2525D0%2525B5%2525D0%2525B7%2525D0%2525BF%2525D0%2525B5%2525D1%252587%2525D0%2525BD%2525D1%252596%252B%2525D0%2525BF%2525D1%252580%2525D0%2525B5%2525D0%2525B4%2525D0%2525BC%2525D0%2525B5%2525D1%252582%2525D0%2525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https://avatars.mds.yandex.net/i?id=2b8052b1f47f8c7467cf1855f4ca1c9d0b5c383d-10449875-images-thumbs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111" b="8333"/>
          <a:stretch>
            <a:fillRect/>
          </a:stretch>
        </p:blipFill>
        <p:spPr bwMode="auto">
          <a:xfrm>
            <a:off x="1808926" y="428604"/>
            <a:ext cx="8513379" cy="3857652"/>
          </a:xfrm>
          <a:prstGeom prst="rect">
            <a:avLst/>
          </a:prstGeom>
          <a:noFill/>
        </p:spPr>
      </p:pic>
      <p:pic>
        <p:nvPicPr>
          <p:cNvPr id="27658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37290" y="3214686"/>
            <a:ext cx="2183757" cy="3476629"/>
          </a:xfrm>
          <a:prstGeom prst="rect">
            <a:avLst/>
          </a:prstGeom>
          <a:noFill/>
        </p:spPr>
      </p:pic>
      <p:pic>
        <p:nvPicPr>
          <p:cNvPr id="19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67106" y="3809999"/>
            <a:ext cx="2400300" cy="304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8926" y="50004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Итог урока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8130" name="Picture 2" descr="http://static.insales-cdn.com/images/products/1/6050/114595746/Smile-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CF7"/>
              </a:clrFrom>
              <a:clrTo>
                <a:srgbClr val="FBFC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6908" y="0"/>
            <a:ext cx="3702701" cy="3813783"/>
          </a:xfrm>
          <a:prstGeom prst="rect">
            <a:avLst/>
          </a:prstGeom>
          <a:noFill/>
        </p:spPr>
      </p:pic>
      <p:pic>
        <p:nvPicPr>
          <p:cNvPr id="5" name="Рисунок 4" descr="https://sun6-22.userapi.com/s/v1/ig2/2XgHc1YLo67YmH8dMmlEkA5xUpdxxALVsnjNzllIqJ1_YJEkdINbOGARnsSIRnk-TkFR26lTpLG-PsAppS7p_M3s.jpg?size=1000x1000&amp;quality=95&amp;crop=9,0,1000,1000&amp;ava=1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0562" y="1357298"/>
            <a:ext cx="521497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static.insales-cdn.com/images/products/1/6050/114595746/Smile-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CF7"/>
              </a:clrFrom>
              <a:clrTo>
                <a:srgbClr val="FBFC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37290" y="0"/>
            <a:ext cx="3702701" cy="3813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ая прямоугольная выноска 6"/>
          <p:cNvSpPr/>
          <p:nvPr/>
        </p:nvSpPr>
        <p:spPr>
          <a:xfrm>
            <a:off x="5880892" y="142852"/>
            <a:ext cx="6000792" cy="2643206"/>
          </a:xfrm>
          <a:prstGeom prst="wedgeRoundRectCallout">
            <a:avLst/>
          </a:prstGeom>
          <a:solidFill>
            <a:srgbClr val="CCFF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Окончен урок, и выполнен план.</a:t>
            </a:r>
            <a:endParaRPr lang="ru-RU" sz="1000" dirty="0" smtClean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Спасибо, ребята, огромное вам.</a:t>
            </a:r>
            <a:endParaRPr lang="ru-RU" sz="1000" dirty="0" smtClean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 то, что умеете </a:t>
            </a:r>
            <a:endParaRPr lang="ru-RU" sz="2400" b="1" dirty="0" smtClean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дружно </a:t>
            </a: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трудиться,</a:t>
            </a:r>
            <a:endParaRPr lang="ru-RU" sz="2400" b="1" dirty="0" smtClean="0">
              <a:solidFill>
                <a:srgbClr val="000099"/>
              </a:solidFill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И знание точно уж вам пригодится.</a:t>
            </a:r>
            <a:r>
              <a:rPr lang="ru-RU" sz="1000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ru-RU" sz="3600" dirty="0" smtClean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3315" name="AutoShape 3" descr="https://free-png.ru/wp-content/uploads/2021/08/free-png.ru-3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7" name="AutoShape 5" descr="https://free-png.ru/wp-content/uploads/2021/08/free-png.ru-3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9" name="Picture 7" descr="https://avatars.dzeninfra.ru/get-zen_doc/5290304/pub_6344065d824cb5049e56bba8_6344152a19a3bd35dafec1de/scale_120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62776" y="-214338"/>
            <a:ext cx="6858048" cy="7227435"/>
          </a:xfrm>
          <a:prstGeom prst="rect">
            <a:avLst/>
          </a:prstGeom>
          <a:noFill/>
        </p:spPr>
      </p:pic>
      <p:pic>
        <p:nvPicPr>
          <p:cNvPr id="9" name="Рисунок 8" descr="https://raskraskirus.ru/wp-content/uploads/c/f/0/cf040c4f0db041cbe560050d46c96c27.jpe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9520" y="2876532"/>
            <a:ext cx="3786214" cy="398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dn.culture.ru/images/01a808d7-e9ec-58be-bf5c-f590ebd8ea2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5159" y="214290"/>
            <a:ext cx="7639323" cy="5286412"/>
          </a:xfrm>
          <a:prstGeom prst="rect">
            <a:avLst/>
          </a:prstGeom>
          <a:noFill/>
        </p:spPr>
      </p:pic>
      <p:pic>
        <p:nvPicPr>
          <p:cNvPr id="26628" name="Picture 4" descr="http://images.fineartamerica.com/images-medium-large-5/1-3d-rendering-of-planet-earth-leonello-calvett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0430" y="214290"/>
            <a:ext cx="6500858" cy="6500858"/>
          </a:xfrm>
          <a:prstGeom prst="rect">
            <a:avLst/>
          </a:prstGeom>
          <a:noFill/>
        </p:spPr>
      </p:pic>
      <p:pic>
        <p:nvPicPr>
          <p:cNvPr id="13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166" y="3643314"/>
            <a:ext cx="2400300" cy="3048001"/>
          </a:xfrm>
          <a:prstGeom prst="rect">
            <a:avLst/>
          </a:prstGeom>
          <a:noFill/>
        </p:spPr>
      </p:pic>
      <p:pic>
        <p:nvPicPr>
          <p:cNvPr id="14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95668" y="3214686"/>
            <a:ext cx="2183757" cy="34766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115517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3166248" y="1000108"/>
            <a:ext cx="5429288" cy="2140860"/>
            <a:chOff x="3166248" y="1000108"/>
            <a:chExt cx="5429288" cy="214086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1000108"/>
              <a:ext cx="5429288" cy="2140860"/>
            </a:xfrm>
            <a:prstGeom prst="cloudCallout">
              <a:avLst>
                <a:gd name="adj1" fmla="val -66008"/>
                <a:gd name="adj2" fmla="val 59035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40632" y="1412776"/>
              <a:ext cx="3805849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Интересно, а на что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похожа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наша планета?</a:t>
              </a:r>
              <a:endParaRPr lang="ru-RU" sz="2800" b="1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 flipH="1">
            <a:off x="2706945" y="217140"/>
            <a:ext cx="6264696" cy="3139852"/>
            <a:chOff x="3166248" y="1086898"/>
            <a:chExt cx="5429288" cy="2339062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3166248" y="1086898"/>
              <a:ext cx="5429288" cy="2339062"/>
            </a:xfrm>
            <a:prstGeom prst="cloudCallout">
              <a:avLst>
                <a:gd name="adj1" fmla="val -50091"/>
                <a:gd name="adj2" fmla="val 71008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88541" y="1514262"/>
              <a:ext cx="4765397" cy="1452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Сейчас даже дети знают, что Земля имеет форму шара.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А вот раньше люди считали по-другому.</a:t>
              </a:r>
              <a:endParaRPr lang="ru-RU" sz="2800" b="1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</p:grpSp>
      <p:pic>
        <p:nvPicPr>
          <p:cNvPr id="17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37289" y="2643182"/>
            <a:ext cx="2542733" cy="4048133"/>
          </a:xfrm>
          <a:prstGeom prst="rect">
            <a:avLst/>
          </a:prstGeom>
          <a:noFill/>
        </p:spPr>
      </p:pic>
      <p:pic>
        <p:nvPicPr>
          <p:cNvPr id="18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09850" y="3143248"/>
            <a:ext cx="2794102" cy="3548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558411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550590" y="357166"/>
            <a:ext cx="9865095" cy="1935387"/>
            <a:chOff x="1198662" y="1136446"/>
            <a:chExt cx="6968246" cy="2153406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1198662" y="1136446"/>
              <a:ext cx="6968246" cy="2135959"/>
            </a:xfrm>
            <a:prstGeom prst="wedgeRoundRectCallout">
              <a:avLst>
                <a:gd name="adj1" fmla="val 44737"/>
                <a:gd name="adj2" fmla="val 129485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03841" y="1269414"/>
              <a:ext cx="6417325" cy="202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В одних странах люди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представляли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себе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Землю в форме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половинки яблока,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которая плоской частью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лежит на трёх китах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,</a:t>
              </a:r>
            </a:p>
            <a:p>
              <a:pPr algn="ctr"/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плавающих в океане. </a:t>
              </a:r>
            </a:p>
          </p:txBody>
        </p:sp>
      </p:grpSp>
      <p:pic>
        <p:nvPicPr>
          <p:cNvPr id="17" name="Picture 2" descr="http://cs8.pikabu.ru/images/big_size_comm/2016-04_3/146053378111622763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854846" y="2552782"/>
            <a:ext cx="5472608" cy="41020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166" y="3643314"/>
            <a:ext cx="2400300" cy="3048001"/>
          </a:xfrm>
          <a:prstGeom prst="rect">
            <a:avLst/>
          </a:prstGeom>
          <a:noFill/>
        </p:spPr>
      </p:pic>
      <p:pic>
        <p:nvPicPr>
          <p:cNvPr id="13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47680" y="2643182"/>
            <a:ext cx="2542733" cy="4048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92433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550590" y="357165"/>
            <a:ext cx="9865095" cy="1703682"/>
            <a:chOff x="1198662" y="1382477"/>
            <a:chExt cx="6968246" cy="1742620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1198662" y="1382477"/>
              <a:ext cx="6968246" cy="1742620"/>
            </a:xfrm>
            <a:prstGeom prst="wedgeRoundRectCallout">
              <a:avLst>
                <a:gd name="adj1" fmla="val 44737"/>
                <a:gd name="adj2" fmla="val 158996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51251" y="1487487"/>
              <a:ext cx="6713931" cy="1416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В других странах представляли, что Земля лежит на трёх слонах, а слоны стояли на черепахе, которая плавает в океане.</a:t>
              </a:r>
            </a:p>
          </p:txBody>
        </p:sp>
      </p:grpSp>
      <p:pic>
        <p:nvPicPr>
          <p:cNvPr id="13" name="Picture 4" descr="http://img1.joyreactor.cc/pics/comment/%D0%BF%D0%B5%D1%81%D0%BE%D1%87%D0%BD%D0%B8%D1%86%D0%B0-%D1%83%D0%B4%D0%B0%D0%BB%D1%91%D0%BD%D0%BD%D0%BE%D0%B5-1538325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31514" y="2292969"/>
            <a:ext cx="6138110" cy="43407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37289" y="2643182"/>
            <a:ext cx="2542733" cy="4048133"/>
          </a:xfrm>
          <a:prstGeom prst="rect">
            <a:avLst/>
          </a:prstGeom>
          <a:noFill/>
        </p:spPr>
      </p:pic>
      <p:pic>
        <p:nvPicPr>
          <p:cNvPr id="14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27726" y="3143249"/>
            <a:ext cx="2925366" cy="3714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99530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550590" y="357167"/>
            <a:ext cx="9865095" cy="2495769"/>
            <a:chOff x="1198662" y="1390750"/>
            <a:chExt cx="6968246" cy="2638640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1198662" y="1390750"/>
              <a:ext cx="6968246" cy="2638640"/>
            </a:xfrm>
            <a:prstGeom prst="wedgeRoundRectCallout">
              <a:avLst>
                <a:gd name="adj1" fmla="val 44222"/>
                <a:gd name="adj2" fmla="val 111150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98662" y="1453566"/>
              <a:ext cx="6968246" cy="2358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Древние греки представляли себе Землю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плоским диском, из которого каждый вечер выходят  и  каждое утро садятся звёзды. Из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восточного моря в золотой колеснице поднимался каждое утро бог Солнца Гелиос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и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совершал свой путь по небу. </a:t>
              </a:r>
            </a:p>
          </p:txBody>
        </p:sp>
      </p:grpSp>
      <p:pic>
        <p:nvPicPr>
          <p:cNvPr id="1026" name="Picture 2" descr="[49cf8e04d157[1].jpg]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031453" y="3078406"/>
            <a:ext cx="5223993" cy="3587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avatars.mds.yandex.net/i?id=cb2ec6b81b633b75c716a0d0d579ed5df348647c-10851049-images-thumbs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0166" y="3643314"/>
            <a:ext cx="2400300" cy="3048001"/>
          </a:xfrm>
          <a:prstGeom prst="rect">
            <a:avLst/>
          </a:prstGeom>
          <a:noFill/>
        </p:spPr>
      </p:pic>
      <p:pic>
        <p:nvPicPr>
          <p:cNvPr id="13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81354" y="2571744"/>
            <a:ext cx="2542733" cy="4048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400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maxima-logistics.com.ua/sites/default/files/theory/mydr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1441" y="2955114"/>
            <a:ext cx="2784190" cy="36376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2.infourok.ru/uploads/ex/0923/000329ea-a1510e99/3/hello_html_52b9a2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270670" y="2924944"/>
            <a:ext cx="3205757" cy="3667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406574" y="357164"/>
            <a:ext cx="5688631" cy="2567779"/>
            <a:chOff x="1198661" y="1382476"/>
            <a:chExt cx="10195506" cy="262646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198661" y="1382476"/>
              <a:ext cx="1019550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51249" y="1487487"/>
              <a:ext cx="10042917" cy="2298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Великий древнегреческий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учёный </a:t>
              </a:r>
              <a:r>
                <a:rPr lang="ru-RU" sz="2800" b="1" u="sng" dirty="0">
                  <a:solidFill>
                    <a:srgbClr val="002060"/>
                  </a:solidFill>
                  <a:latin typeface="Comic Sans MS" pitchFamily="66" charset="0"/>
                </a:rPr>
                <a:t>Пифагор Самосский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впервые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высказал предположение о шарообразности Земли.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237461" y="332656"/>
            <a:ext cx="5688631" cy="2677656"/>
            <a:chOff x="1198661" y="1352444"/>
            <a:chExt cx="10195506" cy="273885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198661" y="1382476"/>
              <a:ext cx="1019550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98663" y="1352444"/>
              <a:ext cx="10195504" cy="2738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Знаменитый древнегреческий учёный </a:t>
              </a:r>
              <a:r>
                <a:rPr lang="ru-RU" sz="2800" b="1" u="sng" dirty="0">
                  <a:solidFill>
                    <a:srgbClr val="002060"/>
                  </a:solidFill>
                  <a:latin typeface="Comic Sans MS" pitchFamily="66" charset="0"/>
                </a:rPr>
                <a:t>Аристотель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первым  использовал наблюдения за лунными затмениями для доказательства шарообразности Земли.</a:t>
              </a:r>
            </a:p>
          </p:txBody>
        </p:sp>
      </p:grpSp>
      <p:pic>
        <p:nvPicPr>
          <p:cNvPr id="10" name="Picture 10" descr="https://avatars.mds.yandex.net/i?id=35e33c056b7a6e21b63b88c8b4b30766bd927b63-5433793-images-thumbs&amp;n=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737884" y="2643182"/>
            <a:ext cx="2542733" cy="4048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74196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406574" y="357165"/>
            <a:ext cx="11377264" cy="2343282"/>
            <a:chOff x="1198661" y="1382476"/>
            <a:chExt cx="20391016" cy="262646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1198661" y="1382476"/>
              <a:ext cx="20391016" cy="26264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51249" y="1487487"/>
              <a:ext cx="20238428" cy="2518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u="sng" dirty="0">
                  <a:solidFill>
                    <a:srgbClr val="002060"/>
                  </a:solidFill>
                  <a:latin typeface="Comic Sans MS" pitchFamily="66" charset="0"/>
                </a:rPr>
                <a:t>Клавдий Птолемей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-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древнегреческий астроном,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математик и   географ продолжил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учение Аристотеля относительно шарообразности Земли. </a:t>
              </a:r>
              <a:r>
                <a:rPr lang="ru-RU" sz="2800" b="1" dirty="0" smtClean="0">
                  <a:solidFill>
                    <a:srgbClr val="002060"/>
                  </a:solidFill>
                  <a:latin typeface="Comic Sans MS" pitchFamily="66" charset="0"/>
                </a:rPr>
                <a:t>Он </a:t>
              </a:r>
              <a:r>
                <a:rPr lang="ru-RU" sz="2800" b="1" dirty="0">
                  <a:solidFill>
                    <a:srgbClr val="002060"/>
                  </a:solidFill>
                  <a:latin typeface="Comic Sans MS" pitchFamily="66" charset="0"/>
                </a:rPr>
                <a:t>создал свою  геоцентрическую систему мироздания и учил, что все небесные тела движутся вокруг Земли в пустом мировом пространстве. </a:t>
              </a:r>
            </a:p>
          </p:txBody>
        </p:sp>
      </p:grpSp>
      <p:pic>
        <p:nvPicPr>
          <p:cNvPr id="3074" name="Picture 2" descr="[geo_vselennaja[1].jpg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5401" y="2777014"/>
            <a:ext cx="4090004" cy="3892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o-world-travel.ru/img/2015/042022/11020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4766" y="2796747"/>
            <a:ext cx="3168352" cy="38071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85778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417</Words>
  <Application>Microsoft Office PowerPoint</Application>
  <PresentationFormat>Произвольный</PresentationFormat>
  <Paragraphs>46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к уроку окружающего мира,  1 класс УМК «Школа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Кисуня</cp:lastModifiedBy>
  <cp:revision>87</cp:revision>
  <dcterms:created xsi:type="dcterms:W3CDTF">2016-11-12T11:46:30Z</dcterms:created>
  <dcterms:modified xsi:type="dcterms:W3CDTF">2024-02-11T12:54:26Z</dcterms:modified>
</cp:coreProperties>
</file>