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4"/>
  </p:handoutMasterIdLst>
  <p:sldIdLst>
    <p:sldId id="257" r:id="rId2"/>
    <p:sldId id="264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80" r:id="rId14"/>
    <p:sldId id="281" r:id="rId15"/>
    <p:sldId id="274" r:id="rId16"/>
    <p:sldId id="275" r:id="rId17"/>
    <p:sldId id="276" r:id="rId18"/>
    <p:sldId id="283" r:id="rId19"/>
    <p:sldId id="282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11.02.2024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5" y="5665863"/>
            <a:ext cx="1064389" cy="9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759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88108"/>
            <a:ext cx="1447798" cy="124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89821"/>
          <a:stretch/>
        </p:blipFill>
        <p:spPr bwMode="auto">
          <a:xfrm>
            <a:off x="-12510" y="0"/>
            <a:ext cx="12204510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2" r:id="rId4"/>
    <p:sldLayoutId id="2147483701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Центральная </a:t>
            </a:r>
            <a:r>
              <a:rPr lang="ru-RU" sz="4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Особенности хозяйства.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610600" y="5239491"/>
            <a:ext cx="3200400" cy="904332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г. Мурманска СОШ № 45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55BD2B-C872-4818-B3CC-87419EA13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54D1E5-566C-4AE0-B30F-4B1DBFDB6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869" y="4248091"/>
            <a:ext cx="3657600" cy="2441448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3C52601-B01C-4663-A480-246A84873E92}"/>
              </a:ext>
            </a:extLst>
          </p:cNvPr>
          <p:cNvSpPr/>
          <p:nvPr/>
        </p:nvSpPr>
        <p:spPr>
          <a:xfrm>
            <a:off x="3464168" y="168461"/>
            <a:ext cx="4994031" cy="57009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Черная металлургия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7FB7E591-47B2-4AB0-9185-EC1A889F3857}"/>
              </a:ext>
            </a:extLst>
          </p:cNvPr>
          <p:cNvSpPr/>
          <p:nvPr/>
        </p:nvSpPr>
        <p:spPr>
          <a:xfrm>
            <a:off x="668215" y="1232330"/>
            <a:ext cx="10779370" cy="2196670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2060"/>
                </a:solidFill>
              </a:rPr>
              <a:t>-Новолипецкий металлургический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комбинат полного цикла</a:t>
            </a:r>
            <a:r>
              <a:rPr lang="ru-RU" sz="2800" b="1" dirty="0">
                <a:solidFill>
                  <a:srgbClr val="002060"/>
                </a:solidFill>
              </a:rPr>
              <a:t>, производит более 7 млн. тонн стали в год.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Электрометаллургический комбинат </a:t>
            </a:r>
            <a:r>
              <a:rPr lang="ru-RU" sz="2800" b="1" dirty="0">
                <a:solidFill>
                  <a:srgbClr val="002060"/>
                </a:solidFill>
              </a:rPr>
              <a:t>в Старом Осколе.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 полного цикла</a:t>
            </a:r>
            <a:r>
              <a:rPr lang="ru-RU" sz="2800" b="1" dirty="0">
                <a:solidFill>
                  <a:srgbClr val="002060"/>
                </a:solidFill>
              </a:rPr>
              <a:t>: Тула,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предельные заводы</a:t>
            </a:r>
            <a:r>
              <a:rPr lang="ru-RU" sz="2800" b="1" dirty="0">
                <a:solidFill>
                  <a:srgbClr val="002060"/>
                </a:solidFill>
              </a:rPr>
              <a:t>: Москва, Электросталь, Орёл, Нижний Новгород. </a:t>
            </a:r>
          </a:p>
        </p:txBody>
      </p:sp>
    </p:spTree>
    <p:extLst>
      <p:ext uri="{BB962C8B-B14F-4D97-AF65-F5344CB8AC3E}">
        <p14:creationId xmlns:p14="http://schemas.microsoft.com/office/powerpoint/2010/main" val="1408804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EC2123-F0A4-4FD9-B01A-F33211A4D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638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9E2231-CECF-4282-BEBE-40E5231CB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81F388C-466B-46FB-8878-D0A4236B2382}"/>
              </a:ext>
            </a:extLst>
          </p:cNvPr>
          <p:cNvSpPr/>
          <p:nvPr/>
        </p:nvSpPr>
        <p:spPr>
          <a:xfrm>
            <a:off x="5363306" y="222007"/>
            <a:ext cx="6462346" cy="62425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промышленность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31E4ED2-18BF-4E0A-848A-5F733B918FFB}"/>
              </a:ext>
            </a:extLst>
          </p:cNvPr>
          <p:cNvSpPr/>
          <p:nvPr/>
        </p:nvSpPr>
        <p:spPr>
          <a:xfrm>
            <a:off x="1178168" y="3567477"/>
            <a:ext cx="10647484" cy="269264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-Производство синтетических смол и пластмасс</a:t>
            </a:r>
            <a:r>
              <a:rPr lang="ru-RU" sz="2800" b="1" dirty="0">
                <a:solidFill>
                  <a:srgbClr val="002060"/>
                </a:solidFill>
              </a:rPr>
              <a:t>: Москва, Орехово-Зуево.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-Химические волокна</a:t>
            </a:r>
            <a:r>
              <a:rPr lang="ru-RU" sz="2800" b="1" dirty="0">
                <a:solidFill>
                  <a:srgbClr val="002060"/>
                </a:solidFill>
              </a:rPr>
              <a:t>: Клин, Серпухов, Рязань.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-Производство шин</a:t>
            </a:r>
            <a:r>
              <a:rPr lang="ru-RU" sz="2800" b="1" dirty="0">
                <a:solidFill>
                  <a:srgbClr val="002060"/>
                </a:solidFill>
              </a:rPr>
              <a:t>: Воронеж.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-Резинотехнические изделия</a:t>
            </a:r>
            <a:r>
              <a:rPr lang="ru-RU" sz="2800" b="1" dirty="0">
                <a:solidFill>
                  <a:srgbClr val="002060"/>
                </a:solidFill>
              </a:rPr>
              <a:t>: Курск, Тамбов.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-Синтетические смолы</a:t>
            </a:r>
            <a:r>
              <a:rPr lang="ru-RU" sz="2800" b="1" dirty="0">
                <a:solidFill>
                  <a:srgbClr val="002060"/>
                </a:solidFill>
              </a:rPr>
              <a:t>: Дзержинск.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7055B5C-02C4-4E48-8032-64328D59D605}"/>
              </a:ext>
            </a:extLst>
          </p:cNvPr>
          <p:cNvSpPr/>
          <p:nvPr/>
        </p:nvSpPr>
        <p:spPr>
          <a:xfrm>
            <a:off x="1178168" y="1074862"/>
            <a:ext cx="10647484" cy="2055201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2060"/>
                </a:solidFill>
              </a:rPr>
              <a:t>-Наиболее развито производство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минеральных удобрений.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-Азотные удобрения</a:t>
            </a:r>
            <a:r>
              <a:rPr lang="ru-RU" sz="2800" b="1" dirty="0">
                <a:solidFill>
                  <a:srgbClr val="002060"/>
                </a:solidFill>
              </a:rPr>
              <a:t>: Новомосковск, Щекино, Липецк, Дзержинск.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-Фосфорные удобрения</a:t>
            </a:r>
            <a:r>
              <a:rPr lang="ru-RU" sz="2800" b="1" dirty="0">
                <a:solidFill>
                  <a:srgbClr val="002060"/>
                </a:solidFill>
              </a:rPr>
              <a:t>: Брянск, Воскресенск, Уварово.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128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9C7F5E-2870-45AD-AFAC-246E57AB1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491E3CF-34CE-4EAD-92E5-0610336DBC05}"/>
              </a:ext>
            </a:extLst>
          </p:cNvPr>
          <p:cNvSpPr/>
          <p:nvPr/>
        </p:nvSpPr>
        <p:spPr>
          <a:xfrm>
            <a:off x="5978769" y="184638"/>
            <a:ext cx="5899639" cy="518747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Лесная промышленность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C609AD4-E162-45EC-A5ED-B9F37A06017D}"/>
              </a:ext>
            </a:extLst>
          </p:cNvPr>
          <p:cNvSpPr/>
          <p:nvPr/>
        </p:nvSpPr>
        <p:spPr>
          <a:xfrm>
            <a:off x="641839" y="888023"/>
            <a:ext cx="11051930" cy="317402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-Сконцентрирована </a:t>
            </a:r>
            <a:r>
              <a:rPr lang="ru-RU" sz="2800" b="1" dirty="0">
                <a:solidFill>
                  <a:srgbClr val="002060"/>
                </a:solidFill>
              </a:rPr>
              <a:t>в Волго-Вятском районе.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-Лесозаготовки</a:t>
            </a:r>
            <a:r>
              <a:rPr lang="ru-RU" sz="2800" b="1" dirty="0">
                <a:solidFill>
                  <a:srgbClr val="002060"/>
                </a:solidFill>
              </a:rPr>
              <a:t>: Костромская, Кировская область, республика Марий Эл, Нижегородская область (лесопиление, производство фанеры, ДСП, мебели, ЦБК).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-Мебельная промышленность</a:t>
            </a:r>
            <a:r>
              <a:rPr lang="ru-RU" sz="2800" b="1" dirty="0">
                <a:solidFill>
                  <a:srgbClr val="002060"/>
                </a:solidFill>
              </a:rPr>
              <a:t>: Шатура, Москва, Сходна.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-Полиграфическая промышленность</a:t>
            </a:r>
            <a:r>
              <a:rPr lang="ru-RU" sz="2800" b="1" dirty="0">
                <a:solidFill>
                  <a:srgbClr val="002060"/>
                </a:solidFill>
              </a:rPr>
              <a:t>: Москва, Тверь, Чехов, Можайск.</a:t>
            </a:r>
          </a:p>
        </p:txBody>
      </p:sp>
    </p:spTree>
    <p:extLst>
      <p:ext uri="{BB962C8B-B14F-4D97-AF65-F5344CB8AC3E}">
        <p14:creationId xmlns:p14="http://schemas.microsoft.com/office/powerpoint/2010/main" val="944152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F5F0D7-A99B-43AB-B66D-A1F480237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21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7389241-15BD-4FA0-BDB1-B53E1C381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D4AB9A-CB34-4E79-BE06-E05328D49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607" y="185806"/>
            <a:ext cx="4210294" cy="2794786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63D444B-E366-449E-8C7B-D71E80A29F62}"/>
              </a:ext>
            </a:extLst>
          </p:cNvPr>
          <p:cNvSpPr/>
          <p:nvPr/>
        </p:nvSpPr>
        <p:spPr>
          <a:xfrm>
            <a:off x="3648808" y="105506"/>
            <a:ext cx="5099538" cy="597877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Лёгкая промышленность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8D13E0DE-E923-4614-9F84-E47A8129282B}"/>
              </a:ext>
            </a:extLst>
          </p:cNvPr>
          <p:cNvSpPr/>
          <p:nvPr/>
        </p:nvSpPr>
        <p:spPr>
          <a:xfrm>
            <a:off x="1039200" y="1019907"/>
            <a:ext cx="6170493" cy="3736731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-Включает </a:t>
            </a:r>
            <a:r>
              <a:rPr lang="ru-RU" sz="2800" b="1" dirty="0">
                <a:solidFill>
                  <a:srgbClr val="002060"/>
                </a:solidFill>
              </a:rPr>
              <a:t>текстильную, швейную, меховую и кожевенно-обувную.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-Основная отрасль </a:t>
            </a:r>
            <a:r>
              <a:rPr lang="ru-RU" sz="2800" b="1" dirty="0">
                <a:solidFill>
                  <a:srgbClr val="002060"/>
                </a:solidFill>
              </a:rPr>
              <a:t>– текстильная.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-Крупные центры текстильной промышленности:</a:t>
            </a:r>
            <a:r>
              <a:rPr lang="ru-RU" sz="2800" b="1" dirty="0">
                <a:solidFill>
                  <a:srgbClr val="002060"/>
                </a:solidFill>
              </a:rPr>
              <a:t> Иваново, Москва, Орехово-Зуево, Павловский Посад, Дмитров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941041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3441AF-C2B4-4B62-BFF0-BB0E796C5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070" y="168153"/>
            <a:ext cx="8695592" cy="652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75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285511-DABD-4EDF-B5EF-EA7EB2C7B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2062"/>
            <a:ext cx="12192000" cy="4325938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78E2912-A75B-479D-8728-186002E65C4E}"/>
              </a:ext>
            </a:extLst>
          </p:cNvPr>
          <p:cNvSpPr/>
          <p:nvPr/>
        </p:nvSpPr>
        <p:spPr>
          <a:xfrm>
            <a:off x="3261946" y="228600"/>
            <a:ext cx="6066693" cy="483577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Агропромышленный комплекс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140A452-D109-4E33-A951-E04E55EF9115}"/>
              </a:ext>
            </a:extLst>
          </p:cNvPr>
          <p:cNvSpPr/>
          <p:nvPr/>
        </p:nvSpPr>
        <p:spPr>
          <a:xfrm>
            <a:off x="984739" y="848457"/>
            <a:ext cx="10410092" cy="154732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Выделяются три сельскохозяйственных района: </a:t>
            </a:r>
            <a:r>
              <a:rPr lang="ru-RU" sz="3200" b="1" dirty="0">
                <a:solidFill>
                  <a:srgbClr val="002060"/>
                </a:solidFill>
              </a:rPr>
              <a:t>Центрально-Черноземный район, междуречье Оки и Волги, Центральный район.</a:t>
            </a:r>
          </a:p>
        </p:txBody>
      </p:sp>
    </p:spTree>
    <p:extLst>
      <p:ext uri="{BB962C8B-B14F-4D97-AF65-F5344CB8AC3E}">
        <p14:creationId xmlns:p14="http://schemas.microsoft.com/office/powerpoint/2010/main" val="4276263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FC4A3E-2BCB-4F8D-98BA-B096A1875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26AEC36-D347-4743-B74B-79D8B6BF3350}"/>
              </a:ext>
            </a:extLst>
          </p:cNvPr>
          <p:cNvSpPr/>
          <p:nvPr/>
        </p:nvSpPr>
        <p:spPr>
          <a:xfrm>
            <a:off x="2945423" y="360485"/>
            <a:ext cx="6497515" cy="536330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Центрально-Черноземный район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18D6C39-C47B-4788-AA37-75D1319703B9}"/>
              </a:ext>
            </a:extLst>
          </p:cNvPr>
          <p:cNvSpPr/>
          <p:nvPr/>
        </p:nvSpPr>
        <p:spPr>
          <a:xfrm>
            <a:off x="745881" y="1257300"/>
            <a:ext cx="10700238" cy="3015762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-Основная отрасль</a:t>
            </a:r>
            <a:r>
              <a:rPr lang="ru-RU" sz="2800" b="1" dirty="0">
                <a:solidFill>
                  <a:srgbClr val="002060"/>
                </a:solidFill>
              </a:rPr>
              <a:t>: растениеводство (озимая пшеница, ячмень, гречиха, сахарная свёкла, картофель, овощные культуры).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-Южная часть</a:t>
            </a:r>
            <a:r>
              <a:rPr lang="ru-RU" sz="2800" b="1" dirty="0">
                <a:solidFill>
                  <a:srgbClr val="002060"/>
                </a:solidFill>
              </a:rPr>
              <a:t>: подсолнечник и эфирномасличные культуры.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-Животноводство</a:t>
            </a:r>
            <a:r>
              <a:rPr lang="ru-RU" sz="2800" b="1" dirty="0">
                <a:solidFill>
                  <a:srgbClr val="002060"/>
                </a:solidFill>
              </a:rPr>
              <a:t>: свиноводство, птицеводство и мясо-молочное скотоводство.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-Пищевая промышленность </a:t>
            </a:r>
            <a:r>
              <a:rPr lang="ru-RU" sz="2800" b="1" dirty="0">
                <a:solidFill>
                  <a:srgbClr val="002060"/>
                </a:solidFill>
              </a:rPr>
              <a:t>на собственном сырье.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076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17A1B5-BA09-4BFF-A6DE-4E02B0C2A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1B104BC-5CFD-4FE9-8F8C-8977968D17DC}"/>
              </a:ext>
            </a:extLst>
          </p:cNvPr>
          <p:cNvSpPr/>
          <p:nvPr/>
        </p:nvSpPr>
        <p:spPr>
          <a:xfrm>
            <a:off x="606669" y="211017"/>
            <a:ext cx="6084277" cy="52753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Междуречье Оки и Волги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9549982-774C-49B8-B9F3-A0158AC770AB}"/>
              </a:ext>
            </a:extLst>
          </p:cNvPr>
          <p:cNvSpPr/>
          <p:nvPr/>
        </p:nvSpPr>
        <p:spPr>
          <a:xfrm>
            <a:off x="1318845" y="844062"/>
            <a:ext cx="10234247" cy="219807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-Специализация</a:t>
            </a:r>
            <a:r>
              <a:rPr lang="ru-RU" sz="2800" b="1" dirty="0">
                <a:solidFill>
                  <a:srgbClr val="002060"/>
                </a:solidFill>
              </a:rPr>
              <a:t>: молочно-мясное скотоводство и картофелеводство.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 правом берегу Волги </a:t>
            </a:r>
            <a:r>
              <a:rPr lang="ru-RU" sz="2800" b="1" dirty="0">
                <a:solidFill>
                  <a:srgbClr val="002060"/>
                </a:solidFill>
              </a:rPr>
              <a:t>выращивают зерновые, в Заволжье – лён-долгунец.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-Пищевая промышленность </a:t>
            </a:r>
            <a:r>
              <a:rPr lang="ru-RU" sz="2800" b="1" dirty="0">
                <a:solidFill>
                  <a:srgbClr val="002060"/>
                </a:solidFill>
              </a:rPr>
              <a:t>на собственном сырье.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A57725A-EDBC-4DF3-B664-A5C82D164240}"/>
              </a:ext>
            </a:extLst>
          </p:cNvPr>
          <p:cNvSpPr/>
          <p:nvPr/>
        </p:nvSpPr>
        <p:spPr>
          <a:xfrm>
            <a:off x="6822831" y="3358662"/>
            <a:ext cx="5064370" cy="52753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 район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7E59BCB-E758-4637-A37D-8D9CF19F20EF}"/>
              </a:ext>
            </a:extLst>
          </p:cNvPr>
          <p:cNvSpPr/>
          <p:nvPr/>
        </p:nvSpPr>
        <p:spPr>
          <a:xfrm>
            <a:off x="1318845" y="4062045"/>
            <a:ext cx="10568356" cy="260252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-Специализация </a:t>
            </a:r>
            <a:r>
              <a:rPr lang="ru-RU" sz="2400" b="1" dirty="0">
                <a:solidFill>
                  <a:srgbClr val="002060"/>
                </a:solidFill>
              </a:rPr>
              <a:t>– растениеводство.</a:t>
            </a:r>
          </a:p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-Занимает ведущее место </a:t>
            </a:r>
            <a:r>
              <a:rPr lang="ru-RU" sz="2400" b="1" dirty="0">
                <a:solidFill>
                  <a:srgbClr val="002060"/>
                </a:solidFill>
              </a:rPr>
              <a:t>по сбору картофеля и овощей, льна – долгунца.</a:t>
            </a:r>
          </a:p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-Пищевая промышленность </a:t>
            </a:r>
            <a:r>
              <a:rPr lang="ru-RU" sz="2400" b="1" dirty="0">
                <a:solidFill>
                  <a:srgbClr val="002060"/>
                </a:solidFill>
              </a:rPr>
              <a:t>на собственном и привозном сырье. Московская область (крупные мясные, молочные, хлебопекарные комбинаты), Тверская, Ярославская, Костромская области (молочные и маслосыродельные заводы), Орловская, Брянская, Тульская области (сахарные заводы).</a:t>
            </a:r>
          </a:p>
        </p:txBody>
      </p:sp>
    </p:spTree>
    <p:extLst>
      <p:ext uri="{BB962C8B-B14F-4D97-AF65-F5344CB8AC3E}">
        <p14:creationId xmlns:p14="http://schemas.microsoft.com/office/powerpoint/2010/main" val="3631629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CA79B8-B4B3-44E5-A188-73172C44F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1CABDE3-A605-401C-866C-B752A6CDF533}"/>
              </a:ext>
            </a:extLst>
          </p:cNvPr>
          <p:cNvSpPr/>
          <p:nvPr/>
        </p:nvSpPr>
        <p:spPr>
          <a:xfrm>
            <a:off x="1211873" y="131885"/>
            <a:ext cx="9768254" cy="85285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 Центральной России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складывалось под влиянием нескольких факторов.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C95CEF8-9D06-40F7-A3FE-BCCAF4AE2BB8}"/>
              </a:ext>
            </a:extLst>
          </p:cNvPr>
          <p:cNvSpPr/>
          <p:nvPr/>
        </p:nvSpPr>
        <p:spPr>
          <a:xfrm>
            <a:off x="745880" y="1345224"/>
            <a:ext cx="10700239" cy="509953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Районы Центральной России – это научно-исследовательские, учебные базы России. Здесь сотни высших учебных заведений, десятки НИИ.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Наличие квалифицированных кадров – условия для развития трудоемких отраслей.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Выгодное ЭГП.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Наличие благоприятных транспортных связей.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Собственная крупная металлургическая база КМА. 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Наличие значительных природных ресурсов в соседних регионах.</a:t>
            </a:r>
          </a:p>
          <a:p>
            <a:pPr marL="342900" indent="-342900">
              <a:buAutoNum type="arabicParenR"/>
            </a:pPr>
            <a:r>
              <a:rPr lang="ru-RU" sz="2800" b="1" dirty="0">
                <a:solidFill>
                  <a:srgbClr val="002060"/>
                </a:solidFill>
              </a:rPr>
              <a:t>Высокоразвитая оборонная промышленность.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39929D-9BAC-44BF-9D18-E53F6F959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191F96D-53FE-4E97-86CE-EED8D93BE2C8}"/>
              </a:ext>
            </a:extLst>
          </p:cNvPr>
          <p:cNvSpPr/>
          <p:nvPr/>
        </p:nvSpPr>
        <p:spPr>
          <a:xfrm>
            <a:off x="2857500" y="246185"/>
            <a:ext cx="6233746" cy="571500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38AE789-1795-4F4E-B46C-11113D80A07C}"/>
              </a:ext>
            </a:extLst>
          </p:cNvPr>
          <p:cNvSpPr/>
          <p:nvPr/>
        </p:nvSpPr>
        <p:spPr>
          <a:xfrm>
            <a:off x="931985" y="1248507"/>
            <a:ext cx="10304583" cy="385982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-Основные районы загрязнения </a:t>
            </a:r>
            <a:r>
              <a:rPr lang="ru-RU" sz="2800" b="1" dirty="0">
                <a:solidFill>
                  <a:srgbClr val="002060"/>
                </a:solidFill>
              </a:rPr>
              <a:t>– крупные города.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-Основные источники </a:t>
            </a:r>
            <a:r>
              <a:rPr lang="ru-RU" sz="2800" b="1" dirty="0">
                <a:solidFill>
                  <a:srgbClr val="002060"/>
                </a:solidFill>
              </a:rPr>
              <a:t>загрязнения воздуха, почвы, внутренних вод являются автомобильный транспорт и промышленные предприятия.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-На юге района </a:t>
            </a:r>
            <a:r>
              <a:rPr lang="ru-RU" sz="2800" b="1" dirty="0">
                <a:solidFill>
                  <a:srgbClr val="002060"/>
                </a:solidFill>
              </a:rPr>
              <a:t>загрязнителями окружающей среды являются сельское хозяйство и черная металлургия.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-Большие массивы чернозёмов </a:t>
            </a:r>
            <a:r>
              <a:rPr lang="ru-RU" sz="2800" b="1" dirty="0">
                <a:solidFill>
                  <a:srgbClr val="002060"/>
                </a:solidFill>
              </a:rPr>
              <a:t>выведены из сельскохозяйственного оборота из-за добычи руд КМА.</a:t>
            </a:r>
          </a:p>
        </p:txBody>
      </p:sp>
    </p:spTree>
    <p:extLst>
      <p:ext uri="{BB962C8B-B14F-4D97-AF65-F5344CB8AC3E}">
        <p14:creationId xmlns:p14="http://schemas.microsoft.com/office/powerpoint/2010/main" val="20191611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CB5D2C-2C7B-41BE-869D-F231657E1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3A006FA-5DE2-44F4-A421-4DC33600FC46}"/>
              </a:ext>
            </a:extLst>
          </p:cNvPr>
          <p:cNvSpPr/>
          <p:nvPr/>
        </p:nvSpPr>
        <p:spPr>
          <a:xfrm>
            <a:off x="3657600" y="281354"/>
            <a:ext cx="4695092" cy="553915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района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09DC062-5754-4D89-B92A-D38717707D20}"/>
              </a:ext>
            </a:extLst>
          </p:cNvPr>
          <p:cNvSpPr/>
          <p:nvPr/>
        </p:nvSpPr>
        <p:spPr>
          <a:xfrm>
            <a:off x="791308" y="1116623"/>
            <a:ext cx="10673861" cy="509074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-За районом сохраняется роль центра </a:t>
            </a:r>
            <a:r>
              <a:rPr lang="ru-RU" sz="2800" b="1" dirty="0">
                <a:solidFill>
                  <a:srgbClr val="002060"/>
                </a:solidFill>
              </a:rPr>
              <a:t>государственного управления и финансовой деятельности страны.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-Большое внимание будет уделено </a:t>
            </a:r>
            <a:r>
              <a:rPr lang="ru-RU" sz="2800" b="1" dirty="0">
                <a:solidFill>
                  <a:srgbClr val="002060"/>
                </a:solidFill>
              </a:rPr>
              <a:t>дальнейшему развитию науки и образования, развитию сети наукоградов.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-Будет продолжаться совершенствование </a:t>
            </a:r>
            <a:r>
              <a:rPr lang="ru-RU" sz="2800" b="1" dirty="0">
                <a:solidFill>
                  <a:srgbClr val="002060"/>
                </a:solidFill>
              </a:rPr>
              <a:t>промышленного производства- увеличение доли наукоёмких отраслей в структуре хозяйства.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-Активно будет вестись</a:t>
            </a:r>
            <a:r>
              <a:rPr lang="ru-RU" sz="2800" b="1" dirty="0">
                <a:solidFill>
                  <a:srgbClr val="002060"/>
                </a:solidFill>
              </a:rPr>
              <a:t> дорожное строительство, в том числе скоростных автомобильных и железных дорог, новых аэровокзальных комплексов.</a:t>
            </a:r>
          </a:p>
        </p:txBody>
      </p:sp>
    </p:spTree>
    <p:extLst>
      <p:ext uri="{BB962C8B-B14F-4D97-AF65-F5344CB8AC3E}">
        <p14:creationId xmlns:p14="http://schemas.microsoft.com/office/powerpoint/2010/main" val="1689899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Составить таблицу-рейтинг предприятий промышленности Центральной России.</a:t>
            </a: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21962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F22AF5-3ECD-4D30-B214-5F80DA760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4" y="0"/>
            <a:ext cx="120658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875896-C957-4173-9129-A2D2CBF6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953F3BB-F8C1-463A-AA48-02D23C24F893}"/>
              </a:ext>
            </a:extLst>
          </p:cNvPr>
          <p:cNvSpPr/>
          <p:nvPr/>
        </p:nvSpPr>
        <p:spPr>
          <a:xfrm>
            <a:off x="2514599" y="545124"/>
            <a:ext cx="6471139" cy="104628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МАШИНОСТРОИТЕЛЬНЫЙ КОМПЛЕКС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D7F91BE-F7D3-4CED-A956-260058E8FAB2}"/>
              </a:ext>
            </a:extLst>
          </p:cNvPr>
          <p:cNvSpPr/>
          <p:nvPr/>
        </p:nvSpPr>
        <p:spPr>
          <a:xfrm>
            <a:off x="993531" y="2136531"/>
            <a:ext cx="9952892" cy="292783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-Главная отрасль </a:t>
            </a:r>
            <a:r>
              <a:rPr lang="ru-RU" sz="2800" b="1" dirty="0">
                <a:solidFill>
                  <a:srgbClr val="002060"/>
                </a:solidFill>
              </a:rPr>
              <a:t>специализации района – машиностроение.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-Выпускаются </a:t>
            </a:r>
            <a:r>
              <a:rPr lang="ru-RU" sz="2800" b="1" dirty="0">
                <a:solidFill>
                  <a:srgbClr val="002060"/>
                </a:solidFill>
              </a:rPr>
              <a:t>почти все виды машиностроительной продукции.</a:t>
            </a:r>
          </a:p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-Особое место </a:t>
            </a:r>
            <a:r>
              <a:rPr lang="ru-RU" sz="2800" b="1" dirty="0">
                <a:solidFill>
                  <a:srgbClr val="002060"/>
                </a:solidFill>
              </a:rPr>
              <a:t>принадлежит отраслям, использующим квалифицированные кадры и научно-технический потенциал.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9FAC67-05BC-422E-9BE5-74DED077D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2A11E3-9EB6-437B-873D-38BA648392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658940"/>
            <a:ext cx="4660226" cy="304079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E76FAE0-3275-4066-9C8A-1EB989BBC104}"/>
              </a:ext>
            </a:extLst>
          </p:cNvPr>
          <p:cNvSpPr/>
          <p:nvPr/>
        </p:nvSpPr>
        <p:spPr>
          <a:xfrm>
            <a:off x="1216269" y="360484"/>
            <a:ext cx="9759461" cy="2751992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Центральной России </a:t>
            </a:r>
            <a:r>
              <a:rPr lang="ru-RU" sz="2800" b="1" dirty="0">
                <a:solidFill>
                  <a:srgbClr val="002060"/>
                </a:solidFill>
              </a:rPr>
              <a:t>расположены предприятия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авиационной и ракетно-космической отрасли.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Ракеты и комплектующие к ним выпускают предприятия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Москвы и городов Московской области</a:t>
            </a:r>
            <a:r>
              <a:rPr lang="ru-RU" sz="2800" b="1" dirty="0">
                <a:solidFill>
                  <a:srgbClr val="002060"/>
                </a:solidFill>
              </a:rPr>
              <a:t>: Химки, Балашиха, Реутов, Истра, Дубна.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Главный центр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Королев. </a:t>
            </a:r>
          </a:p>
        </p:txBody>
      </p:sp>
    </p:spTree>
    <p:extLst>
      <p:ext uri="{BB962C8B-B14F-4D97-AF65-F5344CB8AC3E}">
        <p14:creationId xmlns:p14="http://schemas.microsoft.com/office/powerpoint/2010/main" val="2961349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4D5699-3A98-4156-A233-A6BC37B5A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A0778A-AC2C-4509-9D25-1297DD350D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54" y="199292"/>
            <a:ext cx="3886200" cy="25908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EF167F7-2812-430B-8992-E937B6901A24}"/>
              </a:ext>
            </a:extLst>
          </p:cNvPr>
          <p:cNvSpPr/>
          <p:nvPr/>
        </p:nvSpPr>
        <p:spPr>
          <a:xfrm>
            <a:off x="747346" y="404446"/>
            <a:ext cx="6330462" cy="1406769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Самолетостроительные заводы: </a:t>
            </a:r>
            <a:r>
              <a:rPr lang="ru-RU" sz="2800" b="1" dirty="0">
                <a:solidFill>
                  <a:srgbClr val="002060"/>
                </a:solidFill>
              </a:rPr>
              <a:t>Москва, Луховицы (Московская область), Нижний Новгород.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278A8B4-C825-40A3-A703-585C3DB98D73}"/>
              </a:ext>
            </a:extLst>
          </p:cNvPr>
          <p:cNvSpPr/>
          <p:nvPr/>
        </p:nvSpPr>
        <p:spPr>
          <a:xfrm>
            <a:off x="747346" y="2215661"/>
            <a:ext cx="6330462" cy="1406769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Вертолетостроительный завод: </a:t>
            </a:r>
            <a:r>
              <a:rPr lang="ru-RU" sz="2800" b="1" dirty="0">
                <a:solidFill>
                  <a:srgbClr val="002060"/>
                </a:solidFill>
              </a:rPr>
              <a:t>Люберцы,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моторный завод </a:t>
            </a:r>
            <a:r>
              <a:rPr lang="ru-RU" sz="2800" b="1" dirty="0">
                <a:solidFill>
                  <a:srgbClr val="002060"/>
                </a:solidFill>
              </a:rPr>
              <a:t>в Рыбинске (Ярославская область).</a:t>
            </a:r>
          </a:p>
        </p:txBody>
      </p:sp>
    </p:spTree>
    <p:extLst>
      <p:ext uri="{BB962C8B-B14F-4D97-AF65-F5344CB8AC3E}">
        <p14:creationId xmlns:p14="http://schemas.microsoft.com/office/powerpoint/2010/main" val="3936998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85A429-DBF3-4ADB-9D8D-C64C6213D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79221CDD-CB69-4E0F-88DB-EAC23E8BE998}"/>
              </a:ext>
            </a:extLst>
          </p:cNvPr>
          <p:cNvSpPr/>
          <p:nvPr/>
        </p:nvSpPr>
        <p:spPr>
          <a:xfrm>
            <a:off x="534866" y="1916723"/>
            <a:ext cx="11122268" cy="269923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 точного машиностроения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(гражданская и военная продукция).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-Электронная промышленность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Зеленоград.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-Приборостроение и электротехника –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Москва, Рязань, Владимир.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-Часовые заводы: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Москва, Углич.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-Телевизоры: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Москва, Рязань, Александров.</a:t>
            </a:r>
          </a:p>
        </p:txBody>
      </p:sp>
    </p:spTree>
    <p:extLst>
      <p:ext uri="{BB962C8B-B14F-4D97-AF65-F5344CB8AC3E}">
        <p14:creationId xmlns:p14="http://schemas.microsoft.com/office/powerpoint/2010/main" val="1674834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CD4DF8-D34F-4C8B-9451-F8E1AA2A6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211C45A-8598-4269-891C-A2B6D5711018}"/>
              </a:ext>
            </a:extLst>
          </p:cNvPr>
          <p:cNvSpPr/>
          <p:nvPr/>
        </p:nvSpPr>
        <p:spPr>
          <a:xfrm>
            <a:off x="2732942" y="228600"/>
            <a:ext cx="6726115" cy="56270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Транспортное машиностроение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805314A-7F55-4182-B2CE-B754D9F67ABB}"/>
              </a:ext>
            </a:extLst>
          </p:cNvPr>
          <p:cNvSpPr/>
          <p:nvPr/>
        </p:nvSpPr>
        <p:spPr>
          <a:xfrm>
            <a:off x="545123" y="1266092"/>
            <a:ext cx="9363808" cy="131884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Автомобилестроение:</a:t>
            </a:r>
            <a:r>
              <a:rPr lang="ru-RU" sz="2800" b="1" dirty="0">
                <a:solidFill>
                  <a:srgbClr val="002060"/>
                </a:solidFill>
              </a:rPr>
              <a:t> Москва (ЗИЛ), Нижний Новгород (ГАЗ), Серпухов (Ока).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Автобусы</a:t>
            </a:r>
            <a:r>
              <a:rPr lang="ru-RU" sz="2800" b="1" dirty="0">
                <a:solidFill>
                  <a:srgbClr val="002060"/>
                </a:solidFill>
              </a:rPr>
              <a:t>: </a:t>
            </a:r>
            <a:r>
              <a:rPr lang="ru-RU" sz="2800" b="1" dirty="0" err="1">
                <a:solidFill>
                  <a:srgbClr val="002060"/>
                </a:solidFill>
              </a:rPr>
              <a:t>Галицыно</a:t>
            </a:r>
            <a:r>
              <a:rPr lang="ru-RU" sz="2800" b="1" dirty="0">
                <a:solidFill>
                  <a:srgbClr val="002060"/>
                </a:solidFill>
              </a:rPr>
              <a:t>, Павлово, </a:t>
            </a:r>
            <a:r>
              <a:rPr lang="ru-RU" sz="2800" b="1" dirty="0" err="1">
                <a:solidFill>
                  <a:srgbClr val="002060"/>
                </a:solidFill>
              </a:rPr>
              <a:t>Яхром</a:t>
            </a:r>
            <a:r>
              <a:rPr lang="ru-RU" sz="28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8CB861C-16BE-4282-A01E-8413E3757DC9}"/>
              </a:ext>
            </a:extLst>
          </p:cNvPr>
          <p:cNvSpPr/>
          <p:nvPr/>
        </p:nvSpPr>
        <p:spPr>
          <a:xfrm>
            <a:off x="4712677" y="2954217"/>
            <a:ext cx="7139354" cy="131884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Моторные заводы</a:t>
            </a:r>
            <a:r>
              <a:rPr lang="ru-RU" sz="2800" b="1" dirty="0">
                <a:solidFill>
                  <a:srgbClr val="002060"/>
                </a:solidFill>
              </a:rPr>
              <a:t>: Ярославль, Заволжье.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Мотоциклы:</a:t>
            </a:r>
            <a:r>
              <a:rPr lang="ru-RU" sz="2800" b="1" dirty="0">
                <a:solidFill>
                  <a:srgbClr val="002060"/>
                </a:solidFill>
              </a:rPr>
              <a:t> Ковров, мотороллеры: Тула.</a:t>
            </a:r>
          </a:p>
        </p:txBody>
      </p:sp>
    </p:spTree>
    <p:extLst>
      <p:ext uri="{BB962C8B-B14F-4D97-AF65-F5344CB8AC3E}">
        <p14:creationId xmlns:p14="http://schemas.microsoft.com/office/powerpoint/2010/main" val="1268867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13A30A-4F28-49A9-A35E-AFCD3077A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F2987F-6960-467E-BE28-B5B28F8EE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237" y="225084"/>
            <a:ext cx="4636477" cy="2781886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3B26480-72B7-4BBC-A58B-051B0BEAD715}"/>
              </a:ext>
            </a:extLst>
          </p:cNvPr>
          <p:cNvSpPr/>
          <p:nvPr/>
        </p:nvSpPr>
        <p:spPr>
          <a:xfrm>
            <a:off x="536330" y="149469"/>
            <a:ext cx="6339254" cy="336745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Тепловозы: </a:t>
            </a:r>
            <a:r>
              <a:rPr lang="ru-RU" sz="2800" b="1" dirty="0">
                <a:solidFill>
                  <a:srgbClr val="002060"/>
                </a:solidFill>
              </a:rPr>
              <a:t>Коломна,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пассажирские вагоны:</a:t>
            </a:r>
            <a:r>
              <a:rPr lang="ru-RU" sz="2800" b="1" dirty="0">
                <a:solidFill>
                  <a:srgbClr val="002060"/>
                </a:solidFill>
              </a:rPr>
              <a:t> Тверь,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грузовые вагоны: </a:t>
            </a:r>
            <a:r>
              <a:rPr lang="ru-RU" sz="2800" b="1" dirty="0">
                <a:solidFill>
                  <a:srgbClr val="002060"/>
                </a:solidFill>
              </a:rPr>
              <a:t>Брянск,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вагоны метрополитена: </a:t>
            </a:r>
            <a:r>
              <a:rPr lang="ru-RU" sz="2800" b="1" dirty="0">
                <a:solidFill>
                  <a:srgbClr val="002060"/>
                </a:solidFill>
              </a:rPr>
              <a:t>Мытищи,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вагоны электричек: </a:t>
            </a:r>
            <a:r>
              <a:rPr lang="ru-RU" sz="2800" b="1" dirty="0">
                <a:solidFill>
                  <a:srgbClr val="002060"/>
                </a:solidFill>
              </a:rPr>
              <a:t>Орехово-Зуево.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Судостроение:</a:t>
            </a:r>
            <a:r>
              <a:rPr lang="ru-RU" sz="2800" b="1" dirty="0">
                <a:solidFill>
                  <a:srgbClr val="002060"/>
                </a:solidFill>
              </a:rPr>
              <a:t> Нижний Новгород (завод «Красный Сормово».</a:t>
            </a:r>
          </a:p>
        </p:txBody>
      </p:sp>
    </p:spTree>
    <p:extLst>
      <p:ext uri="{BB962C8B-B14F-4D97-AF65-F5344CB8AC3E}">
        <p14:creationId xmlns:p14="http://schemas.microsoft.com/office/powerpoint/2010/main" val="793822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6216</TotalTime>
  <Words>796</Words>
  <Application>Microsoft Office PowerPoint</Application>
  <PresentationFormat>Широкоэкранный</PresentationFormat>
  <Paragraphs>82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AGReverance</vt:lpstr>
      <vt:lpstr>Calibri</vt:lpstr>
      <vt:lpstr>Tw Cen MT</vt:lpstr>
      <vt:lpstr>Wingdings 3</vt:lpstr>
      <vt:lpstr>Интеграл</vt:lpstr>
      <vt:lpstr>Центральная россия. Особенности хозяйства.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245</cp:revision>
  <dcterms:created xsi:type="dcterms:W3CDTF">2018-02-25T15:29:25Z</dcterms:created>
  <dcterms:modified xsi:type="dcterms:W3CDTF">2024-02-11T13:05:56Z</dcterms:modified>
  <cp:category>География;Страны</cp:category>
</cp:coreProperties>
</file>