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59" r:id="rId5"/>
    <p:sldId id="273" r:id="rId6"/>
    <p:sldId id="260" r:id="rId7"/>
    <p:sldId id="261" r:id="rId8"/>
    <p:sldId id="268" r:id="rId9"/>
    <p:sldId id="269" r:id="rId10"/>
    <p:sldId id="270" r:id="rId11"/>
    <p:sldId id="271" r:id="rId12"/>
    <p:sldId id="272" r:id="rId13"/>
    <p:sldId id="274" r:id="rId14"/>
    <p:sldId id="263" r:id="rId15"/>
    <p:sldId id="275" r:id="rId16"/>
    <p:sldId id="276" r:id="rId17"/>
    <p:sldId id="267" r:id="rId18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274" autoAdjust="0"/>
  </p:normalViewPr>
  <p:slideViewPr>
    <p:cSldViewPr snapToGrid="0">
      <p:cViewPr varScale="1">
        <p:scale>
          <a:sx n="112" d="100"/>
          <a:sy n="112" d="100"/>
        </p:scale>
        <p:origin x="552" y="114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625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01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Критерии</a:t>
            </a:r>
            <a:r>
              <a:rPr lang="ru-RU" baseline="0"/>
              <a:t> эффективности работы с родителями воспитанников 2018-2021г</a:t>
            </a:r>
            <a:endParaRPr lang="ru-RU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Начало года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Участие в конкурсах</c:v>
                </c:pt>
                <c:pt idx="1">
                  <c:v>Участие в праздниках, мероприятиях;</c:v>
                </c:pt>
                <c:pt idx="2">
                  <c:v>Оформление развивающей среды</c:v>
                </c:pt>
                <c:pt idx="3">
                  <c:v>Посещение родительских собраний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0.33</c:v>
                </c:pt>
                <c:pt idx="1">
                  <c:v>0.38</c:v>
                </c:pt>
                <c:pt idx="2">
                  <c:v>0.5</c:v>
                </c:pt>
                <c:pt idx="3">
                  <c:v>0.66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Конец года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Участие в конкурсах</c:v>
                </c:pt>
                <c:pt idx="1">
                  <c:v>Участие в праздниках, мероприятиях;</c:v>
                </c:pt>
                <c:pt idx="2">
                  <c:v>Оформление развивающей среды</c:v>
                </c:pt>
                <c:pt idx="3">
                  <c:v>Посещение родительских собраний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0.7</c:v>
                </c:pt>
                <c:pt idx="1">
                  <c:v>0.8</c:v>
                </c:pt>
                <c:pt idx="2">
                  <c:v>0.83</c:v>
                </c:pt>
                <c:pt idx="3">
                  <c:v>0.95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6562800"/>
        <c:axId val="206560560"/>
      </c:barChart>
      <c:catAx>
        <c:axId val="206562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6560560"/>
        <c:crosses val="autoZero"/>
        <c:auto val="1"/>
        <c:lblAlgn val="ctr"/>
        <c:lblOffset val="100"/>
        <c:noMultiLvlLbl val="0"/>
      </c:catAx>
      <c:valAx>
        <c:axId val="206560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6562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8946035-5752-47FF-83C2-525ED257F670}" type="datetime1">
              <a:rPr lang="ru-RU" smtClean="0"/>
              <a:t>11.02.2024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BAE14B8-3CC9-472D-9BC5-A84D80684DE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796536C-9E4A-49E6-A81E-57E50B618651}" type="datetime1">
              <a:rPr lang="ru-RU" noProof="0" smtClean="0"/>
              <a:t>11.02.2024</a:t>
            </a:fld>
            <a:endParaRPr lang="ru-RU" noProof="0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FB667E1-E601-4AAF-B95C-B25720D70A60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ru-RU" noProof="0" smtClean="0"/>
              <a:t>1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553343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 rot="248467">
            <a:off x="223563" y="2575407"/>
            <a:ext cx="4688853" cy="2424835"/>
            <a:chOff x="-10068" y="2615721"/>
            <a:chExt cx="5488038" cy="2838132"/>
          </a:xfrm>
        </p:grpSpPr>
        <p:sp>
          <p:nvSpPr>
            <p:cNvPr id="5" name="Полилиния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" name="Полилиния 458"/>
            <p:cNvSpPr>
              <a:spLocks/>
            </p:cNvSpPr>
            <p:nvPr/>
          </p:nvSpPr>
          <p:spPr bwMode="auto">
            <a:xfrm>
              <a:off x="5049972" y="4978661"/>
              <a:ext cx="133444" cy="69977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" name="Полилиния 459"/>
            <p:cNvSpPr>
              <a:spLocks/>
            </p:cNvSpPr>
            <p:nvPr/>
          </p:nvSpPr>
          <p:spPr bwMode="auto">
            <a:xfrm>
              <a:off x="2504766" y="2944450"/>
              <a:ext cx="84623" cy="96015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" name="Полилиния 460"/>
            <p:cNvSpPr>
              <a:spLocks/>
            </p:cNvSpPr>
            <p:nvPr/>
          </p:nvSpPr>
          <p:spPr bwMode="auto">
            <a:xfrm>
              <a:off x="2304599" y="3125088"/>
              <a:ext cx="100897" cy="81368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" name="Полилиния 461"/>
            <p:cNvSpPr>
              <a:spLocks/>
            </p:cNvSpPr>
            <p:nvPr/>
          </p:nvSpPr>
          <p:spPr bwMode="auto">
            <a:xfrm>
              <a:off x="2459199" y="3294334"/>
              <a:ext cx="107406" cy="89505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" name="Полилиния 462"/>
            <p:cNvSpPr>
              <a:spLocks/>
            </p:cNvSpPr>
            <p:nvPr/>
          </p:nvSpPr>
          <p:spPr bwMode="auto">
            <a:xfrm>
              <a:off x="2005163" y="3133224"/>
              <a:ext cx="115543" cy="87878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" name="Полилиния 463"/>
            <p:cNvSpPr>
              <a:spLocks/>
            </p:cNvSpPr>
            <p:nvPr/>
          </p:nvSpPr>
          <p:spPr bwMode="auto">
            <a:xfrm>
              <a:off x="1759430" y="2687325"/>
              <a:ext cx="92760" cy="115543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" name="Полилиния 464"/>
            <p:cNvSpPr>
              <a:spLocks/>
            </p:cNvSpPr>
            <p:nvPr/>
          </p:nvSpPr>
          <p:spPr bwMode="auto">
            <a:xfrm>
              <a:off x="3012505" y="3522166"/>
              <a:ext cx="92760" cy="73232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" name="Полилиния 465"/>
            <p:cNvSpPr>
              <a:spLocks/>
            </p:cNvSpPr>
            <p:nvPr/>
          </p:nvSpPr>
          <p:spPr bwMode="auto">
            <a:xfrm>
              <a:off x="3074345" y="3401740"/>
              <a:ext cx="107406" cy="89505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" name="Полилиния 466"/>
            <p:cNvSpPr>
              <a:spLocks/>
            </p:cNvSpPr>
            <p:nvPr/>
          </p:nvSpPr>
          <p:spPr bwMode="auto">
            <a:xfrm>
              <a:off x="4107725" y="4332596"/>
              <a:ext cx="84623" cy="81368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" name="Полилиния 467"/>
            <p:cNvSpPr>
              <a:spLocks/>
            </p:cNvSpPr>
            <p:nvPr/>
          </p:nvSpPr>
          <p:spPr bwMode="auto">
            <a:xfrm>
              <a:off x="4177702" y="4225189"/>
              <a:ext cx="102524" cy="84623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" name="Полилиния 468"/>
            <p:cNvSpPr>
              <a:spLocks/>
            </p:cNvSpPr>
            <p:nvPr/>
          </p:nvSpPr>
          <p:spPr bwMode="auto">
            <a:xfrm>
              <a:off x="3450267" y="3751625"/>
              <a:ext cx="76486" cy="813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" name="Полилиния 469"/>
            <p:cNvSpPr>
              <a:spLocks/>
            </p:cNvSpPr>
            <p:nvPr/>
          </p:nvSpPr>
          <p:spPr bwMode="auto">
            <a:xfrm>
              <a:off x="3731802" y="3706058"/>
              <a:ext cx="84623" cy="104152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" name="Полилиния 470"/>
            <p:cNvSpPr>
              <a:spLocks/>
            </p:cNvSpPr>
            <p:nvPr/>
          </p:nvSpPr>
          <p:spPr bwMode="auto">
            <a:xfrm>
              <a:off x="3899421" y="3559595"/>
              <a:ext cx="89505" cy="109034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" name="Полилиния 471"/>
            <p:cNvSpPr>
              <a:spLocks/>
            </p:cNvSpPr>
            <p:nvPr/>
          </p:nvSpPr>
          <p:spPr bwMode="auto">
            <a:xfrm>
              <a:off x="4215131" y="3971320"/>
              <a:ext cx="104152" cy="89505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" name="Полилиния 472"/>
            <p:cNvSpPr>
              <a:spLocks/>
            </p:cNvSpPr>
            <p:nvPr/>
          </p:nvSpPr>
          <p:spPr bwMode="auto">
            <a:xfrm>
              <a:off x="4700087" y="4413964"/>
              <a:ext cx="91133" cy="107406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" name="Полилиния 473"/>
            <p:cNvSpPr>
              <a:spLocks/>
            </p:cNvSpPr>
            <p:nvPr/>
          </p:nvSpPr>
          <p:spPr bwMode="auto">
            <a:xfrm>
              <a:off x="4573152" y="4425356"/>
              <a:ext cx="84623" cy="9927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" name="Полилиния 474"/>
            <p:cNvSpPr>
              <a:spLocks/>
            </p:cNvSpPr>
            <p:nvPr/>
          </p:nvSpPr>
          <p:spPr bwMode="auto">
            <a:xfrm>
              <a:off x="5111812" y="4591347"/>
              <a:ext cx="76486" cy="8462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" name="Полилиния 475"/>
            <p:cNvSpPr>
              <a:spLocks/>
            </p:cNvSpPr>
            <p:nvPr/>
          </p:nvSpPr>
          <p:spPr bwMode="auto">
            <a:xfrm>
              <a:off x="5176907" y="4698754"/>
              <a:ext cx="99270" cy="79741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4" name="Полилиния 476"/>
            <p:cNvSpPr>
              <a:spLocks/>
            </p:cNvSpPr>
            <p:nvPr/>
          </p:nvSpPr>
          <p:spPr bwMode="auto">
            <a:xfrm>
              <a:off x="4353458" y="4591347"/>
              <a:ext cx="96015" cy="71604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" name="Полилиния 477"/>
            <p:cNvSpPr>
              <a:spLocks/>
            </p:cNvSpPr>
            <p:nvPr/>
          </p:nvSpPr>
          <p:spPr bwMode="auto">
            <a:xfrm>
              <a:off x="3001113" y="3033955"/>
              <a:ext cx="87878" cy="73232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" name="Полилиния 478"/>
            <p:cNvSpPr>
              <a:spLocks/>
            </p:cNvSpPr>
            <p:nvPr/>
          </p:nvSpPr>
          <p:spPr bwMode="auto">
            <a:xfrm>
              <a:off x="2800947" y="2924921"/>
              <a:ext cx="73232" cy="92760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" name="Полилиния 479"/>
            <p:cNvSpPr>
              <a:spLocks/>
            </p:cNvSpPr>
            <p:nvPr/>
          </p:nvSpPr>
          <p:spPr bwMode="auto">
            <a:xfrm>
              <a:off x="94631" y="3009544"/>
              <a:ext cx="118798" cy="100897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" name="Полилиния 480"/>
            <p:cNvSpPr>
              <a:spLocks/>
            </p:cNvSpPr>
            <p:nvPr/>
          </p:nvSpPr>
          <p:spPr bwMode="auto">
            <a:xfrm>
              <a:off x="3765977" y="3956673"/>
              <a:ext cx="460546" cy="476819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" name="Полилиния 481"/>
            <p:cNvSpPr>
              <a:spLocks/>
            </p:cNvSpPr>
            <p:nvPr/>
          </p:nvSpPr>
          <p:spPr bwMode="auto">
            <a:xfrm>
              <a:off x="3381918" y="3474972"/>
              <a:ext cx="1021988" cy="83158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" name="Полилиния 482"/>
            <p:cNvSpPr>
              <a:spLocks/>
            </p:cNvSpPr>
            <p:nvPr/>
          </p:nvSpPr>
          <p:spPr bwMode="auto">
            <a:xfrm>
              <a:off x="4924664" y="4363516"/>
              <a:ext cx="488211" cy="953638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" name="Полилиния 483"/>
            <p:cNvSpPr>
              <a:spLocks/>
            </p:cNvSpPr>
            <p:nvPr/>
          </p:nvSpPr>
          <p:spPr bwMode="auto">
            <a:xfrm>
              <a:off x="2228113" y="2845180"/>
              <a:ext cx="1083828" cy="668849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" name="Полилиния 484"/>
            <p:cNvSpPr>
              <a:spLocks/>
            </p:cNvSpPr>
            <p:nvPr/>
          </p:nvSpPr>
          <p:spPr bwMode="auto">
            <a:xfrm>
              <a:off x="2381086" y="3136479"/>
              <a:ext cx="615146" cy="304318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" name="Полилиния 485"/>
            <p:cNvSpPr>
              <a:spLocks/>
            </p:cNvSpPr>
            <p:nvPr/>
          </p:nvSpPr>
          <p:spPr bwMode="auto">
            <a:xfrm>
              <a:off x="4545487" y="4575074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" name="Полилиния 486"/>
            <p:cNvSpPr>
              <a:spLocks/>
            </p:cNvSpPr>
            <p:nvPr/>
          </p:nvSpPr>
          <p:spPr bwMode="auto">
            <a:xfrm>
              <a:off x="3424230" y="3663747"/>
              <a:ext cx="621655" cy="354767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5" name="Полилиния 487"/>
            <p:cNvSpPr>
              <a:spLocks/>
            </p:cNvSpPr>
            <p:nvPr/>
          </p:nvSpPr>
          <p:spPr bwMode="auto">
            <a:xfrm>
              <a:off x="1201243" y="2687325"/>
              <a:ext cx="961775" cy="445899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6" name="Полилиния 488"/>
            <p:cNvSpPr>
              <a:spLocks/>
            </p:cNvSpPr>
            <p:nvPr/>
          </p:nvSpPr>
          <p:spPr bwMode="auto">
            <a:xfrm>
              <a:off x="1344451" y="2924921"/>
              <a:ext cx="537032" cy="174129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7" name="Полилиния 489"/>
            <p:cNvSpPr>
              <a:spLocks/>
            </p:cNvSpPr>
            <p:nvPr/>
          </p:nvSpPr>
          <p:spPr bwMode="auto">
            <a:xfrm>
              <a:off x="18145" y="2664542"/>
              <a:ext cx="1091965" cy="541914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8" name="Полилиния 490"/>
            <p:cNvSpPr>
              <a:spLocks/>
            </p:cNvSpPr>
            <p:nvPr/>
          </p:nvSpPr>
          <p:spPr bwMode="auto">
            <a:xfrm>
              <a:off x="340364" y="2952586"/>
              <a:ext cx="603754" cy="219695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9" name="Полилиния 485"/>
            <p:cNvSpPr>
              <a:spLocks/>
            </p:cNvSpPr>
            <p:nvPr/>
          </p:nvSpPr>
          <p:spPr bwMode="auto">
            <a:xfrm rot="20750629">
              <a:off x="4401465" y="4322999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40" name="Группа 39"/>
          <p:cNvGrpSpPr/>
          <p:nvPr/>
        </p:nvGrpSpPr>
        <p:grpSpPr>
          <a:xfrm rot="18988672">
            <a:off x="68557" y="189622"/>
            <a:ext cx="517230" cy="587584"/>
            <a:chOff x="11036616" y="1071278"/>
            <a:chExt cx="1030189" cy="1170315"/>
          </a:xfrm>
        </p:grpSpPr>
        <p:sp>
          <p:nvSpPr>
            <p:cNvPr id="41" name="Полилиния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2" name="Полилиния 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3" name="Полилиния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4" name="Полилиния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5" name="Полилиния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6" name="Полилиния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7" name="Полилиния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8" name="Полилиния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sp>
        <p:nvSpPr>
          <p:cNvPr id="49" name="Полилиния 500"/>
          <p:cNvSpPr>
            <a:spLocks/>
          </p:cNvSpPr>
          <p:nvPr/>
        </p:nvSpPr>
        <p:spPr bwMode="auto">
          <a:xfrm>
            <a:off x="3284322" y="4664178"/>
            <a:ext cx="8902911" cy="2193823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50" name="Группа 49"/>
          <p:cNvGrpSpPr/>
          <p:nvPr/>
        </p:nvGrpSpPr>
        <p:grpSpPr>
          <a:xfrm>
            <a:off x="11434163" y="6542"/>
            <a:ext cx="679129" cy="712528"/>
            <a:chOff x="11231706" y="127529"/>
            <a:chExt cx="679129" cy="712528"/>
          </a:xfrm>
        </p:grpSpPr>
        <p:sp>
          <p:nvSpPr>
            <p:cNvPr id="51" name="Полилиния 36"/>
            <p:cNvSpPr>
              <a:spLocks/>
            </p:cNvSpPr>
            <p:nvPr/>
          </p:nvSpPr>
          <p:spPr bwMode="auto">
            <a:xfrm rot="20399546">
              <a:off x="11674805" y="635788"/>
              <a:ext cx="133527" cy="204269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2" name="Полилиния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642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3" name="Полилиния 38"/>
            <p:cNvSpPr>
              <a:spLocks/>
            </p:cNvSpPr>
            <p:nvPr/>
          </p:nvSpPr>
          <p:spPr bwMode="auto">
            <a:xfrm rot="20399546">
              <a:off x="11276592" y="184419"/>
              <a:ext cx="573899" cy="599543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4" name="Полилиния 39"/>
            <p:cNvSpPr>
              <a:spLocks/>
            </p:cNvSpPr>
            <p:nvPr/>
          </p:nvSpPr>
          <p:spPr bwMode="auto">
            <a:xfrm rot="20399546">
              <a:off x="11486218" y="306755"/>
              <a:ext cx="188352" cy="38024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5" name="Полилиния 40"/>
            <p:cNvSpPr>
              <a:spLocks/>
            </p:cNvSpPr>
            <p:nvPr/>
          </p:nvSpPr>
          <p:spPr bwMode="auto">
            <a:xfrm rot="20399546">
              <a:off x="11632851" y="298738"/>
              <a:ext cx="112304" cy="248483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6" name="Полилиния 41"/>
            <p:cNvSpPr>
              <a:spLocks/>
            </p:cNvSpPr>
            <p:nvPr/>
          </p:nvSpPr>
          <p:spPr bwMode="auto">
            <a:xfrm rot="20399546">
              <a:off x="11710444" y="508051"/>
              <a:ext cx="144138" cy="90197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7" name="Полилиния 42"/>
            <p:cNvSpPr>
              <a:spLocks/>
            </p:cNvSpPr>
            <p:nvPr/>
          </p:nvSpPr>
          <p:spPr bwMode="auto">
            <a:xfrm rot="20399546">
              <a:off x="11538078" y="665049"/>
              <a:ext cx="157402" cy="52173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8" name="Полилиния 43"/>
            <p:cNvSpPr>
              <a:spLocks/>
            </p:cNvSpPr>
            <p:nvPr/>
          </p:nvSpPr>
          <p:spPr bwMode="auto">
            <a:xfrm rot="20399546">
              <a:off x="11385593" y="578185"/>
              <a:ext cx="265285" cy="98155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sp>
        <p:nvSpPr>
          <p:cNvPr id="59" name="Полилиния 413"/>
          <p:cNvSpPr>
            <a:spLocks/>
          </p:cNvSpPr>
          <p:nvPr/>
        </p:nvSpPr>
        <p:spPr bwMode="auto">
          <a:xfrm>
            <a:off x="-23365" y="3007512"/>
            <a:ext cx="12188952" cy="3850488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60" name="Полилиния 414"/>
          <p:cNvSpPr>
            <a:spLocks/>
          </p:cNvSpPr>
          <p:nvPr/>
        </p:nvSpPr>
        <p:spPr bwMode="auto">
          <a:xfrm>
            <a:off x="-23365" y="3324746"/>
            <a:ext cx="12188952" cy="3383191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61" name="Группа 5"/>
          <p:cNvGrpSpPr>
            <a:grpSpLocks noChangeAspect="1"/>
          </p:cNvGrpSpPr>
          <p:nvPr/>
        </p:nvGrpSpPr>
        <p:grpSpPr bwMode="auto">
          <a:xfrm>
            <a:off x="-1519" y="854145"/>
            <a:ext cx="1881474" cy="2341763"/>
            <a:chOff x="3000" y="1116"/>
            <a:chExt cx="1680" cy="2091"/>
          </a:xfrm>
        </p:grpSpPr>
        <p:sp>
          <p:nvSpPr>
            <p:cNvPr id="62" name="Полилиния 6"/>
            <p:cNvSpPr>
              <a:spLocks/>
            </p:cNvSpPr>
            <p:nvPr/>
          </p:nvSpPr>
          <p:spPr bwMode="auto">
            <a:xfrm>
              <a:off x="3019" y="2576"/>
              <a:ext cx="85" cy="93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3" name="Полилиния 7"/>
            <p:cNvSpPr>
              <a:spLocks/>
            </p:cNvSpPr>
            <p:nvPr/>
          </p:nvSpPr>
          <p:spPr bwMode="auto">
            <a:xfrm>
              <a:off x="3057" y="2617"/>
              <a:ext cx="116" cy="73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4" name="Полилиния 8"/>
            <p:cNvSpPr>
              <a:spLocks/>
            </p:cNvSpPr>
            <p:nvPr/>
          </p:nvSpPr>
          <p:spPr bwMode="auto">
            <a:xfrm>
              <a:off x="3133" y="2676"/>
              <a:ext cx="71" cy="23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5" name="Полилиния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6" name="Полилиния 10"/>
            <p:cNvSpPr>
              <a:spLocks/>
            </p:cNvSpPr>
            <p:nvPr/>
          </p:nvSpPr>
          <p:spPr bwMode="auto">
            <a:xfrm>
              <a:off x="4590" y="2068"/>
              <a:ext cx="90" cy="22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7" name="Полилиния 11"/>
            <p:cNvSpPr>
              <a:spLocks/>
            </p:cNvSpPr>
            <p:nvPr/>
          </p:nvSpPr>
          <p:spPr bwMode="auto">
            <a:xfrm>
              <a:off x="3000" y="1631"/>
              <a:ext cx="1600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8" name="Полилиния 12"/>
            <p:cNvSpPr>
              <a:spLocks/>
            </p:cNvSpPr>
            <p:nvPr/>
          </p:nvSpPr>
          <p:spPr bwMode="auto">
            <a:xfrm>
              <a:off x="3433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9" name="Полилиния 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0" name="Полилиния 14"/>
            <p:cNvSpPr>
              <a:spLocks/>
            </p:cNvSpPr>
            <p:nvPr/>
          </p:nvSpPr>
          <p:spPr bwMode="auto">
            <a:xfrm>
              <a:off x="3669" y="1251"/>
              <a:ext cx="59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1" name="Полилиния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2" name="Полилиния 16"/>
            <p:cNvSpPr>
              <a:spLocks/>
            </p:cNvSpPr>
            <p:nvPr/>
          </p:nvSpPr>
          <p:spPr bwMode="auto">
            <a:xfrm>
              <a:off x="3631" y="1454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3" name="Полилиния 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4" name="Полилиния 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5" name="Полилиния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6" name="Полилиния 20"/>
            <p:cNvSpPr>
              <a:spLocks/>
            </p:cNvSpPr>
            <p:nvPr/>
          </p:nvSpPr>
          <p:spPr bwMode="auto">
            <a:xfrm>
              <a:off x="3695" y="2567"/>
              <a:ext cx="33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7" name="Полилиния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8" name="Полилиния 22"/>
            <p:cNvSpPr>
              <a:spLocks/>
            </p:cNvSpPr>
            <p:nvPr/>
          </p:nvSpPr>
          <p:spPr bwMode="auto">
            <a:xfrm>
              <a:off x="3969" y="2076"/>
              <a:ext cx="355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9" name="Полилиния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0" name="Полилиния 24"/>
            <p:cNvSpPr>
              <a:spLocks/>
            </p:cNvSpPr>
            <p:nvPr/>
          </p:nvSpPr>
          <p:spPr bwMode="auto">
            <a:xfrm>
              <a:off x="3473" y="3143"/>
              <a:ext cx="491" cy="12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81" name="Группа 33"/>
          <p:cNvGrpSpPr>
            <a:grpSpLocks noChangeAspect="1"/>
          </p:cNvGrpSpPr>
          <p:nvPr/>
        </p:nvGrpSpPr>
        <p:grpSpPr bwMode="auto">
          <a:xfrm>
            <a:off x="1714988" y="4544219"/>
            <a:ext cx="1873268" cy="2324202"/>
            <a:chOff x="3359" y="1523"/>
            <a:chExt cx="943" cy="1170"/>
          </a:xfrm>
        </p:grpSpPr>
        <p:sp>
          <p:nvSpPr>
            <p:cNvPr id="82" name="Полилиния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3" name="Полилиния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4" name="Полилиния 36"/>
            <p:cNvSpPr>
              <a:spLocks/>
            </p:cNvSpPr>
            <p:nvPr/>
          </p:nvSpPr>
          <p:spPr bwMode="auto">
            <a:xfrm>
              <a:off x="3553" y="1620"/>
              <a:ext cx="596" cy="192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5" name="Полилиния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6" name="Полилиния 38"/>
            <p:cNvSpPr>
              <a:spLocks/>
            </p:cNvSpPr>
            <p:nvPr/>
          </p:nvSpPr>
          <p:spPr bwMode="auto">
            <a:xfrm>
              <a:off x="3884" y="1779"/>
              <a:ext cx="392" cy="66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87" name="Группа 43"/>
          <p:cNvGrpSpPr>
            <a:grpSpLocks noChangeAspect="1"/>
          </p:cNvGrpSpPr>
          <p:nvPr/>
        </p:nvGrpSpPr>
        <p:grpSpPr bwMode="auto">
          <a:xfrm>
            <a:off x="1168399" y="5011046"/>
            <a:ext cx="1497013" cy="1857375"/>
            <a:chOff x="3367" y="1523"/>
            <a:chExt cx="943" cy="1170"/>
          </a:xfrm>
        </p:grpSpPr>
        <p:sp>
          <p:nvSpPr>
            <p:cNvPr id="88" name="Полилиния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9" name="Полилиния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0" name="Полилиния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1" name="Полилиния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2" name="Полилиния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3" name="Полилиния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94" name="Группа 93"/>
          <p:cNvGrpSpPr/>
          <p:nvPr/>
        </p:nvGrpSpPr>
        <p:grpSpPr>
          <a:xfrm>
            <a:off x="-21971" y="4350236"/>
            <a:ext cx="1696783" cy="2518186"/>
            <a:chOff x="-3496" y="4350236"/>
            <a:chExt cx="1696783" cy="2518186"/>
          </a:xfrm>
        </p:grpSpPr>
        <p:sp>
          <p:nvSpPr>
            <p:cNvPr id="95" name="Полилиния 34"/>
            <p:cNvSpPr>
              <a:spLocks/>
            </p:cNvSpPr>
            <p:nvPr/>
          </p:nvSpPr>
          <p:spPr bwMode="auto">
            <a:xfrm>
              <a:off x="-1588" y="4440962"/>
              <a:ext cx="1615212" cy="182014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6" name="Полилиния 35"/>
            <p:cNvSpPr>
              <a:spLocks/>
            </p:cNvSpPr>
            <p:nvPr/>
          </p:nvSpPr>
          <p:spPr bwMode="auto">
            <a:xfrm>
              <a:off x="24666" y="5016746"/>
              <a:ext cx="1318938" cy="1851676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7" name="Полилиния 36"/>
            <p:cNvSpPr>
              <a:spLocks/>
            </p:cNvSpPr>
            <p:nvPr/>
          </p:nvSpPr>
          <p:spPr bwMode="auto">
            <a:xfrm>
              <a:off x="-3496" y="4350236"/>
              <a:ext cx="1398732" cy="450598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8" name="Полилиния 38"/>
            <p:cNvSpPr>
              <a:spLocks/>
            </p:cNvSpPr>
            <p:nvPr/>
          </p:nvSpPr>
          <p:spPr bwMode="auto">
            <a:xfrm>
              <a:off x="773316" y="4723387"/>
              <a:ext cx="919971" cy="1563012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99" name="Группа 43"/>
          <p:cNvGrpSpPr>
            <a:grpSpLocks noChangeAspect="1"/>
          </p:cNvGrpSpPr>
          <p:nvPr/>
        </p:nvGrpSpPr>
        <p:grpSpPr bwMode="auto">
          <a:xfrm>
            <a:off x="2911336" y="4572470"/>
            <a:ext cx="1850498" cy="2295951"/>
            <a:chOff x="3367" y="1523"/>
            <a:chExt cx="943" cy="1170"/>
          </a:xfrm>
        </p:grpSpPr>
        <p:sp>
          <p:nvSpPr>
            <p:cNvPr id="100" name="Полилиния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1" name="Полилиния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2" name="Полилиния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3" name="Полилиния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4" name="Полилиния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5" name="Полилиния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106" name="Группа 105"/>
          <p:cNvGrpSpPr/>
          <p:nvPr/>
        </p:nvGrpSpPr>
        <p:grpSpPr>
          <a:xfrm rot="1576354">
            <a:off x="11125791" y="2895976"/>
            <a:ext cx="1030189" cy="1170315"/>
            <a:chOff x="11036616" y="1071278"/>
            <a:chExt cx="1030189" cy="1170315"/>
          </a:xfrm>
        </p:grpSpPr>
        <p:sp>
          <p:nvSpPr>
            <p:cNvPr id="107" name="Полилиния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8" name="Полилиния 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9" name="Полилиния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0" name="Полилиния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1" name="Полилиния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2" name="Полилиния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3" name="Полилиния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4" name="Полилиния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sp>
        <p:nvSpPr>
          <p:cNvPr id="115" name="Полилиния 8"/>
          <p:cNvSpPr>
            <a:spLocks/>
          </p:cNvSpPr>
          <p:nvPr/>
        </p:nvSpPr>
        <p:spPr bwMode="auto">
          <a:xfrm>
            <a:off x="4042661" y="535189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116" name="Полилиния 115"/>
          <p:cNvSpPr/>
          <p:nvPr/>
        </p:nvSpPr>
        <p:spPr>
          <a:xfrm>
            <a:off x="-28233" y="3533670"/>
            <a:ext cx="12139450" cy="3029936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grpSp>
        <p:nvGrpSpPr>
          <p:cNvPr id="117" name="Группа 116"/>
          <p:cNvGrpSpPr/>
          <p:nvPr/>
        </p:nvGrpSpPr>
        <p:grpSpPr>
          <a:xfrm rot="198573">
            <a:off x="1199275" y="2684218"/>
            <a:ext cx="2154692" cy="1686565"/>
            <a:chOff x="1175948" y="2708421"/>
            <a:chExt cx="2159248" cy="1690131"/>
          </a:xfrm>
        </p:grpSpPr>
        <p:sp>
          <p:nvSpPr>
            <p:cNvPr id="118" name="Полилиния 324"/>
            <p:cNvSpPr>
              <a:spLocks/>
            </p:cNvSpPr>
            <p:nvPr/>
          </p:nvSpPr>
          <p:spPr bwMode="auto">
            <a:xfrm rot="1365846">
              <a:off x="2670688" y="3669154"/>
              <a:ext cx="638832" cy="573399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9" name="Полилиния 325"/>
            <p:cNvSpPr>
              <a:spLocks/>
            </p:cNvSpPr>
            <p:nvPr/>
          </p:nvSpPr>
          <p:spPr bwMode="auto">
            <a:xfrm rot="1365846">
              <a:off x="1191522" y="2789483"/>
              <a:ext cx="1833843" cy="1150242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0" name="Полилиния 326"/>
            <p:cNvSpPr>
              <a:spLocks/>
            </p:cNvSpPr>
            <p:nvPr/>
          </p:nvSpPr>
          <p:spPr bwMode="auto">
            <a:xfrm rot="1365846">
              <a:off x="2723337" y="3180089"/>
              <a:ext cx="292726" cy="447699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1" name="Полилиния 327"/>
            <p:cNvSpPr>
              <a:spLocks/>
            </p:cNvSpPr>
            <p:nvPr/>
          </p:nvSpPr>
          <p:spPr bwMode="auto">
            <a:xfrm rot="1365846">
              <a:off x="1354793" y="2845601"/>
              <a:ext cx="1105472" cy="495913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2" name="Полилиния 328"/>
            <p:cNvSpPr>
              <a:spLocks/>
            </p:cNvSpPr>
            <p:nvPr/>
          </p:nvSpPr>
          <p:spPr bwMode="auto">
            <a:xfrm rot="1365846">
              <a:off x="1633316" y="2806621"/>
              <a:ext cx="44770" cy="439089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3" name="Полилиния 329"/>
            <p:cNvSpPr>
              <a:spLocks/>
            </p:cNvSpPr>
            <p:nvPr/>
          </p:nvSpPr>
          <p:spPr bwMode="auto">
            <a:xfrm rot="1365846">
              <a:off x="1905653" y="2884191"/>
              <a:ext cx="39604" cy="435646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4" name="Полилиния 330"/>
            <p:cNvSpPr>
              <a:spLocks/>
            </p:cNvSpPr>
            <p:nvPr/>
          </p:nvSpPr>
          <p:spPr bwMode="auto">
            <a:xfrm rot="1365846">
              <a:off x="2145420" y="2952419"/>
              <a:ext cx="44770" cy="439089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5" name="Полилиния 331"/>
            <p:cNvSpPr>
              <a:spLocks/>
            </p:cNvSpPr>
            <p:nvPr/>
          </p:nvSpPr>
          <p:spPr bwMode="auto">
            <a:xfrm rot="1365846">
              <a:off x="1340987" y="3491177"/>
              <a:ext cx="490747" cy="490747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6" name="Полилиния 332"/>
            <p:cNvSpPr>
              <a:spLocks/>
            </p:cNvSpPr>
            <p:nvPr/>
          </p:nvSpPr>
          <p:spPr bwMode="auto">
            <a:xfrm rot="1365846">
              <a:off x="2467010" y="3902639"/>
              <a:ext cx="492469" cy="49591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7" name="Полилиния 333"/>
            <p:cNvSpPr>
              <a:spLocks/>
            </p:cNvSpPr>
            <p:nvPr/>
          </p:nvSpPr>
          <p:spPr bwMode="auto">
            <a:xfrm rot="1365846">
              <a:off x="1323823" y="3146519"/>
              <a:ext cx="256566" cy="30995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8" name="Полилиния 334"/>
            <p:cNvSpPr>
              <a:spLocks/>
            </p:cNvSpPr>
            <p:nvPr/>
          </p:nvSpPr>
          <p:spPr bwMode="auto">
            <a:xfrm rot="1365846">
              <a:off x="1593426" y="3229062"/>
              <a:ext cx="261732" cy="32716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9" name="Полилиния 335"/>
            <p:cNvSpPr>
              <a:spLocks/>
            </p:cNvSpPr>
            <p:nvPr/>
          </p:nvSpPr>
          <p:spPr bwMode="auto">
            <a:xfrm rot="1365846">
              <a:off x="1861591" y="3306798"/>
              <a:ext cx="239347" cy="27551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0" name="Полилиния 336"/>
            <p:cNvSpPr>
              <a:spLocks/>
            </p:cNvSpPr>
            <p:nvPr/>
          </p:nvSpPr>
          <p:spPr bwMode="auto">
            <a:xfrm rot="1365846">
              <a:off x="2098754" y="3381077"/>
              <a:ext cx="268619" cy="36160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1" name="Полилиния 337"/>
            <p:cNvSpPr>
              <a:spLocks/>
            </p:cNvSpPr>
            <p:nvPr/>
          </p:nvSpPr>
          <p:spPr bwMode="auto">
            <a:xfrm rot="1365846">
              <a:off x="2402558" y="3059277"/>
              <a:ext cx="29273" cy="402929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2" name="Полилиния 338"/>
            <p:cNvSpPr>
              <a:spLocks/>
            </p:cNvSpPr>
            <p:nvPr/>
          </p:nvSpPr>
          <p:spPr bwMode="auto">
            <a:xfrm rot="1365846">
              <a:off x="2135619" y="2970393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3" name="Полилиния 339"/>
            <p:cNvSpPr>
              <a:spLocks/>
            </p:cNvSpPr>
            <p:nvPr/>
          </p:nvSpPr>
          <p:spPr bwMode="auto">
            <a:xfrm rot="1365846">
              <a:off x="1894474" y="2895346"/>
              <a:ext cx="32716" cy="402929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4" name="Полилиния 340"/>
            <p:cNvSpPr>
              <a:spLocks/>
            </p:cNvSpPr>
            <p:nvPr/>
          </p:nvSpPr>
          <p:spPr bwMode="auto">
            <a:xfrm rot="1365846">
              <a:off x="1623005" y="2816911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5" name="Полилиния 341"/>
            <p:cNvSpPr>
              <a:spLocks/>
            </p:cNvSpPr>
            <p:nvPr/>
          </p:nvSpPr>
          <p:spPr bwMode="auto">
            <a:xfrm rot="1365846">
              <a:off x="2682438" y="3610644"/>
              <a:ext cx="275507" cy="36160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6" name="Полилиния 342"/>
            <p:cNvSpPr>
              <a:spLocks/>
            </p:cNvSpPr>
            <p:nvPr/>
          </p:nvSpPr>
          <p:spPr bwMode="auto">
            <a:xfrm rot="1365846">
              <a:off x="1175948" y="3368306"/>
              <a:ext cx="1227728" cy="158417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7" name="Полилиния 343"/>
            <p:cNvSpPr>
              <a:spLocks/>
            </p:cNvSpPr>
            <p:nvPr/>
          </p:nvSpPr>
          <p:spPr bwMode="auto">
            <a:xfrm rot="1365846">
              <a:off x="2531492" y="3820190"/>
              <a:ext cx="788639" cy="10159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8" name="Полилиния 344"/>
            <p:cNvSpPr>
              <a:spLocks/>
            </p:cNvSpPr>
            <p:nvPr/>
          </p:nvSpPr>
          <p:spPr bwMode="auto">
            <a:xfrm rot="1365846">
              <a:off x="1180060" y="3406311"/>
              <a:ext cx="1212230" cy="77486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9" name="Полилиния 345"/>
            <p:cNvSpPr>
              <a:spLocks/>
            </p:cNvSpPr>
            <p:nvPr/>
          </p:nvSpPr>
          <p:spPr bwMode="auto">
            <a:xfrm rot="1365846">
              <a:off x="1245915" y="2708421"/>
              <a:ext cx="726650" cy="874735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0" name="Полилиния 346"/>
            <p:cNvSpPr>
              <a:spLocks/>
            </p:cNvSpPr>
            <p:nvPr/>
          </p:nvSpPr>
          <p:spPr bwMode="auto">
            <a:xfrm rot="1365846">
              <a:off x="2533805" y="3855083"/>
              <a:ext cx="776585" cy="36160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1" name="Полилиния 347"/>
            <p:cNvSpPr>
              <a:spLocks/>
            </p:cNvSpPr>
            <p:nvPr/>
          </p:nvSpPr>
          <p:spPr bwMode="auto">
            <a:xfrm rot="1365846">
              <a:off x="2354027" y="3084709"/>
              <a:ext cx="284117" cy="97288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2" name="Полилиния 348"/>
            <p:cNvSpPr>
              <a:spLocks/>
            </p:cNvSpPr>
            <p:nvPr/>
          </p:nvSpPr>
          <p:spPr bwMode="auto">
            <a:xfrm rot="1365846">
              <a:off x="2896107" y="3733844"/>
              <a:ext cx="439089" cy="45975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3" name="Полилиния 349"/>
            <p:cNvSpPr>
              <a:spLocks/>
            </p:cNvSpPr>
            <p:nvPr/>
          </p:nvSpPr>
          <p:spPr bwMode="auto">
            <a:xfrm rot="1365846">
              <a:off x="3175493" y="3796907"/>
              <a:ext cx="154973" cy="146363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4" name="Полилиния 332"/>
            <p:cNvSpPr>
              <a:spLocks/>
            </p:cNvSpPr>
            <p:nvPr/>
          </p:nvSpPr>
          <p:spPr bwMode="auto">
            <a:xfrm rot="1365846">
              <a:off x="2587908" y="4022437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5" name="Полилиния 332"/>
            <p:cNvSpPr>
              <a:spLocks/>
            </p:cNvSpPr>
            <p:nvPr/>
          </p:nvSpPr>
          <p:spPr bwMode="auto">
            <a:xfrm rot="1365846">
              <a:off x="1455283" y="3612501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146" name="Группа 5"/>
          <p:cNvGrpSpPr>
            <a:grpSpLocks noChangeAspect="1"/>
          </p:cNvGrpSpPr>
          <p:nvPr/>
        </p:nvGrpSpPr>
        <p:grpSpPr bwMode="auto">
          <a:xfrm>
            <a:off x="9167354" y="4138360"/>
            <a:ext cx="3023057" cy="2719639"/>
            <a:chOff x="2887" y="1286"/>
            <a:chExt cx="1903" cy="1712"/>
          </a:xfrm>
        </p:grpSpPr>
        <p:sp>
          <p:nvSpPr>
            <p:cNvPr id="147" name="Полилиния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8" name="Полилиния 7"/>
            <p:cNvSpPr>
              <a:spLocks/>
            </p:cNvSpPr>
            <p:nvPr/>
          </p:nvSpPr>
          <p:spPr bwMode="auto">
            <a:xfrm>
              <a:off x="3357" y="1532"/>
              <a:ext cx="668" cy="831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9" name="Полилиния 8"/>
            <p:cNvSpPr>
              <a:spLocks/>
            </p:cNvSpPr>
            <p:nvPr/>
          </p:nvSpPr>
          <p:spPr bwMode="auto">
            <a:xfrm>
              <a:off x="3673" y="1612"/>
              <a:ext cx="274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0" name="Полилиния 9"/>
            <p:cNvSpPr>
              <a:spLocks/>
            </p:cNvSpPr>
            <p:nvPr/>
          </p:nvSpPr>
          <p:spPr bwMode="auto">
            <a:xfrm>
              <a:off x="3435" y="1709"/>
              <a:ext cx="675" cy="590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1" name="Полилиния 10"/>
            <p:cNvSpPr>
              <a:spLocks/>
            </p:cNvSpPr>
            <p:nvPr/>
          </p:nvSpPr>
          <p:spPr bwMode="auto">
            <a:xfrm>
              <a:off x="3425" y="1752"/>
              <a:ext cx="208" cy="491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2" name="Полилиния 11"/>
            <p:cNvSpPr>
              <a:spLocks/>
            </p:cNvSpPr>
            <p:nvPr/>
          </p:nvSpPr>
          <p:spPr bwMode="auto">
            <a:xfrm>
              <a:off x="3626" y="1804"/>
              <a:ext cx="83" cy="415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3" name="Полилиния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4" name="Полилиния 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5" name="Полилиния 14"/>
            <p:cNvSpPr>
              <a:spLocks/>
            </p:cNvSpPr>
            <p:nvPr/>
          </p:nvSpPr>
          <p:spPr bwMode="auto">
            <a:xfrm>
              <a:off x="3902" y="1567"/>
              <a:ext cx="324" cy="754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6" name="Полилиния 15"/>
            <p:cNvSpPr>
              <a:spLocks/>
            </p:cNvSpPr>
            <p:nvPr/>
          </p:nvSpPr>
          <p:spPr bwMode="auto">
            <a:xfrm>
              <a:off x="4070" y="1645"/>
              <a:ext cx="203" cy="657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7" name="Полилиния 16"/>
            <p:cNvSpPr>
              <a:spLocks/>
            </p:cNvSpPr>
            <p:nvPr/>
          </p:nvSpPr>
          <p:spPr bwMode="auto">
            <a:xfrm>
              <a:off x="4533" y="1650"/>
              <a:ext cx="132" cy="692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8" name="Полилиния 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9" name="Полилиния 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0" name="Полилиния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1" name="Полилиния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2" name="Полилиния 21"/>
            <p:cNvSpPr>
              <a:spLocks/>
            </p:cNvSpPr>
            <p:nvPr/>
          </p:nvSpPr>
          <p:spPr bwMode="auto">
            <a:xfrm>
              <a:off x="3586" y="1792"/>
              <a:ext cx="1060" cy="588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3" name="Полилиния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4" name="Полилиния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5" name="Полилиния 24"/>
            <p:cNvSpPr>
              <a:spLocks/>
            </p:cNvSpPr>
            <p:nvPr/>
          </p:nvSpPr>
          <p:spPr bwMode="auto">
            <a:xfrm>
              <a:off x="3586" y="2068"/>
              <a:ext cx="453" cy="149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6" name="Полилиния 25"/>
            <p:cNvSpPr>
              <a:spLocks/>
            </p:cNvSpPr>
            <p:nvPr/>
          </p:nvSpPr>
          <p:spPr bwMode="auto">
            <a:xfrm>
              <a:off x="3640" y="2408"/>
              <a:ext cx="258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7" name="Полилиния 26"/>
            <p:cNvSpPr>
              <a:spLocks/>
            </p:cNvSpPr>
            <p:nvPr/>
          </p:nvSpPr>
          <p:spPr bwMode="auto">
            <a:xfrm>
              <a:off x="3605" y="2392"/>
              <a:ext cx="323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8" name="Полилиния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9" name="Полилиния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0" name="Полилиния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171" name="Группа 64"/>
          <p:cNvGrpSpPr>
            <a:grpSpLocks noChangeAspect="1"/>
          </p:cNvGrpSpPr>
          <p:nvPr/>
        </p:nvGrpSpPr>
        <p:grpSpPr bwMode="auto">
          <a:xfrm rot="12827499" flipH="1">
            <a:off x="11360417" y="2338535"/>
            <a:ext cx="483752" cy="536662"/>
            <a:chOff x="2052" y="995"/>
            <a:chExt cx="768" cy="852"/>
          </a:xfrm>
        </p:grpSpPr>
        <p:sp>
          <p:nvSpPr>
            <p:cNvPr id="172" name="Полилиния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3" name="Полилиния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4" name="Полилиния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5" name="Полилиния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6" name="Полилиния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7" name="Полилиния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8" name="Полилиния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9" name="Полилиния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 rtlCol="0" anchor="b">
            <a:normAutofit/>
          </a:bodyPr>
          <a:lstStyle>
            <a:lvl1pPr algn="ctr" rtl="0">
              <a:defRPr sz="66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0783383-B6BF-4DF5-9321-A615BB9B05FF}" type="datetime1">
              <a:rPr lang="ru-RU" smtClean="0"/>
              <a:t>11.02.2024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E6F9EF3-0218-43C3-84EC-451520FC5451}" type="datetime1">
              <a:rPr lang="ru-RU" smtClean="0"/>
              <a:t>11.02.2024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EED61BD-9181-4528-B8C9-C7A912D57609}" type="datetime1">
              <a:rPr lang="ru-RU" smtClean="0"/>
              <a:t>11.02.2024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 rtlCol="0" anchor="b">
            <a:normAutofit/>
          </a:bodyPr>
          <a:lstStyle>
            <a:lvl1pPr algn="l" rtl="0">
              <a:defRPr sz="5200" b="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 rtlCol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FD74D49-0525-4F0C-BC4E-7E5E1470E019}" type="datetime1">
              <a:rPr lang="ru-RU" smtClean="0"/>
              <a:t>11.02.2024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584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8FC7D64-8F41-416B-B956-8E45D6FC9E68}" type="datetime1">
              <a:rPr lang="ru-RU" smtClean="0"/>
              <a:t>11.02.2024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252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4E45466-FD56-4ABE-ADC3-9669DF5517A4}" type="datetime1">
              <a:rPr lang="ru-RU" smtClean="0"/>
              <a:t>11.02.2024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370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 92"/>
          <p:cNvSpPr>
            <a:spLocks/>
          </p:cNvSpPr>
          <p:nvPr/>
        </p:nvSpPr>
        <p:spPr bwMode="auto">
          <a:xfrm>
            <a:off x="8643511" y="3888584"/>
            <a:ext cx="213014" cy="1001327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7" name="Полилиния 50"/>
          <p:cNvSpPr>
            <a:spLocks/>
          </p:cNvSpPr>
          <p:nvPr/>
        </p:nvSpPr>
        <p:spPr bwMode="auto">
          <a:xfrm>
            <a:off x="6780212" y="4191000"/>
            <a:ext cx="540996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sp>
        <p:nvSpPr>
          <p:cNvPr id="8" name="Полилиния 51"/>
          <p:cNvSpPr>
            <a:spLocks/>
          </p:cNvSpPr>
          <p:nvPr/>
        </p:nvSpPr>
        <p:spPr bwMode="auto">
          <a:xfrm>
            <a:off x="-125" y="4572000"/>
            <a:ext cx="11415276" cy="2286001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9" name="Группа 69"/>
          <p:cNvGrpSpPr>
            <a:grpSpLocks noChangeAspect="1"/>
          </p:cNvGrpSpPr>
          <p:nvPr/>
        </p:nvGrpSpPr>
        <p:grpSpPr bwMode="auto">
          <a:xfrm flipH="1">
            <a:off x="9732236" y="958654"/>
            <a:ext cx="1400819" cy="4001744"/>
            <a:chOff x="3220" y="236"/>
            <a:chExt cx="1347" cy="3848"/>
          </a:xfrm>
        </p:grpSpPr>
        <p:sp>
          <p:nvSpPr>
            <p:cNvPr id="10" name="Полилиния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" name="Полилиния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" name="Полилиния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" name="Полилиния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" name="Полилиния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" name="Полилиния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" name="Полилиния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" name="Полилиния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" name="Полилиния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" name="Полилиния 79"/>
            <p:cNvSpPr>
              <a:spLocks/>
            </p:cNvSpPr>
            <p:nvPr/>
          </p:nvSpPr>
          <p:spPr bwMode="auto">
            <a:xfrm>
              <a:off x="3835" y="332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" name="Полилиния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" name="Полилиния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" name="Полилиния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" name="Полилиния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4" name="Полилиния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" name="Полилиния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" name="Полилиния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" name="Полилиния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" name="Полилиния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" name="Полилиния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" name="Полилиния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" name="Полилиния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" name="Полилиния 92"/>
            <p:cNvSpPr>
              <a:spLocks/>
            </p:cNvSpPr>
            <p:nvPr/>
          </p:nvSpPr>
          <p:spPr bwMode="auto">
            <a:xfrm>
              <a:off x="3283" y="1760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" name="Полилиния 93"/>
            <p:cNvSpPr>
              <a:spLocks/>
            </p:cNvSpPr>
            <p:nvPr/>
          </p:nvSpPr>
          <p:spPr bwMode="auto">
            <a:xfrm>
              <a:off x="3805" y="1379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" name="Полилиния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5" name="Полилиния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6" name="Полилиния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7" name="Полилиния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8" name="Полилиния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9" name="Полилиния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0" name="Полилиния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1" name="Полилиния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2" name="Полилиния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3" name="Полилиния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4" name="Полилиния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5" name="Полилиния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6" name="Полилиния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7" name="Полилиния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8" name="Полилиния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9" name="Полилиния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0" name="Полилиния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1" name="Полилиния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2" name="Полилиния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3" name="Полилиния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4" name="Полилиния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5" name="Полилиния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6" name="Полилиния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7" name="Полилиния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8" name="Полилиния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59" name="Полилиния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0" name="Полилиния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1" name="Полилиния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2" name="Полилиния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3" name="Полилиния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4" name="Полилиния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5" name="Полилиния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6" name="Полилиния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7" name="Полилиния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8" name="Полилиния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69" name="Полилиния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0" name="Полилиния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1" name="Полилиния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2" name="Полилиния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3" name="Полилиния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4" name="Полилиния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5" name="Полилиния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6" name="Полилиния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7" name="Полилиния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8" name="Полилиния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79" name="Полилиния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0" name="Полилиния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1" name="Полилиния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2" name="Полилиния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3" name="Полилиния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4" name="Полилиния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5" name="Полилиния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6" name="Полилиния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7" name="Полилиния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8" name="Полилиния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89" name="Полилиния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0" name="Полилиния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1" name="Полилиния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2" name="Полилиния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93" name="Группа 69"/>
          <p:cNvGrpSpPr>
            <a:grpSpLocks noChangeAspect="1"/>
          </p:cNvGrpSpPr>
          <p:nvPr/>
        </p:nvGrpSpPr>
        <p:grpSpPr bwMode="auto">
          <a:xfrm>
            <a:off x="10895012" y="1248597"/>
            <a:ext cx="1254796" cy="3346122"/>
            <a:chOff x="3124" y="236"/>
            <a:chExt cx="1443" cy="3848"/>
          </a:xfrm>
        </p:grpSpPr>
        <p:sp>
          <p:nvSpPr>
            <p:cNvPr id="94" name="Полилиния 70"/>
            <p:cNvSpPr>
              <a:spLocks/>
            </p:cNvSpPr>
            <p:nvPr/>
          </p:nvSpPr>
          <p:spPr bwMode="auto">
            <a:xfrm>
              <a:off x="3858" y="1801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5" name="Полилиния 71"/>
            <p:cNvSpPr>
              <a:spLocks/>
            </p:cNvSpPr>
            <p:nvPr/>
          </p:nvSpPr>
          <p:spPr bwMode="auto">
            <a:xfrm>
              <a:off x="3679" y="2551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6" name="Полилиния 72"/>
            <p:cNvSpPr>
              <a:spLocks/>
            </p:cNvSpPr>
            <p:nvPr/>
          </p:nvSpPr>
          <p:spPr bwMode="auto">
            <a:xfrm>
              <a:off x="3889" y="234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7" name="Полилиния 73"/>
            <p:cNvSpPr>
              <a:spLocks/>
            </p:cNvSpPr>
            <p:nvPr/>
          </p:nvSpPr>
          <p:spPr bwMode="auto">
            <a:xfrm>
              <a:off x="3679" y="2844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8" name="Полилиния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99" name="Полилиния 75"/>
            <p:cNvSpPr>
              <a:spLocks/>
            </p:cNvSpPr>
            <p:nvPr/>
          </p:nvSpPr>
          <p:spPr bwMode="auto">
            <a:xfrm>
              <a:off x="3889" y="2967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0" name="Полилиния 76"/>
            <p:cNvSpPr>
              <a:spLocks/>
            </p:cNvSpPr>
            <p:nvPr/>
          </p:nvSpPr>
          <p:spPr bwMode="auto">
            <a:xfrm>
              <a:off x="3679" y="2220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1" name="Полилиния 77"/>
            <p:cNvSpPr>
              <a:spLocks/>
            </p:cNvSpPr>
            <p:nvPr/>
          </p:nvSpPr>
          <p:spPr bwMode="auto">
            <a:xfrm>
              <a:off x="3889" y="2012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2" name="Полилиния 78"/>
            <p:cNvSpPr>
              <a:spLocks/>
            </p:cNvSpPr>
            <p:nvPr/>
          </p:nvSpPr>
          <p:spPr bwMode="auto">
            <a:xfrm>
              <a:off x="3679" y="1904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3" name="Полилиния 79"/>
            <p:cNvSpPr>
              <a:spLocks/>
            </p:cNvSpPr>
            <p:nvPr/>
          </p:nvSpPr>
          <p:spPr bwMode="auto">
            <a:xfrm>
              <a:off x="3679" y="1608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4" name="Полилиния 80"/>
            <p:cNvSpPr>
              <a:spLocks/>
            </p:cNvSpPr>
            <p:nvPr/>
          </p:nvSpPr>
          <p:spPr bwMode="auto">
            <a:xfrm>
              <a:off x="3889" y="169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5" name="Полилиния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6" name="Полилиния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7" name="Полилиния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8" name="Полилиния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09" name="Полилиния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0" name="Полилиния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1" name="Полилиния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2" name="Полилиния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3" name="Полилиния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4" name="Полилиния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5" name="Полилиния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6" name="Полилиния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7" name="Полилиния 93"/>
            <p:cNvSpPr>
              <a:spLocks/>
            </p:cNvSpPr>
            <p:nvPr/>
          </p:nvSpPr>
          <p:spPr bwMode="auto">
            <a:xfrm>
              <a:off x="3737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8" name="Полилиния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19" name="Полилиния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0" name="Полилиния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1" name="Полилиния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2" name="Полилиния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3" name="Полилиния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4" name="Полилиния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5" name="Полилиния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6" name="Полилиния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7" name="Полилиния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8" name="Полилиния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29" name="Полилиния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0" name="Полилиния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1" name="Полилиния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2" name="Полилиния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3" name="Полилиния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4" name="Полилиния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5" name="Полилиния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6" name="Полилиния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7" name="Полилиния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8" name="Полилиния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39" name="Полилиния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0" name="Полилиния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1" name="Полилиния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2" name="Полилиния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3" name="Полилиния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4" name="Полилиния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5" name="Полилиния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6" name="Полилиния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7" name="Полилиния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8" name="Полилиния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49" name="Полилиния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0" name="Полилиния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1" name="Полилиния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2" name="Полилиния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3" name="Полилиния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4" name="Полилиния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5" name="Полилиния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6" name="Полилиния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7" name="Полилиния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8" name="Полилиния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59" name="Полилиния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0" name="Полилиния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1" name="Полилиния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2" name="Полилиния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3" name="Полилиния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4" name="Полилиния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5" name="Полилиния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6" name="Полилиния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7" name="Полилиния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8" name="Полилиния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69" name="Полилиния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0" name="Полилиния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1" name="Полилиния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2" name="Полилиния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3" name="Полилиния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4" name="Полилиния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5" name="Полилиния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6" name="Полилиния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177" name="Группа 69"/>
          <p:cNvGrpSpPr>
            <a:grpSpLocks noChangeAspect="1"/>
          </p:cNvGrpSpPr>
          <p:nvPr/>
        </p:nvGrpSpPr>
        <p:grpSpPr bwMode="auto">
          <a:xfrm>
            <a:off x="9087454" y="2736976"/>
            <a:ext cx="906206" cy="2416549"/>
            <a:chOff x="3124" y="236"/>
            <a:chExt cx="1443" cy="3848"/>
          </a:xfrm>
        </p:grpSpPr>
        <p:sp>
          <p:nvSpPr>
            <p:cNvPr id="178" name="Полилиния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79" name="Полилиния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0" name="Полилиния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1" name="Полилиния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2" name="Полилиния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3" name="Полилиния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4" name="Полилиния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5" name="Полилиния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6" name="Полилиния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7" name="Полилиния 79"/>
            <p:cNvSpPr>
              <a:spLocks/>
            </p:cNvSpPr>
            <p:nvPr/>
          </p:nvSpPr>
          <p:spPr bwMode="auto">
            <a:xfrm>
              <a:off x="3811" y="273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8" name="Полилиния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89" name="Полилиния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0" name="Полилиния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1" name="Полилиния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2" name="Полилиния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3" name="Полилиния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4" name="Полилиния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5" name="Полилиния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6" name="Полилиния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7" name="Полилиния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8" name="Полилиния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199" name="Полилиния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0" name="Полилиния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1" name="Полилиния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2" name="Полилиния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3" name="Полилиния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4" name="Полилиния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5" name="Полилиния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6" name="Полилиния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7" name="Полилиния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8" name="Полилиния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09" name="Полилиния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0" name="Полилиния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1" name="Полилиния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2" name="Полилиния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3" name="Полилиния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4" name="Полилиния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5" name="Полилиния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6" name="Полилиния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7" name="Полилиния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8" name="Полилиния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19" name="Полилиния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0" name="Полилиния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1" name="Полилиния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2" name="Полилиния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3" name="Полилиния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4" name="Полилиния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5" name="Полилиния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6" name="Полилиния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7" name="Полилиния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8" name="Полилиния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29" name="Полилиния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0" name="Полилиния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1" name="Полилиния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2" name="Полилиния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3" name="Полилиния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4" name="Полилиния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5" name="Полилиния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6" name="Полилиния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7" name="Полилиния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8" name="Полилиния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39" name="Полилиния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40" name="Полилиния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41" name="Полилиния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42" name="Полилиния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43" name="Полилиния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44" name="Полилиния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45" name="Полилиния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46" name="Полилиния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47" name="Полилиния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48" name="Полилиния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49" name="Полилиния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0" name="Полилиния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1" name="Полилиния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2" name="Полилиния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3" name="Полилиния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4" name="Полилиния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5" name="Полилиния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6" name="Полилиния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7" name="Полилиния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8" name="Полилиния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9" name="Полилиния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260" name="Группа 50"/>
          <p:cNvGrpSpPr>
            <a:grpSpLocks noChangeAspect="1"/>
          </p:cNvGrpSpPr>
          <p:nvPr/>
        </p:nvGrpSpPr>
        <p:grpSpPr bwMode="auto">
          <a:xfrm>
            <a:off x="10514012" y="2438400"/>
            <a:ext cx="1485016" cy="2195929"/>
            <a:chOff x="3369" y="1563"/>
            <a:chExt cx="940" cy="1390"/>
          </a:xfrm>
        </p:grpSpPr>
        <p:sp>
          <p:nvSpPr>
            <p:cNvPr id="261" name="Полилиния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2" name="Полилиния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3" name="Полилиния 53"/>
            <p:cNvSpPr>
              <a:spLocks/>
            </p:cNvSpPr>
            <p:nvPr/>
          </p:nvSpPr>
          <p:spPr bwMode="auto">
            <a:xfrm>
              <a:off x="3636" y="1889"/>
              <a:ext cx="26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4" name="Полилиния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5" name="Полилиния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6" name="Полилиния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7" name="Полилиния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8" name="Полилиния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9" name="Полилиния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0" name="Полилиния 60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1" name="Полилиния 61"/>
            <p:cNvSpPr>
              <a:spLocks/>
            </p:cNvSpPr>
            <p:nvPr/>
          </p:nvSpPr>
          <p:spPr bwMode="auto">
            <a:xfrm>
              <a:off x="3815" y="2414"/>
              <a:ext cx="64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2" name="Полилиния 62"/>
            <p:cNvSpPr>
              <a:spLocks/>
            </p:cNvSpPr>
            <p:nvPr/>
          </p:nvSpPr>
          <p:spPr bwMode="auto">
            <a:xfrm>
              <a:off x="3679" y="2388"/>
              <a:ext cx="304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3" name="Полилиния 63"/>
            <p:cNvSpPr>
              <a:spLocks/>
            </p:cNvSpPr>
            <p:nvPr/>
          </p:nvSpPr>
          <p:spPr bwMode="auto">
            <a:xfrm>
              <a:off x="3457" y="2073"/>
              <a:ext cx="779" cy="357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solidFill>
                  <a:schemeClr val="accent6"/>
                </a:solidFill>
              </a:endParaRPr>
            </a:p>
          </p:txBody>
        </p:sp>
        <p:sp>
          <p:nvSpPr>
            <p:cNvPr id="274" name="Полилиния 64"/>
            <p:cNvSpPr>
              <a:spLocks/>
            </p:cNvSpPr>
            <p:nvPr/>
          </p:nvSpPr>
          <p:spPr bwMode="auto">
            <a:xfrm>
              <a:off x="3702" y="1828"/>
              <a:ext cx="300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5" name="Полилиния 65"/>
            <p:cNvSpPr>
              <a:spLocks/>
            </p:cNvSpPr>
            <p:nvPr/>
          </p:nvSpPr>
          <p:spPr bwMode="auto">
            <a:xfrm>
              <a:off x="3679" y="2043"/>
              <a:ext cx="311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6" name="Полилиния 66"/>
            <p:cNvSpPr>
              <a:spLocks/>
            </p:cNvSpPr>
            <p:nvPr/>
          </p:nvSpPr>
          <p:spPr bwMode="auto">
            <a:xfrm>
              <a:off x="3665" y="2376"/>
              <a:ext cx="325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7" name="Полилиния 67"/>
            <p:cNvSpPr>
              <a:spLocks/>
            </p:cNvSpPr>
            <p:nvPr/>
          </p:nvSpPr>
          <p:spPr bwMode="auto">
            <a:xfrm>
              <a:off x="3650" y="1563"/>
              <a:ext cx="399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solidFill>
                  <a:schemeClr val="accent6"/>
                </a:solidFill>
              </a:endParaRPr>
            </a:p>
          </p:txBody>
        </p:sp>
        <p:sp>
          <p:nvSpPr>
            <p:cNvPr id="278" name="Полилиния 68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9" name="Полилиния 69"/>
            <p:cNvSpPr>
              <a:spLocks/>
            </p:cNvSpPr>
            <p:nvPr/>
          </p:nvSpPr>
          <p:spPr bwMode="auto">
            <a:xfrm>
              <a:off x="3780" y="1920"/>
              <a:ext cx="62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0" name="Полилиния 70"/>
            <p:cNvSpPr>
              <a:spLocks/>
            </p:cNvSpPr>
            <p:nvPr/>
          </p:nvSpPr>
          <p:spPr bwMode="auto">
            <a:xfrm>
              <a:off x="3709" y="1948"/>
              <a:ext cx="291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1" name="Полилиния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2" name="Полилиния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3" name="Полилиния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4" name="Полилиния 74"/>
            <p:cNvSpPr>
              <a:spLocks/>
            </p:cNvSpPr>
            <p:nvPr/>
          </p:nvSpPr>
          <p:spPr bwMode="auto">
            <a:xfrm>
              <a:off x="3724" y="2187"/>
              <a:ext cx="103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5" name="Полилиния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6" name="Полилиния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7" name="Полилиния 77"/>
            <p:cNvSpPr>
              <a:spLocks/>
            </p:cNvSpPr>
            <p:nvPr/>
          </p:nvSpPr>
          <p:spPr bwMode="auto">
            <a:xfrm>
              <a:off x="3835" y="2116"/>
              <a:ext cx="14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8" name="Полилиния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289" name="Группа 5"/>
          <p:cNvGrpSpPr>
            <a:grpSpLocks noChangeAspect="1"/>
          </p:cNvGrpSpPr>
          <p:nvPr/>
        </p:nvGrpSpPr>
        <p:grpSpPr bwMode="auto">
          <a:xfrm>
            <a:off x="7988059" y="2988645"/>
            <a:ext cx="2439575" cy="3074765"/>
            <a:chOff x="2968" y="1107"/>
            <a:chExt cx="1736" cy="2188"/>
          </a:xfrm>
        </p:grpSpPr>
        <p:sp>
          <p:nvSpPr>
            <p:cNvPr id="290" name="Полилиния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1" name="Овал 7"/>
            <p:cNvSpPr>
              <a:spLocks noChangeArrowheads="1"/>
            </p:cNvSpPr>
            <p:nvPr/>
          </p:nvSpPr>
          <p:spPr bwMode="auto">
            <a:xfrm>
              <a:off x="3225" y="1551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2" name="Полилиния 8"/>
            <p:cNvSpPr>
              <a:spLocks/>
            </p:cNvSpPr>
            <p:nvPr/>
          </p:nvSpPr>
          <p:spPr bwMode="auto">
            <a:xfrm>
              <a:off x="3801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3" name="Полилиния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4" name="Полилиния 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5" name="Полилиния 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6" name="Полилиния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7" name="Полилиния 13"/>
            <p:cNvSpPr>
              <a:spLocks/>
            </p:cNvSpPr>
            <p:nvPr/>
          </p:nvSpPr>
          <p:spPr bwMode="auto">
            <a:xfrm>
              <a:off x="3549" y="1495"/>
              <a:ext cx="548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8" name="Полилиния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9" name="Полилиния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0" name="Полилиния 16"/>
            <p:cNvSpPr>
              <a:spLocks/>
            </p:cNvSpPr>
            <p:nvPr/>
          </p:nvSpPr>
          <p:spPr bwMode="auto">
            <a:xfrm>
              <a:off x="3686" y="1665"/>
              <a:ext cx="113" cy="64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1" name="Полилиния 17"/>
            <p:cNvSpPr>
              <a:spLocks/>
            </p:cNvSpPr>
            <p:nvPr/>
          </p:nvSpPr>
          <p:spPr bwMode="auto">
            <a:xfrm>
              <a:off x="3839" y="1665"/>
              <a:ext cx="118" cy="64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2" name="Полилиния 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3" name="Полилиния 19"/>
            <p:cNvSpPr>
              <a:spLocks/>
            </p:cNvSpPr>
            <p:nvPr/>
          </p:nvSpPr>
          <p:spPr bwMode="auto">
            <a:xfrm>
              <a:off x="3662" y="1771"/>
              <a:ext cx="357" cy="54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4" name="Полилиния 20"/>
            <p:cNvSpPr>
              <a:spLocks/>
            </p:cNvSpPr>
            <p:nvPr/>
          </p:nvSpPr>
          <p:spPr bwMode="auto">
            <a:xfrm>
              <a:off x="3957" y="1710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5" name="Полилиния 21"/>
            <p:cNvSpPr>
              <a:spLocks/>
            </p:cNvSpPr>
            <p:nvPr/>
          </p:nvSpPr>
          <p:spPr bwMode="auto">
            <a:xfrm>
              <a:off x="3627" y="1731"/>
              <a:ext cx="85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6" name="Полилиния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7" name="Полилиния 23"/>
            <p:cNvSpPr>
              <a:spLocks/>
            </p:cNvSpPr>
            <p:nvPr/>
          </p:nvSpPr>
          <p:spPr bwMode="auto">
            <a:xfrm>
              <a:off x="3674" y="1334"/>
              <a:ext cx="300" cy="187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8" name="Полилиния 24"/>
            <p:cNvSpPr>
              <a:spLocks/>
            </p:cNvSpPr>
            <p:nvPr/>
          </p:nvSpPr>
          <p:spPr bwMode="auto">
            <a:xfrm>
              <a:off x="3827" y="2019"/>
              <a:ext cx="29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9" name="Полилиния 25"/>
            <p:cNvSpPr>
              <a:spLocks/>
            </p:cNvSpPr>
            <p:nvPr/>
          </p:nvSpPr>
          <p:spPr bwMode="auto">
            <a:xfrm>
              <a:off x="3638" y="2541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sp>
        <p:nvSpPr>
          <p:cNvPr id="310" name="Полилиния 52"/>
          <p:cNvSpPr>
            <a:spLocks/>
          </p:cNvSpPr>
          <p:nvPr/>
        </p:nvSpPr>
        <p:spPr bwMode="auto">
          <a:xfrm>
            <a:off x="0" y="5181600"/>
            <a:ext cx="11163675" cy="1676399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dirty="0"/>
          </a:p>
        </p:txBody>
      </p:sp>
      <p:grpSp>
        <p:nvGrpSpPr>
          <p:cNvPr id="311" name="Группа 29"/>
          <p:cNvGrpSpPr>
            <a:grpSpLocks noChangeAspect="1"/>
          </p:cNvGrpSpPr>
          <p:nvPr/>
        </p:nvGrpSpPr>
        <p:grpSpPr bwMode="auto">
          <a:xfrm flipH="1">
            <a:off x="9191537" y="4800600"/>
            <a:ext cx="2998875" cy="2083312"/>
            <a:chOff x="2481" y="1188"/>
            <a:chExt cx="2735" cy="1900"/>
          </a:xfrm>
        </p:grpSpPr>
        <p:sp>
          <p:nvSpPr>
            <p:cNvPr id="312" name="Полилиния 30"/>
            <p:cNvSpPr>
              <a:spLocks/>
            </p:cNvSpPr>
            <p:nvPr/>
          </p:nvSpPr>
          <p:spPr bwMode="auto">
            <a:xfrm>
              <a:off x="3336" y="1462"/>
              <a:ext cx="748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3" name="Полилиния 31"/>
            <p:cNvSpPr>
              <a:spLocks/>
            </p:cNvSpPr>
            <p:nvPr/>
          </p:nvSpPr>
          <p:spPr bwMode="auto">
            <a:xfrm>
              <a:off x="3423" y="1552"/>
              <a:ext cx="307" cy="222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4" name="Полилиния 32"/>
            <p:cNvSpPr>
              <a:spLocks/>
            </p:cNvSpPr>
            <p:nvPr/>
          </p:nvSpPr>
          <p:spPr bwMode="auto">
            <a:xfrm>
              <a:off x="3241" y="1661"/>
              <a:ext cx="754" cy="661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5" name="Полилиния 33"/>
            <p:cNvSpPr>
              <a:spLocks/>
            </p:cNvSpPr>
            <p:nvPr/>
          </p:nvSpPr>
          <p:spPr bwMode="auto">
            <a:xfrm>
              <a:off x="2481" y="1188"/>
              <a:ext cx="1055" cy="1314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6" name="Полилиния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7" name="Полилиния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8" name="Полилиния 36"/>
            <p:cNvSpPr>
              <a:spLocks/>
            </p:cNvSpPr>
            <p:nvPr/>
          </p:nvSpPr>
          <p:spPr bwMode="auto">
            <a:xfrm>
              <a:off x="3057" y="1590"/>
              <a:ext cx="227" cy="734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9" name="Полилиния 37"/>
            <p:cNvSpPr>
              <a:spLocks/>
            </p:cNvSpPr>
            <p:nvPr/>
          </p:nvSpPr>
          <p:spPr bwMode="auto">
            <a:xfrm>
              <a:off x="2615" y="1594"/>
              <a:ext cx="149" cy="778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0" name="Полилиния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1" name="Полилиния 39"/>
            <p:cNvSpPr>
              <a:spLocks/>
            </p:cNvSpPr>
            <p:nvPr/>
          </p:nvSpPr>
          <p:spPr bwMode="auto">
            <a:xfrm>
              <a:off x="2674" y="1301"/>
              <a:ext cx="340" cy="286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2" name="Полилиния 40"/>
            <p:cNvSpPr>
              <a:spLocks/>
            </p:cNvSpPr>
            <p:nvPr/>
          </p:nvSpPr>
          <p:spPr bwMode="auto">
            <a:xfrm>
              <a:off x="4080" y="2055"/>
              <a:ext cx="1136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3" name="Полилиния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4" name="Полилиния 42"/>
            <p:cNvSpPr>
              <a:spLocks/>
            </p:cNvSpPr>
            <p:nvPr/>
          </p:nvSpPr>
          <p:spPr bwMode="auto">
            <a:xfrm>
              <a:off x="4472" y="2388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5" name="Полилиния 43"/>
            <p:cNvSpPr>
              <a:spLocks/>
            </p:cNvSpPr>
            <p:nvPr/>
          </p:nvSpPr>
          <p:spPr bwMode="auto">
            <a:xfrm>
              <a:off x="4840" y="2556"/>
              <a:ext cx="132" cy="463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6" name="Полилиния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7" name="Полилиния 45"/>
            <p:cNvSpPr>
              <a:spLocks/>
            </p:cNvSpPr>
            <p:nvPr/>
          </p:nvSpPr>
          <p:spPr bwMode="auto">
            <a:xfrm>
              <a:off x="4949" y="2414"/>
              <a:ext cx="234" cy="648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8" name="Полилиния 46"/>
            <p:cNvSpPr>
              <a:spLocks/>
            </p:cNvSpPr>
            <p:nvPr/>
          </p:nvSpPr>
          <p:spPr bwMode="auto">
            <a:xfrm>
              <a:off x="4179" y="2322"/>
              <a:ext cx="276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9" name="Полилиния 47"/>
            <p:cNvSpPr>
              <a:spLocks/>
            </p:cNvSpPr>
            <p:nvPr/>
          </p:nvSpPr>
          <p:spPr bwMode="auto">
            <a:xfrm>
              <a:off x="3773" y="1710"/>
              <a:ext cx="233" cy="548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0" name="Полилиния 48"/>
            <p:cNvSpPr>
              <a:spLocks/>
            </p:cNvSpPr>
            <p:nvPr/>
          </p:nvSpPr>
          <p:spPr bwMode="auto">
            <a:xfrm>
              <a:off x="3690" y="1765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1" name="Полилиния 49"/>
            <p:cNvSpPr>
              <a:spLocks/>
            </p:cNvSpPr>
            <p:nvPr/>
          </p:nvSpPr>
          <p:spPr bwMode="auto">
            <a:xfrm>
              <a:off x="2481" y="1663"/>
              <a:ext cx="2130" cy="1410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2" name="Полилиния 50"/>
            <p:cNvSpPr>
              <a:spLocks/>
            </p:cNvSpPr>
            <p:nvPr/>
          </p:nvSpPr>
          <p:spPr bwMode="auto">
            <a:xfrm>
              <a:off x="2481" y="2036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3" name="Полилиния 51"/>
            <p:cNvSpPr>
              <a:spLocks/>
            </p:cNvSpPr>
            <p:nvPr/>
          </p:nvSpPr>
          <p:spPr bwMode="auto">
            <a:xfrm>
              <a:off x="2639" y="1755"/>
              <a:ext cx="1186" cy="657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4" name="Полилиния 52"/>
            <p:cNvSpPr>
              <a:spLocks/>
            </p:cNvSpPr>
            <p:nvPr/>
          </p:nvSpPr>
          <p:spPr bwMode="auto">
            <a:xfrm>
              <a:off x="3938" y="2223"/>
              <a:ext cx="567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5" name="Полилиния 53"/>
            <p:cNvSpPr>
              <a:spLocks/>
            </p:cNvSpPr>
            <p:nvPr/>
          </p:nvSpPr>
          <p:spPr bwMode="auto">
            <a:xfrm>
              <a:off x="3073" y="1769"/>
              <a:ext cx="102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6" name="Полилиния 54"/>
            <p:cNvSpPr>
              <a:spLocks/>
            </p:cNvSpPr>
            <p:nvPr/>
          </p:nvSpPr>
          <p:spPr bwMode="auto">
            <a:xfrm>
              <a:off x="3477" y="2414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7" name="Полилиния 55"/>
            <p:cNvSpPr>
              <a:spLocks/>
            </p:cNvSpPr>
            <p:nvPr/>
          </p:nvSpPr>
          <p:spPr bwMode="auto">
            <a:xfrm>
              <a:off x="3442" y="2393"/>
              <a:ext cx="364" cy="680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8" name="Полилиния 56"/>
            <p:cNvSpPr>
              <a:spLocks/>
            </p:cNvSpPr>
            <p:nvPr/>
          </p:nvSpPr>
          <p:spPr bwMode="auto">
            <a:xfrm>
              <a:off x="2481" y="2452"/>
              <a:ext cx="276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9" name="Полилиния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0" name="Полилиния 58"/>
            <p:cNvSpPr>
              <a:spLocks/>
            </p:cNvSpPr>
            <p:nvPr/>
          </p:nvSpPr>
          <p:spPr bwMode="auto">
            <a:xfrm>
              <a:off x="3307" y="1817"/>
              <a:ext cx="57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1" name="Полилиния 59"/>
            <p:cNvSpPr>
              <a:spLocks/>
            </p:cNvSpPr>
            <p:nvPr/>
          </p:nvSpPr>
          <p:spPr bwMode="auto">
            <a:xfrm>
              <a:off x="3865" y="2511"/>
              <a:ext cx="949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2" name="Полилиния 60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3" name="Полилиния 61"/>
            <p:cNvSpPr>
              <a:spLocks/>
            </p:cNvSpPr>
            <p:nvPr/>
          </p:nvSpPr>
          <p:spPr bwMode="auto">
            <a:xfrm>
              <a:off x="3919" y="2629"/>
              <a:ext cx="888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4" name="Полилиния 62"/>
            <p:cNvSpPr>
              <a:spLocks noEditPoints="1"/>
            </p:cNvSpPr>
            <p:nvPr/>
          </p:nvSpPr>
          <p:spPr bwMode="auto">
            <a:xfrm>
              <a:off x="3905" y="2660"/>
              <a:ext cx="869" cy="423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5" name="Полилиния 63"/>
            <p:cNvSpPr>
              <a:spLocks/>
            </p:cNvSpPr>
            <p:nvPr/>
          </p:nvSpPr>
          <p:spPr bwMode="auto">
            <a:xfrm>
              <a:off x="4240" y="2565"/>
              <a:ext cx="218" cy="218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6" name="Полилиния 64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7" name="Полилиния 65"/>
            <p:cNvSpPr>
              <a:spLocks/>
            </p:cNvSpPr>
            <p:nvPr/>
          </p:nvSpPr>
          <p:spPr bwMode="auto">
            <a:xfrm>
              <a:off x="3310" y="2072"/>
              <a:ext cx="507" cy="167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348" name="Группа 347"/>
          <p:cNvGrpSpPr/>
          <p:nvPr/>
        </p:nvGrpSpPr>
        <p:grpSpPr>
          <a:xfrm>
            <a:off x="-1588" y="3799401"/>
            <a:ext cx="4386410" cy="3084511"/>
            <a:chOff x="-1588" y="4419600"/>
            <a:chExt cx="3504440" cy="2464312"/>
          </a:xfrm>
        </p:grpSpPr>
        <p:grpSp>
          <p:nvGrpSpPr>
            <p:cNvPr id="349" name="Группа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754" cy="2458133"/>
              <a:chOff x="437" y="-367"/>
              <a:chExt cx="5799" cy="5041"/>
            </a:xfrm>
          </p:grpSpPr>
          <p:sp>
            <p:nvSpPr>
              <p:cNvPr id="375" name="Полилиния 157"/>
              <p:cNvSpPr>
                <a:spLocks/>
              </p:cNvSpPr>
              <p:nvPr/>
            </p:nvSpPr>
            <p:spPr bwMode="auto">
              <a:xfrm>
                <a:off x="2494" y="-126"/>
                <a:ext cx="1751" cy="1833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76" name="Полилиния 158"/>
              <p:cNvSpPr>
                <a:spLocks/>
              </p:cNvSpPr>
              <p:nvPr/>
            </p:nvSpPr>
            <p:spPr bwMode="auto">
              <a:xfrm>
                <a:off x="2365" y="89"/>
                <a:ext cx="1807" cy="1630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77" name="Полилиния 159"/>
              <p:cNvSpPr>
                <a:spLocks/>
              </p:cNvSpPr>
              <p:nvPr/>
            </p:nvSpPr>
            <p:spPr bwMode="auto">
              <a:xfrm>
                <a:off x="3614" y="219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78" name="Полилиния 160"/>
              <p:cNvSpPr>
                <a:spLocks/>
              </p:cNvSpPr>
              <p:nvPr/>
            </p:nvSpPr>
            <p:spPr bwMode="auto">
              <a:xfrm>
                <a:off x="3536" y="349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79" name="Полилиния 161"/>
              <p:cNvSpPr>
                <a:spLocks/>
              </p:cNvSpPr>
              <p:nvPr/>
            </p:nvSpPr>
            <p:spPr bwMode="auto">
              <a:xfrm>
                <a:off x="3005" y="-100"/>
                <a:ext cx="680" cy="425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80" name="Полилиния 162"/>
              <p:cNvSpPr>
                <a:spLocks/>
              </p:cNvSpPr>
              <p:nvPr/>
            </p:nvSpPr>
            <p:spPr bwMode="auto">
              <a:xfrm>
                <a:off x="2955" y="-100"/>
                <a:ext cx="579" cy="475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81" name="Полилиния 163"/>
              <p:cNvSpPr>
                <a:spLocks/>
              </p:cNvSpPr>
              <p:nvPr/>
            </p:nvSpPr>
            <p:spPr bwMode="auto">
              <a:xfrm>
                <a:off x="477" y="-161"/>
                <a:ext cx="2412" cy="1991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82" name="Полилиния 164"/>
              <p:cNvSpPr>
                <a:spLocks/>
              </p:cNvSpPr>
              <p:nvPr/>
            </p:nvSpPr>
            <p:spPr bwMode="auto">
              <a:xfrm>
                <a:off x="560" y="61"/>
                <a:ext cx="831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83" name="Полилиния 165"/>
              <p:cNvSpPr>
                <a:spLocks/>
              </p:cNvSpPr>
              <p:nvPr/>
            </p:nvSpPr>
            <p:spPr bwMode="auto">
              <a:xfrm>
                <a:off x="1984" y="172"/>
                <a:ext cx="262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84" name="Полилиния 166"/>
              <p:cNvSpPr>
                <a:spLocks/>
              </p:cNvSpPr>
              <p:nvPr/>
            </p:nvSpPr>
            <p:spPr bwMode="auto">
              <a:xfrm>
                <a:off x="1287" y="-367"/>
                <a:ext cx="721" cy="470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85" name="Полилиния 167"/>
              <p:cNvSpPr>
                <a:spLocks/>
              </p:cNvSpPr>
              <p:nvPr/>
            </p:nvSpPr>
            <p:spPr bwMode="auto">
              <a:xfrm>
                <a:off x="1391" y="-343"/>
                <a:ext cx="659" cy="491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86" name="Полилиния 168"/>
              <p:cNvSpPr>
                <a:spLocks/>
              </p:cNvSpPr>
              <p:nvPr/>
            </p:nvSpPr>
            <p:spPr bwMode="auto">
              <a:xfrm>
                <a:off x="3151" y="179"/>
                <a:ext cx="2618" cy="2563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87" name="Полилиния 169"/>
              <p:cNvSpPr>
                <a:spLocks/>
              </p:cNvSpPr>
              <p:nvPr/>
            </p:nvSpPr>
            <p:spPr bwMode="auto">
              <a:xfrm>
                <a:off x="3255" y="538"/>
                <a:ext cx="2612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88" name="Полилиния 170"/>
              <p:cNvSpPr>
                <a:spLocks/>
              </p:cNvSpPr>
              <p:nvPr/>
            </p:nvSpPr>
            <p:spPr bwMode="auto">
              <a:xfrm>
                <a:off x="3817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89" name="Полилиния 171"/>
              <p:cNvSpPr>
                <a:spLocks/>
              </p:cNvSpPr>
              <p:nvPr/>
            </p:nvSpPr>
            <p:spPr bwMode="auto">
              <a:xfrm>
                <a:off x="4379" y="325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90" name="Полилиния 172"/>
              <p:cNvSpPr>
                <a:spLocks/>
              </p:cNvSpPr>
              <p:nvPr/>
            </p:nvSpPr>
            <p:spPr bwMode="auto">
              <a:xfrm>
                <a:off x="3817" y="536"/>
                <a:ext cx="425" cy="134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91" name="Полилиния 173"/>
              <p:cNvSpPr>
                <a:spLocks/>
              </p:cNvSpPr>
              <p:nvPr/>
            </p:nvSpPr>
            <p:spPr bwMode="auto">
              <a:xfrm>
                <a:off x="4828" y="848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92" name="Полилиния 174"/>
              <p:cNvSpPr>
                <a:spLocks/>
              </p:cNvSpPr>
              <p:nvPr/>
            </p:nvSpPr>
            <p:spPr bwMode="auto">
              <a:xfrm>
                <a:off x="4814" y="840"/>
                <a:ext cx="490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93" name="Полилиния 175"/>
              <p:cNvSpPr>
                <a:spLocks/>
              </p:cNvSpPr>
              <p:nvPr/>
            </p:nvSpPr>
            <p:spPr bwMode="auto">
              <a:xfrm>
                <a:off x="4490" y="916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94" name="Полилиния 176"/>
              <p:cNvSpPr>
                <a:spLocks/>
              </p:cNvSpPr>
              <p:nvPr/>
            </p:nvSpPr>
            <p:spPr bwMode="auto">
              <a:xfrm>
                <a:off x="4635" y="897"/>
                <a:ext cx="337" cy="1382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95" name="Полилиния 177"/>
              <p:cNvSpPr>
                <a:spLocks/>
              </p:cNvSpPr>
              <p:nvPr/>
            </p:nvSpPr>
            <p:spPr bwMode="auto">
              <a:xfrm>
                <a:off x="3862" y="852"/>
                <a:ext cx="373" cy="1429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96" name="Полилиния 178"/>
              <p:cNvSpPr>
                <a:spLocks/>
              </p:cNvSpPr>
              <p:nvPr/>
            </p:nvSpPr>
            <p:spPr bwMode="auto">
              <a:xfrm>
                <a:off x="3751" y="826"/>
                <a:ext cx="388" cy="1429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97" name="Полилиния 179"/>
              <p:cNvSpPr>
                <a:spLocks/>
              </p:cNvSpPr>
              <p:nvPr/>
            </p:nvSpPr>
            <p:spPr bwMode="auto">
              <a:xfrm>
                <a:off x="3231" y="748"/>
                <a:ext cx="582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98" name="Полилиния 180"/>
              <p:cNvSpPr>
                <a:spLocks/>
              </p:cNvSpPr>
              <p:nvPr/>
            </p:nvSpPr>
            <p:spPr bwMode="auto">
              <a:xfrm>
                <a:off x="3246" y="729"/>
                <a:ext cx="472" cy="1304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99" name="Полилиния 190"/>
              <p:cNvSpPr>
                <a:spLocks/>
              </p:cNvSpPr>
              <p:nvPr/>
            </p:nvSpPr>
            <p:spPr bwMode="auto">
              <a:xfrm>
                <a:off x="437" y="-171"/>
                <a:ext cx="4212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00" name="Полилиния 191"/>
              <p:cNvSpPr>
                <a:spLocks/>
              </p:cNvSpPr>
              <p:nvPr/>
            </p:nvSpPr>
            <p:spPr bwMode="auto">
              <a:xfrm>
                <a:off x="506" y="356"/>
                <a:ext cx="4263" cy="3052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01" name="Полилиния 192"/>
              <p:cNvSpPr>
                <a:spLocks/>
              </p:cNvSpPr>
              <p:nvPr/>
            </p:nvSpPr>
            <p:spPr bwMode="auto">
              <a:xfrm>
                <a:off x="1559" y="-126"/>
                <a:ext cx="1861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02" name="Полилиния 193"/>
              <p:cNvSpPr>
                <a:spLocks/>
              </p:cNvSpPr>
              <p:nvPr/>
            </p:nvSpPr>
            <p:spPr bwMode="auto">
              <a:xfrm>
                <a:off x="2610" y="-43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03" name="Полилиния 194"/>
              <p:cNvSpPr>
                <a:spLocks/>
              </p:cNvSpPr>
              <p:nvPr/>
            </p:nvSpPr>
            <p:spPr bwMode="auto">
              <a:xfrm>
                <a:off x="1559" y="344"/>
                <a:ext cx="798" cy="267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04" name="Полилиния 195"/>
              <p:cNvSpPr>
                <a:spLocks/>
              </p:cNvSpPr>
              <p:nvPr/>
            </p:nvSpPr>
            <p:spPr bwMode="auto">
              <a:xfrm>
                <a:off x="3484" y="3507"/>
                <a:ext cx="45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05" name="Полилиния 196"/>
              <p:cNvSpPr>
                <a:spLocks/>
              </p:cNvSpPr>
              <p:nvPr/>
            </p:nvSpPr>
            <p:spPr bwMode="auto">
              <a:xfrm>
                <a:off x="3456" y="937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06" name="Полилиния 197"/>
              <p:cNvSpPr>
                <a:spLocks/>
              </p:cNvSpPr>
              <p:nvPr/>
            </p:nvSpPr>
            <p:spPr bwMode="auto">
              <a:xfrm>
                <a:off x="2825" y="1060"/>
                <a:ext cx="877" cy="2553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07" name="Полилиния 198"/>
              <p:cNvSpPr>
                <a:spLocks/>
              </p:cNvSpPr>
              <p:nvPr/>
            </p:nvSpPr>
            <p:spPr bwMode="auto">
              <a:xfrm>
                <a:off x="2294" y="-34"/>
                <a:ext cx="340" cy="123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08" name="Полилиния 199"/>
              <p:cNvSpPr>
                <a:spLocks/>
              </p:cNvSpPr>
              <p:nvPr/>
            </p:nvSpPr>
            <p:spPr bwMode="auto">
              <a:xfrm>
                <a:off x="513" y="772"/>
                <a:ext cx="3831" cy="2813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09" name="Полилиния 214"/>
              <p:cNvSpPr>
                <a:spLocks/>
              </p:cNvSpPr>
              <p:nvPr/>
            </p:nvSpPr>
            <p:spPr bwMode="auto">
              <a:xfrm>
                <a:off x="1408" y="1313"/>
                <a:ext cx="4828" cy="3361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10" name="Полилиния 215"/>
              <p:cNvSpPr>
                <a:spLocks/>
              </p:cNvSpPr>
              <p:nvPr/>
            </p:nvSpPr>
            <p:spPr bwMode="auto">
              <a:xfrm>
                <a:off x="1559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11" name="Полилиния 216"/>
              <p:cNvSpPr>
                <a:spLocks/>
              </p:cNvSpPr>
              <p:nvPr/>
            </p:nvSpPr>
            <p:spPr bwMode="auto">
              <a:xfrm>
                <a:off x="2761" y="1407"/>
                <a:ext cx="2079" cy="1236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12" name="Полилиния 217"/>
              <p:cNvSpPr>
                <a:spLocks/>
              </p:cNvSpPr>
              <p:nvPr/>
            </p:nvSpPr>
            <p:spPr bwMode="auto">
              <a:xfrm>
                <a:off x="3520" y="1618"/>
                <a:ext cx="141" cy="682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13" name="Полилиния 218"/>
              <p:cNvSpPr>
                <a:spLocks/>
              </p:cNvSpPr>
              <p:nvPr/>
            </p:nvSpPr>
            <p:spPr bwMode="auto">
              <a:xfrm>
                <a:off x="3947" y="2057"/>
                <a:ext cx="893" cy="290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14" name="Полилиния 219"/>
              <p:cNvSpPr>
                <a:spLocks/>
              </p:cNvSpPr>
              <p:nvPr/>
            </p:nvSpPr>
            <p:spPr bwMode="auto">
              <a:xfrm>
                <a:off x="1970" y="2567"/>
                <a:ext cx="808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15" name="Полилиния 220"/>
              <p:cNvSpPr>
                <a:spLocks/>
              </p:cNvSpPr>
              <p:nvPr/>
            </p:nvSpPr>
            <p:spPr bwMode="auto">
              <a:xfrm>
                <a:off x="1906" y="2543"/>
                <a:ext cx="907" cy="2131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16" name="Полилиния 221"/>
              <p:cNvSpPr>
                <a:spLocks/>
              </p:cNvSpPr>
              <p:nvPr/>
            </p:nvSpPr>
            <p:spPr bwMode="auto">
              <a:xfrm>
                <a:off x="2601" y="2579"/>
                <a:ext cx="446" cy="2095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17" name="Полилиния 222"/>
              <p:cNvSpPr>
                <a:spLocks/>
              </p:cNvSpPr>
              <p:nvPr/>
            </p:nvSpPr>
            <p:spPr bwMode="auto">
              <a:xfrm>
                <a:off x="2528" y="2534"/>
                <a:ext cx="590" cy="2140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18" name="Полилиния 223"/>
              <p:cNvSpPr>
                <a:spLocks/>
              </p:cNvSpPr>
              <p:nvPr/>
            </p:nvSpPr>
            <p:spPr bwMode="auto">
              <a:xfrm>
                <a:off x="4228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19" name="Полилиния 224"/>
              <p:cNvSpPr>
                <a:spLocks/>
              </p:cNvSpPr>
              <p:nvPr/>
            </p:nvSpPr>
            <p:spPr bwMode="auto">
              <a:xfrm>
                <a:off x="4169" y="2496"/>
                <a:ext cx="685" cy="2178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20" name="Полилиния 225"/>
              <p:cNvSpPr>
                <a:spLocks/>
              </p:cNvSpPr>
              <p:nvPr/>
            </p:nvSpPr>
            <p:spPr bwMode="auto">
              <a:xfrm>
                <a:off x="4736" y="2574"/>
                <a:ext cx="1042" cy="2100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421" name="Полилиния 226"/>
              <p:cNvSpPr>
                <a:spLocks/>
              </p:cNvSpPr>
              <p:nvPr/>
            </p:nvSpPr>
            <p:spPr bwMode="auto">
              <a:xfrm>
                <a:off x="4861" y="2466"/>
                <a:ext cx="990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</p:grpSp>
        <p:grpSp>
          <p:nvGrpSpPr>
            <p:cNvPr id="350" name="Группа 349"/>
            <p:cNvGrpSpPr/>
            <p:nvPr/>
          </p:nvGrpSpPr>
          <p:grpSpPr>
            <a:xfrm flipH="1">
              <a:off x="2055224" y="5313306"/>
              <a:ext cx="1134584" cy="955223"/>
              <a:chOff x="3900133" y="5425719"/>
              <a:chExt cx="1778554" cy="1449268"/>
            </a:xfrm>
          </p:grpSpPr>
          <p:sp>
            <p:nvSpPr>
              <p:cNvPr id="366" name="Полилиния 244"/>
              <p:cNvSpPr>
                <a:spLocks/>
              </p:cNvSpPr>
              <p:nvPr/>
            </p:nvSpPr>
            <p:spPr bwMode="auto">
              <a:xfrm>
                <a:off x="3900133" y="5425719"/>
                <a:ext cx="1778554" cy="1449267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67" name="Полилиния 245"/>
              <p:cNvSpPr>
                <a:spLocks/>
              </p:cNvSpPr>
              <p:nvPr/>
            </p:nvSpPr>
            <p:spPr bwMode="auto">
              <a:xfrm>
                <a:off x="3983652" y="5722937"/>
                <a:ext cx="1620621" cy="1152049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68" name="Полилиния 246"/>
              <p:cNvSpPr>
                <a:spLocks/>
              </p:cNvSpPr>
              <p:nvPr/>
            </p:nvSpPr>
            <p:spPr bwMode="auto">
              <a:xfrm>
                <a:off x="4413283" y="5447624"/>
                <a:ext cx="783966" cy="467060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69" name="Полилиния 247"/>
              <p:cNvSpPr>
                <a:spLocks/>
              </p:cNvSpPr>
              <p:nvPr/>
            </p:nvSpPr>
            <p:spPr bwMode="auto">
              <a:xfrm>
                <a:off x="4857425" y="5528233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70" name="Полилиния 248"/>
              <p:cNvSpPr>
                <a:spLocks/>
              </p:cNvSpPr>
              <p:nvPr/>
            </p:nvSpPr>
            <p:spPr bwMode="auto">
              <a:xfrm>
                <a:off x="4413283" y="5692613"/>
                <a:ext cx="335873" cy="10826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71" name="Полилиния 251"/>
              <p:cNvSpPr>
                <a:spLocks/>
              </p:cNvSpPr>
              <p:nvPr/>
            </p:nvSpPr>
            <p:spPr bwMode="auto">
              <a:xfrm>
                <a:off x="5052476" y="5994504"/>
                <a:ext cx="189023" cy="88048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72" name="Полилиния 252"/>
              <p:cNvSpPr>
                <a:spLocks/>
              </p:cNvSpPr>
              <p:nvPr/>
            </p:nvSpPr>
            <p:spPr bwMode="auto">
              <a:xfrm>
                <a:off x="5062398" y="5980278"/>
                <a:ext cx="196539" cy="89470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73" name="Полилиния 253"/>
              <p:cNvSpPr>
                <a:spLocks/>
              </p:cNvSpPr>
              <p:nvPr/>
            </p:nvSpPr>
            <p:spPr bwMode="auto">
              <a:xfrm>
                <a:off x="4450427" y="5944715"/>
                <a:ext cx="194220" cy="930271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74" name="Полилиния 254"/>
              <p:cNvSpPr>
                <a:spLocks/>
              </p:cNvSpPr>
              <p:nvPr/>
            </p:nvSpPr>
            <p:spPr bwMode="auto">
              <a:xfrm>
                <a:off x="4421502" y="5931608"/>
                <a:ext cx="245464" cy="943378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</p:grpSp>
        <p:grpSp>
          <p:nvGrpSpPr>
            <p:cNvPr id="351" name="Группа 350"/>
            <p:cNvGrpSpPr/>
            <p:nvPr/>
          </p:nvGrpSpPr>
          <p:grpSpPr>
            <a:xfrm>
              <a:off x="-1588" y="5362669"/>
              <a:ext cx="1522208" cy="1521243"/>
              <a:chOff x="-1588" y="5362669"/>
              <a:chExt cx="1522208" cy="1521243"/>
            </a:xfrm>
          </p:grpSpPr>
          <p:sp>
            <p:nvSpPr>
              <p:cNvPr id="359" name="Полилиния 343"/>
              <p:cNvSpPr>
                <a:spLocks/>
              </p:cNvSpPr>
              <p:nvPr/>
            </p:nvSpPr>
            <p:spPr bwMode="auto">
              <a:xfrm>
                <a:off x="-1588" y="5362669"/>
                <a:ext cx="1522208" cy="1521243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60" name="Полилиния 344"/>
              <p:cNvSpPr>
                <a:spLocks/>
              </p:cNvSpPr>
              <p:nvPr/>
            </p:nvSpPr>
            <p:spPr bwMode="auto">
              <a:xfrm>
                <a:off x="-1588" y="5667284"/>
                <a:ext cx="1425345" cy="1216628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61" name="Полилиния 345"/>
              <p:cNvSpPr>
                <a:spLocks/>
              </p:cNvSpPr>
              <p:nvPr/>
            </p:nvSpPr>
            <p:spPr bwMode="auto">
              <a:xfrm>
                <a:off x="907409" y="5750479"/>
                <a:ext cx="488244" cy="1133433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62" name="Полилиния 346"/>
              <p:cNvSpPr>
                <a:spLocks/>
              </p:cNvSpPr>
              <p:nvPr/>
            </p:nvSpPr>
            <p:spPr bwMode="auto">
              <a:xfrm>
                <a:off x="829495" y="5883222"/>
                <a:ext cx="371297" cy="967030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63" name="Полилиния 347"/>
              <p:cNvSpPr>
                <a:spLocks/>
              </p:cNvSpPr>
              <p:nvPr/>
            </p:nvSpPr>
            <p:spPr bwMode="auto">
              <a:xfrm>
                <a:off x="191754" y="5883222"/>
                <a:ext cx="168331" cy="92503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64" name="Полилиния 348"/>
              <p:cNvSpPr>
                <a:spLocks/>
              </p:cNvSpPr>
              <p:nvPr/>
            </p:nvSpPr>
            <p:spPr bwMode="auto">
              <a:xfrm>
                <a:off x="321611" y="5460466"/>
                <a:ext cx="578583" cy="369370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65" name="Полилиния 349"/>
              <p:cNvSpPr>
                <a:spLocks/>
              </p:cNvSpPr>
              <p:nvPr/>
            </p:nvSpPr>
            <p:spPr bwMode="auto">
              <a:xfrm>
                <a:off x="276883" y="5460466"/>
                <a:ext cx="490570" cy="412655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</p:grpSp>
        <p:grpSp>
          <p:nvGrpSpPr>
            <p:cNvPr id="352" name="Группа 351"/>
            <p:cNvGrpSpPr/>
            <p:nvPr/>
          </p:nvGrpSpPr>
          <p:grpSpPr>
            <a:xfrm>
              <a:off x="1808901" y="5856153"/>
              <a:ext cx="1693951" cy="1019100"/>
              <a:chOff x="1623186" y="-214403"/>
              <a:chExt cx="1171187" cy="716005"/>
            </a:xfrm>
          </p:grpSpPr>
          <p:sp>
            <p:nvSpPr>
              <p:cNvPr id="353" name="Полилиния 369"/>
              <p:cNvSpPr>
                <a:spLocks/>
              </p:cNvSpPr>
              <p:nvPr/>
            </p:nvSpPr>
            <p:spPr bwMode="auto">
              <a:xfrm>
                <a:off x="1623186" y="-214403"/>
                <a:ext cx="1171187" cy="716005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54" name="Полилиния 370"/>
              <p:cNvSpPr>
                <a:spLocks/>
              </p:cNvSpPr>
              <p:nvPr/>
            </p:nvSpPr>
            <p:spPr bwMode="auto">
              <a:xfrm>
                <a:off x="1937889" y="-65032"/>
                <a:ext cx="573870" cy="148095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55" name="Полилиния 371"/>
              <p:cNvSpPr>
                <a:spLocks/>
              </p:cNvSpPr>
              <p:nvPr/>
            </p:nvSpPr>
            <p:spPr bwMode="auto">
              <a:xfrm>
                <a:off x="1689829" y="-108344"/>
                <a:ext cx="1095906" cy="60994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56" name="Полилиния 372"/>
              <p:cNvSpPr>
                <a:spLocks noEditPoints="1"/>
              </p:cNvSpPr>
              <p:nvPr/>
            </p:nvSpPr>
            <p:spPr bwMode="auto">
              <a:xfrm>
                <a:off x="1672551" y="-39116"/>
                <a:ext cx="1072457" cy="540718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57" name="Полилиния 373"/>
              <p:cNvSpPr>
                <a:spLocks/>
              </p:cNvSpPr>
              <p:nvPr/>
            </p:nvSpPr>
            <p:spPr bwMode="auto">
              <a:xfrm>
                <a:off x="2085984" y="-156358"/>
                <a:ext cx="269040" cy="26904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  <p:sp>
            <p:nvSpPr>
              <p:cNvPr id="358" name="Полилиния 374"/>
              <p:cNvSpPr>
                <a:spLocks/>
              </p:cNvSpPr>
              <p:nvPr/>
            </p:nvSpPr>
            <p:spPr bwMode="auto">
              <a:xfrm>
                <a:off x="2089686" y="-141548"/>
                <a:ext cx="287552" cy="262869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ru-RU" dirty="0"/>
              </a:p>
            </p:txBody>
          </p:sp>
        </p:grpSp>
      </p:grpSp>
      <p:grpSp>
        <p:nvGrpSpPr>
          <p:cNvPr id="422" name="Группа 52"/>
          <p:cNvGrpSpPr>
            <a:grpSpLocks noChangeAspect="1"/>
          </p:cNvGrpSpPr>
          <p:nvPr/>
        </p:nvGrpSpPr>
        <p:grpSpPr bwMode="auto">
          <a:xfrm rot="19948164">
            <a:off x="369246" y="506291"/>
            <a:ext cx="892898" cy="1021771"/>
            <a:chOff x="4634" y="754"/>
            <a:chExt cx="1164" cy="1332"/>
          </a:xfrm>
        </p:grpSpPr>
        <p:sp>
          <p:nvSpPr>
            <p:cNvPr id="423" name="Полилиния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24" name="Полилиния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25" name="Полилиния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26" name="Полилиния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27" name="Полилиния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28" name="Полилиния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29" name="Полилиния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30" name="Полилиния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431" name="Группа 52"/>
          <p:cNvGrpSpPr>
            <a:grpSpLocks noChangeAspect="1"/>
          </p:cNvGrpSpPr>
          <p:nvPr/>
        </p:nvGrpSpPr>
        <p:grpSpPr bwMode="auto">
          <a:xfrm rot="5825446">
            <a:off x="11635759" y="394369"/>
            <a:ext cx="408172" cy="467084"/>
            <a:chOff x="4634" y="754"/>
            <a:chExt cx="1164" cy="1332"/>
          </a:xfrm>
        </p:grpSpPr>
        <p:sp>
          <p:nvSpPr>
            <p:cNvPr id="432" name="Полилиния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33" name="Полилиния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34" name="Полилиния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35" name="Полилиния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36" name="Полилиния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37" name="Полилиния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38" name="Полилиния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39" name="Полилиния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grpSp>
        <p:nvGrpSpPr>
          <p:cNvPr id="440" name="Группа 66"/>
          <p:cNvGrpSpPr>
            <a:grpSpLocks noChangeAspect="1"/>
          </p:cNvGrpSpPr>
          <p:nvPr/>
        </p:nvGrpSpPr>
        <p:grpSpPr bwMode="auto">
          <a:xfrm>
            <a:off x="23436" y="3048994"/>
            <a:ext cx="388175" cy="364678"/>
            <a:chOff x="3636" y="1964"/>
            <a:chExt cx="413" cy="388"/>
          </a:xfrm>
        </p:grpSpPr>
        <p:sp>
          <p:nvSpPr>
            <p:cNvPr id="441" name="Полилиния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42" name="Полилиния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43" name="Полилиния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44" name="Полилиния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45" name="Полилиния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46" name="Полилиния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47" name="Полилиния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448" name="Полилиния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rtlCol="0" anchor="ctr">
            <a:normAutofit/>
          </a:bodyPr>
          <a:lstStyle>
            <a:lvl1pPr algn="ctr" rtl="0">
              <a:defRPr sz="60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7B54661-BEC5-480E-9436-5687E48DC71C}" type="datetime1">
              <a:rPr lang="ru-RU" smtClean="0"/>
              <a:t>11.02.2024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4D41C67-035C-4CBB-98FC-8F15799E3174}" type="datetime1">
              <a:rPr lang="ru-RU" smtClean="0"/>
              <a:t>11.02.2024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 rtl="0">
              <a:defRPr sz="3400" b="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9E97672-3BEE-47A7-98BD-BEA4B0C653AC}" type="datetime1">
              <a:rPr lang="ru-RU" smtClean="0"/>
              <a:t>11.02.2024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 rtl="0">
              <a:defRPr sz="3400" b="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AACEABE-CAAA-427A-B50D-20C50B1B8A02}" type="datetime1">
              <a:rPr lang="ru-RU" smtClean="0"/>
              <a:t>11.02.2024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0F8"/>
            </a:gs>
            <a:gs pos="17000">
              <a:srgbClr val="BFEBFA"/>
            </a:gs>
            <a:gs pos="92000">
              <a:srgbClr val="FFFFFF"/>
            </a:gs>
            <a:gs pos="51000">
              <a:srgbClr val="DFF5F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50"/>
          <p:cNvSpPr>
            <a:spLocks/>
          </p:cNvSpPr>
          <p:nvPr/>
        </p:nvSpPr>
        <p:spPr bwMode="auto">
          <a:xfrm>
            <a:off x="8761412" y="5521528"/>
            <a:ext cx="3428760" cy="1336472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8" name="Полилиния 51"/>
          <p:cNvSpPr>
            <a:spLocks/>
          </p:cNvSpPr>
          <p:nvPr/>
        </p:nvSpPr>
        <p:spPr bwMode="auto">
          <a:xfrm>
            <a:off x="0" y="5652178"/>
            <a:ext cx="11415151" cy="1205823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9" name="Полилиния 51"/>
          <p:cNvSpPr>
            <a:spLocks/>
          </p:cNvSpPr>
          <p:nvPr/>
        </p:nvSpPr>
        <p:spPr bwMode="auto">
          <a:xfrm>
            <a:off x="-13749" y="5865035"/>
            <a:ext cx="11415151" cy="1004325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grpSp>
        <p:nvGrpSpPr>
          <p:cNvPr id="10" name="Группа 66"/>
          <p:cNvGrpSpPr>
            <a:grpSpLocks noChangeAspect="1"/>
          </p:cNvGrpSpPr>
          <p:nvPr/>
        </p:nvGrpSpPr>
        <p:grpSpPr bwMode="auto">
          <a:xfrm>
            <a:off x="11647687" y="947576"/>
            <a:ext cx="426645" cy="400819"/>
            <a:chOff x="3636" y="1964"/>
            <a:chExt cx="413" cy="388"/>
          </a:xfrm>
        </p:grpSpPr>
        <p:sp>
          <p:nvSpPr>
            <p:cNvPr id="11" name="Полилиния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2" name="Полилиния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3" name="Полилиния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4" name="Полилиния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5" name="Полилиния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6" name="Полилиния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7" name="Полилиния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18" name="Полилиния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1308927" y="6212029"/>
            <a:ext cx="875471" cy="645972"/>
            <a:chOff x="7344986" y="5566058"/>
            <a:chExt cx="1750940" cy="1291943"/>
          </a:xfrm>
        </p:grpSpPr>
        <p:sp>
          <p:nvSpPr>
            <p:cNvPr id="20" name="Полилиния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1" name="Полилиния 100"/>
            <p:cNvSpPr>
              <a:spLocks/>
            </p:cNvSpPr>
            <p:nvPr/>
          </p:nvSpPr>
          <p:spPr bwMode="auto">
            <a:xfrm>
              <a:off x="7529935" y="5745606"/>
              <a:ext cx="1565991" cy="1112394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2" name="Полилиния 101"/>
            <p:cNvSpPr>
              <a:spLocks/>
            </p:cNvSpPr>
            <p:nvPr/>
          </p:nvSpPr>
          <p:spPr bwMode="auto">
            <a:xfrm>
              <a:off x="7988933" y="6516452"/>
              <a:ext cx="1106993" cy="217349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3" name="Полилиния 102"/>
            <p:cNvSpPr>
              <a:spLocks/>
            </p:cNvSpPr>
            <p:nvPr/>
          </p:nvSpPr>
          <p:spPr bwMode="auto">
            <a:xfrm>
              <a:off x="8805678" y="6670351"/>
              <a:ext cx="121499" cy="187649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4" name="Полилиния 103"/>
            <p:cNvSpPr>
              <a:spLocks/>
            </p:cNvSpPr>
            <p:nvPr/>
          </p:nvSpPr>
          <p:spPr bwMode="auto">
            <a:xfrm>
              <a:off x="9067576" y="6034505"/>
              <a:ext cx="28350" cy="93149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5" name="Полилиния 104"/>
            <p:cNvSpPr>
              <a:spLocks/>
            </p:cNvSpPr>
            <p:nvPr/>
          </p:nvSpPr>
          <p:spPr bwMode="auto">
            <a:xfrm>
              <a:off x="8489780" y="5872506"/>
              <a:ext cx="458997" cy="657446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26" name="Группа 5"/>
          <p:cNvGrpSpPr>
            <a:grpSpLocks noChangeAspect="1"/>
          </p:cNvGrpSpPr>
          <p:nvPr/>
        </p:nvGrpSpPr>
        <p:grpSpPr bwMode="auto">
          <a:xfrm>
            <a:off x="2441" y="2873890"/>
            <a:ext cx="597228" cy="789302"/>
            <a:chOff x="2121" y="1060"/>
            <a:chExt cx="597" cy="789"/>
          </a:xfrm>
        </p:grpSpPr>
        <p:sp>
          <p:nvSpPr>
            <p:cNvPr id="27" name="Полилиния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8" name="Полилиния 7"/>
            <p:cNvSpPr>
              <a:spLocks/>
            </p:cNvSpPr>
            <p:nvPr/>
          </p:nvSpPr>
          <p:spPr bwMode="auto">
            <a:xfrm>
              <a:off x="2121" y="1114"/>
              <a:ext cx="541" cy="690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29" name="Полилиния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0" name="Полилиния 9"/>
            <p:cNvSpPr>
              <a:spLocks/>
            </p:cNvSpPr>
            <p:nvPr/>
          </p:nvSpPr>
          <p:spPr bwMode="auto">
            <a:xfrm>
              <a:off x="2149" y="1226"/>
              <a:ext cx="74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1" name="Полилиния 10"/>
            <p:cNvSpPr>
              <a:spLocks/>
            </p:cNvSpPr>
            <p:nvPr/>
          </p:nvSpPr>
          <p:spPr bwMode="auto">
            <a:xfrm>
              <a:off x="2121" y="1554"/>
              <a:ext cx="31" cy="28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2" name="Полилиния 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3" name="Полилиния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34" name="Группа 16"/>
          <p:cNvGrpSpPr>
            <a:grpSpLocks noChangeAspect="1"/>
          </p:cNvGrpSpPr>
          <p:nvPr/>
        </p:nvGrpSpPr>
        <p:grpSpPr bwMode="auto">
          <a:xfrm>
            <a:off x="139505" y="-13010"/>
            <a:ext cx="1382907" cy="804244"/>
            <a:chOff x="1922" y="1129"/>
            <a:chExt cx="987" cy="574"/>
          </a:xfrm>
        </p:grpSpPr>
        <p:sp>
          <p:nvSpPr>
            <p:cNvPr id="35" name="Полилиния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6" name="Полилиния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7" name="Полилиния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8" name="Полилиния 37"/>
            <p:cNvSpPr>
              <a:spLocks/>
            </p:cNvSpPr>
            <p:nvPr/>
          </p:nvSpPr>
          <p:spPr bwMode="auto">
            <a:xfrm>
              <a:off x="2170" y="1159"/>
              <a:ext cx="498" cy="225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39" name="Полилиния 38"/>
            <p:cNvSpPr>
              <a:spLocks/>
            </p:cNvSpPr>
            <p:nvPr/>
          </p:nvSpPr>
          <p:spPr bwMode="auto">
            <a:xfrm>
              <a:off x="2293" y="1136"/>
              <a:ext cx="71" cy="56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0" name="Полилиния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1" name="Полилиния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2" name="Полилиния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43" name="Группа 28"/>
          <p:cNvGrpSpPr>
            <a:grpSpLocks noChangeAspect="1"/>
          </p:cNvGrpSpPr>
          <p:nvPr/>
        </p:nvGrpSpPr>
        <p:grpSpPr bwMode="auto">
          <a:xfrm>
            <a:off x="0" y="5007562"/>
            <a:ext cx="687853" cy="1147722"/>
            <a:chOff x="1901" y="2020"/>
            <a:chExt cx="1059" cy="1767"/>
          </a:xfrm>
        </p:grpSpPr>
        <p:sp>
          <p:nvSpPr>
            <p:cNvPr id="44" name="Полилиния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 30"/>
            <p:cNvSpPr>
              <a:spLocks/>
            </p:cNvSpPr>
            <p:nvPr/>
          </p:nvSpPr>
          <p:spPr bwMode="auto">
            <a:xfrm>
              <a:off x="1901" y="2136"/>
              <a:ext cx="952" cy="1365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 31"/>
            <p:cNvSpPr>
              <a:spLocks/>
            </p:cNvSpPr>
            <p:nvPr/>
          </p:nvSpPr>
          <p:spPr bwMode="auto">
            <a:xfrm>
              <a:off x="1993" y="2495"/>
              <a:ext cx="314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 32"/>
            <p:cNvSpPr>
              <a:spLocks/>
            </p:cNvSpPr>
            <p:nvPr/>
          </p:nvSpPr>
          <p:spPr bwMode="auto">
            <a:xfrm>
              <a:off x="2151" y="2949"/>
              <a:ext cx="542" cy="290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8" name="Полилиния 33"/>
            <p:cNvSpPr>
              <a:spLocks/>
            </p:cNvSpPr>
            <p:nvPr/>
          </p:nvSpPr>
          <p:spPr bwMode="auto">
            <a:xfrm>
              <a:off x="2071" y="3341"/>
              <a:ext cx="359" cy="87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49" name="Полилиния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0" name="Полилиния 35"/>
            <p:cNvSpPr>
              <a:spLocks/>
            </p:cNvSpPr>
            <p:nvPr/>
          </p:nvSpPr>
          <p:spPr bwMode="auto">
            <a:xfrm>
              <a:off x="1901" y="3279"/>
              <a:ext cx="113" cy="40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1" name="Полилиния 36"/>
            <p:cNvSpPr>
              <a:spLocks/>
            </p:cNvSpPr>
            <p:nvPr/>
          </p:nvSpPr>
          <p:spPr bwMode="auto">
            <a:xfrm>
              <a:off x="1903" y="3454"/>
              <a:ext cx="196" cy="333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52" name="Группа 52"/>
          <p:cNvGrpSpPr>
            <a:grpSpLocks noChangeAspect="1"/>
          </p:cNvGrpSpPr>
          <p:nvPr/>
        </p:nvGrpSpPr>
        <p:grpSpPr bwMode="auto">
          <a:xfrm rot="19948164">
            <a:off x="11143247" y="105148"/>
            <a:ext cx="675071" cy="772505"/>
            <a:chOff x="4634" y="754"/>
            <a:chExt cx="1164" cy="1332"/>
          </a:xfrm>
        </p:grpSpPr>
        <p:sp>
          <p:nvSpPr>
            <p:cNvPr id="53" name="Полилиния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4" name="Полилиния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5" name="Полилиния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6" name="Полилиния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7" name="Полилиния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8" name="Полилиния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59" name="Полилиния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0" name="Полилиния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grpSp>
        <p:nvGrpSpPr>
          <p:cNvPr id="61" name="Группа 64"/>
          <p:cNvGrpSpPr>
            <a:grpSpLocks noChangeAspect="1"/>
          </p:cNvGrpSpPr>
          <p:nvPr/>
        </p:nvGrpSpPr>
        <p:grpSpPr bwMode="auto">
          <a:xfrm flipH="1">
            <a:off x="10782665" y="2958792"/>
            <a:ext cx="1028242" cy="1140705"/>
            <a:chOff x="2052" y="995"/>
            <a:chExt cx="768" cy="852"/>
          </a:xfrm>
        </p:grpSpPr>
        <p:sp>
          <p:nvSpPr>
            <p:cNvPr id="62" name="Полилиния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3" name="Полилиния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4" name="Полилиния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5" name="Полилиния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6" name="Полилиния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7" name="Полилиния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8" name="Полилиния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  <p:sp>
          <p:nvSpPr>
            <p:cNvPr id="69" name="Полилиния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noProof="0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8572" y="1485900"/>
            <a:ext cx="9134856" cy="4152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22412" y="6601968"/>
            <a:ext cx="69784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cap="none" baseline="0">
                <a:solidFill>
                  <a:schemeClr val="tx1"/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96012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C0C3865C-54F8-42FC-910E-97C2D6F6567A}" type="datetime1">
              <a:rPr lang="ru-RU" noProof="0" smtClean="0"/>
              <a:t>11.02.2024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023348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CA8D9AD5-F248-4919-864A-CFD76CC027D6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3" r:id="rId4"/>
    <p:sldLayoutId id="2147483664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3840">
          <p15:clr>
            <a:srgbClr val="F26B43"/>
          </p15:clr>
        </p15:guide>
        <p15:guide id="4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3406" y="1541721"/>
            <a:ext cx="10745572" cy="1275729"/>
          </a:xfrm>
        </p:spPr>
        <p:txBody>
          <a:bodyPr rtlCol="0"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«Формирование основ безопасности у детей дошкольного возраста»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(из опыта работы)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7517217" y="5675003"/>
            <a:ext cx="5109981" cy="1008404"/>
          </a:xfrm>
        </p:spPr>
        <p:txBody>
          <a:bodyPr rtlCol="0">
            <a:normAutofit/>
          </a:bodyPr>
          <a:lstStyle/>
          <a:p>
            <a:pPr rtl="0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воспитатель: </a:t>
            </a:r>
          </a:p>
          <a:p>
            <a:pPr rtl="0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Тищенко </a:t>
            </a:r>
            <a:r>
              <a:rPr lang="ru-RU" sz="18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Елена Анатольевна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E0892B5F-60A0-4E30-A956-6EE8E77BD3B4}"/>
              </a:ext>
            </a:extLst>
          </p:cNvPr>
          <p:cNvSpPr txBox="1"/>
          <p:nvPr/>
        </p:nvSpPr>
        <p:spPr>
          <a:xfrm>
            <a:off x="1884202" y="406511"/>
            <a:ext cx="89839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казенное дошкольное образовательное учреждение города Новосибирска «Детский сад №122 комбинированного вида  «Золотая рыбка» Калининского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325067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329A8AE-5F4E-4539-AF84-A458B0A319B1}"/>
              </a:ext>
            </a:extLst>
          </p:cNvPr>
          <p:cNvSpPr txBox="1"/>
          <p:nvPr/>
        </p:nvSpPr>
        <p:spPr>
          <a:xfrm>
            <a:off x="276448" y="5768738"/>
            <a:ext cx="1191555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для усвоения и закрепления  знаний детей о пожарной безопасности, расширить знания детей о профессии пожарный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36B25214-DC61-47AD-A12B-02AAAD1983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787" y="165932"/>
            <a:ext cx="2860356" cy="214526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0CD53208-8DB9-4B61-9CB1-9A4B342847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1439" y="165932"/>
            <a:ext cx="3037565" cy="214526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39E2009C-EA31-4180-A3D5-4DE3F90FFB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4220" y="165931"/>
            <a:ext cx="3200599" cy="214526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E7F30E7F-F9E4-4D31-A46A-F2363ADF95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787" y="2792037"/>
            <a:ext cx="2860356" cy="234056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42D4A5F8-35C1-44EE-A105-61D9A86909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59280" y="2562752"/>
            <a:ext cx="3200599" cy="27251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43872" y="2677714"/>
            <a:ext cx="3632678" cy="272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33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06C686CE-A878-4144-9447-E50C2DFA63F2}"/>
              </a:ext>
            </a:extLst>
          </p:cNvPr>
          <p:cNvSpPr txBox="1"/>
          <p:nvPr/>
        </p:nvSpPr>
        <p:spPr>
          <a:xfrm>
            <a:off x="2264735" y="577347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1FB4BDD-9CFA-43AF-89DE-D8675F52FF25}"/>
              </a:ext>
            </a:extLst>
          </p:cNvPr>
          <p:cNvSpPr txBox="1"/>
          <p:nvPr/>
        </p:nvSpPr>
        <p:spPr>
          <a:xfrm>
            <a:off x="692367" y="6142811"/>
            <a:ext cx="1001993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 Развить  культурно-гигиенические навыки у детей (навыки мытья рук, правила одевания и раздевания, навыки культуры еды, умения пользования носовым платком) .</a:t>
            </a: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6CCD5991-AFDB-4348-9E94-9E4A5A7880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973" y="180754"/>
            <a:ext cx="2888709" cy="216653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6D181F7D-61DA-45BD-BA78-B1606990DB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7904" y="180754"/>
            <a:ext cx="3367175" cy="216653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E7BFBB19-77D3-4E2F-9E31-5D8B509BC1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4929" y="180755"/>
            <a:ext cx="3157871" cy="216653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E94CA795-3211-434D-8C38-ADF8374A9E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973" y="2716619"/>
            <a:ext cx="2888710" cy="248550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F9DB83B9-56D8-42C9-B5DC-69E3A33228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89725" y="2716618"/>
            <a:ext cx="3183075" cy="24855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10042" y="2716619"/>
            <a:ext cx="3561275" cy="2485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32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63D123D-C0FF-4B35-87FD-DB711ADFF8AA}"/>
              </a:ext>
            </a:extLst>
          </p:cNvPr>
          <p:cNvSpPr txBox="1"/>
          <p:nvPr/>
        </p:nvSpPr>
        <p:spPr>
          <a:xfrm>
            <a:off x="733646" y="6088267"/>
            <a:ext cx="115363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 формировать  навыки  безопасного поведения на дорогах.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751A55C-E49A-4CB3-9163-77B2C1BCBD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83" y="400401"/>
            <a:ext cx="3069464" cy="230209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46E73974-6CB0-4BF9-A588-686FD4E8FA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7905" y="400401"/>
            <a:ext cx="3430969" cy="230209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16E76562-04A1-47A3-9C06-232AC5B16D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9932" y="400401"/>
            <a:ext cx="3399072" cy="230209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BD5E7141-8CD4-48D2-908F-72D0296949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646" y="2881610"/>
            <a:ext cx="2952505" cy="261103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517922DC-1ACA-44D5-A8F0-7C764D39D2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24871" y="2881610"/>
            <a:ext cx="3569194" cy="261103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75595" y="2881609"/>
            <a:ext cx="3159831" cy="2611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43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8639" y="324740"/>
            <a:ext cx="8044441" cy="393107"/>
          </a:xfrm>
        </p:spPr>
        <p:txBody>
          <a:bodyPr>
            <a:normAutofit/>
          </a:bodyPr>
          <a:lstStyle/>
          <a:p>
            <a:r>
              <a:rPr lang="ru-RU" sz="2000" b="1" dirty="0"/>
              <a:t>    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Информационно-коммуникативные технологии помогают :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7442" y="2887867"/>
            <a:ext cx="4221125" cy="489098"/>
          </a:xfrm>
        </p:spPr>
        <p:txBody>
          <a:bodyPr>
            <a:normAutofit/>
          </a:bodyPr>
          <a:lstStyle/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Виртуальная экскурсия по ПСЧ                                        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1433" y="3700131"/>
            <a:ext cx="3899229" cy="26810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F889EFF-C644-4998-959C-83528C08F245}"/>
              </a:ext>
            </a:extLst>
          </p:cNvPr>
          <p:cNvSpPr txBox="1"/>
          <p:nvPr/>
        </p:nvSpPr>
        <p:spPr>
          <a:xfrm>
            <a:off x="2796362" y="1212112"/>
            <a:ext cx="75143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Активизировать познавательный интерес;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Привлекают пассивных слушателей к активной деятельности 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Делают образовательную деятельность более наглядной и интересной ;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649A9AC3-5943-4788-93F8-09A42F9E1C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004" y="3700131"/>
            <a:ext cx="3698716" cy="277403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16AD16AB-A60F-41CF-851F-479B2BCBFE84}"/>
              </a:ext>
            </a:extLst>
          </p:cNvPr>
          <p:cNvSpPr txBox="1"/>
          <p:nvPr/>
        </p:nvSpPr>
        <p:spPr>
          <a:xfrm>
            <a:off x="6096000" y="2809250"/>
            <a:ext cx="48297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Фильм «Овощная сказка»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мотивам стихотворения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Ю.Тувим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«Овощи» </a:t>
            </a:r>
          </a:p>
        </p:txBody>
      </p:sp>
    </p:spTree>
    <p:extLst>
      <p:ext uri="{BB962C8B-B14F-4D97-AF65-F5344CB8AC3E}">
        <p14:creationId xmlns:p14="http://schemas.microsoft.com/office/powerpoint/2010/main" val="368397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3997" y="358923"/>
            <a:ext cx="9144001" cy="84603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родителей были разработаны консультации по теме: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93" y="1911207"/>
            <a:ext cx="3900954" cy="2946529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80243" y="617184"/>
            <a:ext cx="9606734" cy="478566"/>
          </a:xfrm>
        </p:spPr>
        <p:txBody>
          <a:bodyPr>
            <a:noAutofit/>
          </a:bodyPr>
          <a:lstStyle/>
          <a:p>
            <a:r>
              <a:rPr lang="ru-RU" sz="2000" dirty="0"/>
              <a:t>                 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основ безопасности у детей дошкольного возраста»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8654" y="1927155"/>
            <a:ext cx="3375589" cy="29465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2576" y="1927154"/>
            <a:ext cx="3631963" cy="294652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888C397-38CF-4F8E-908B-3894D2427DEF}"/>
              </a:ext>
            </a:extLst>
          </p:cNvPr>
          <p:cNvSpPr txBox="1"/>
          <p:nvPr/>
        </p:nvSpPr>
        <p:spPr>
          <a:xfrm>
            <a:off x="829340" y="6056150"/>
            <a:ext cx="10960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Цель : повысить педагогическую грамотность родителей по вопросам воспитания и обучения ребенка.</a:t>
            </a:r>
          </a:p>
        </p:txBody>
      </p:sp>
    </p:spTree>
    <p:extLst>
      <p:ext uri="{BB962C8B-B14F-4D97-AF65-F5344CB8AC3E}">
        <p14:creationId xmlns:p14="http://schemas.microsoft.com/office/powerpoint/2010/main" val="315794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3999" y="196553"/>
            <a:ext cx="9525713" cy="2102265"/>
          </a:xfrm>
        </p:spPr>
        <p:txBody>
          <a:bodyPr>
            <a:normAutofit fontScale="90000"/>
          </a:bodyPr>
          <a:lstStyle/>
          <a:p>
            <a:r>
              <a:rPr lang="ru-RU" sz="2000" b="1" dirty="0"/>
              <a:t>Были разработаны критерии эффективности работы с родителями воспитанников:</a:t>
            </a:r>
            <a:br>
              <a:rPr lang="ru-RU" sz="2000" b="1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•	Участие в конкурсах;</a:t>
            </a:r>
            <a:br>
              <a:rPr lang="ru-RU" sz="2000" dirty="0"/>
            </a:br>
            <a:r>
              <a:rPr lang="ru-RU" sz="2000" dirty="0"/>
              <a:t>•	Участие в праздниках, мероприятиях;</a:t>
            </a:r>
            <a:br>
              <a:rPr lang="ru-RU" sz="2000" dirty="0"/>
            </a:br>
            <a:r>
              <a:rPr lang="ru-RU" sz="2000" dirty="0"/>
              <a:t>•	Оформление развивающей среды; </a:t>
            </a:r>
            <a:br>
              <a:rPr lang="ru-RU" sz="2000" dirty="0"/>
            </a:br>
            <a:r>
              <a:rPr lang="ru-RU" sz="2000" dirty="0"/>
              <a:t>•	Посещение родительских собраний.</a:t>
            </a:r>
            <a:br>
              <a:rPr lang="ru-RU" sz="2000" dirty="0"/>
            </a:br>
            <a:r>
              <a:rPr lang="ru-RU" sz="2000" dirty="0"/>
              <a:t>                  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2413591"/>
            <a:ext cx="3678865" cy="425302"/>
          </a:xfrm>
        </p:spPr>
        <p:txBody>
          <a:bodyPr>
            <a:normAutofit/>
          </a:bodyPr>
          <a:lstStyle/>
          <a:p>
            <a:pPr algn="ctr"/>
            <a:r>
              <a:rPr lang="ru-RU" sz="1600" dirty="0"/>
              <a:t>     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книжек –малышек  по ОБЖ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13" y="2895215"/>
            <a:ext cx="3529810" cy="31678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576" y="2895215"/>
            <a:ext cx="3230311" cy="33279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5686" y="2793916"/>
            <a:ext cx="3404435" cy="316850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361C3C2B-9A08-4AC6-B20F-5B1A277B709A}"/>
              </a:ext>
            </a:extLst>
          </p:cNvPr>
          <p:cNvSpPr txBox="1"/>
          <p:nvPr/>
        </p:nvSpPr>
        <p:spPr>
          <a:xfrm>
            <a:off x="5475765" y="2275902"/>
            <a:ext cx="57734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«Очумелые ручки» по теме: «Профессия-пожарный»</a:t>
            </a:r>
          </a:p>
        </p:txBody>
      </p:sp>
    </p:spTree>
    <p:extLst>
      <p:ext uri="{BB962C8B-B14F-4D97-AF65-F5344CB8AC3E}">
        <p14:creationId xmlns:p14="http://schemas.microsoft.com/office/powerpoint/2010/main" val="3845034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3999" y="196553"/>
            <a:ext cx="9525713" cy="773603"/>
          </a:xfrm>
        </p:spPr>
        <p:txBody>
          <a:bodyPr>
            <a:normAutofit/>
          </a:bodyPr>
          <a:lstStyle/>
          <a:p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366292535"/>
              </p:ext>
            </p:extLst>
          </p:nvPr>
        </p:nvGraphicFramePr>
        <p:xfrm>
          <a:off x="1115122" y="1248937"/>
          <a:ext cx="8329961" cy="46612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115122" y="468351"/>
            <a:ext cx="10920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Диаграмма эффективности работы с родителями воспитанников за 2018-2021 </a:t>
            </a:r>
            <a:r>
              <a:rPr lang="ru-RU" dirty="0" err="1" smtClean="0"/>
              <a:t>уч</a:t>
            </a:r>
            <a:r>
              <a:rPr lang="ru-RU" dirty="0" smtClean="0"/>
              <a:t>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7932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3999" y="230736"/>
            <a:ext cx="9144001" cy="512748"/>
          </a:xfrm>
        </p:spPr>
        <p:txBody>
          <a:bodyPr>
            <a:normAutofit/>
          </a:bodyPr>
          <a:lstStyle/>
          <a:p>
            <a:r>
              <a:rPr lang="ru-RU" sz="2400" dirty="0"/>
              <a:t>   </a:t>
            </a:r>
            <a:r>
              <a:rPr lang="ru-RU" sz="2400" b="1" dirty="0"/>
              <a:t>Вывод: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871671"/>
            <a:ext cx="9144000" cy="4767129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работы дети приобрели новые знания и навыки об общепринятых нормах безопасного поведения, научились применять знания на практике. Проведенная работа способствует развитию познавательной и двигательной активности , творческих способностей, мышления , воображения, коммуникативных навыков , стимулирует самостоятельность и ответственность , обогащению знаний по ОБЖ.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r>
              <a:rPr lang="ru-RU" sz="2000"/>
              <a:t>                                                     </a:t>
            </a:r>
            <a:r>
              <a:rPr lang="ru-RU" sz="2000" smtClean="0"/>
              <a:t> </a:t>
            </a:r>
            <a:r>
              <a:rPr lang="ru-RU" sz="2000" dirty="0"/>
              <a:t>Спасибо за внимание.</a:t>
            </a:r>
          </a:p>
        </p:txBody>
      </p:sp>
    </p:spTree>
    <p:extLst>
      <p:ext uri="{BB962C8B-B14F-4D97-AF65-F5344CB8AC3E}">
        <p14:creationId xmlns:p14="http://schemas.microsoft.com/office/powerpoint/2010/main" val="335498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3999" y="170916"/>
            <a:ext cx="9144001" cy="1008404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«Формирование основ безопасности у детей дошкольного возраста»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0396" y="1179320"/>
            <a:ext cx="10024217" cy="5153114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развития культуры безопасного поведения дошкольников в окружающей среде.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создать условия для формирования у детей знаний о правилах безопасного поведения;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осуществить систематическую работу с детьми по формированию знаний об осторожном обращении с опасными предметами и правильном поведении при контактах с незнакомыми людьми, ценностей здорового образа жизни, знаний о правилах безопасного поведения во дворе, на улице, в общественном транспорте;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вовлечь родителей в педагогический процесс по формированию навыков безопасного поведения у детей;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6916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3999" y="222192"/>
            <a:ext cx="9144001" cy="461472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8941" y="683664"/>
            <a:ext cx="10160949" cy="5153114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направлений формирования здорового образа жизни является обеспечение безопасности жизнедеятельности личности, общества, государства. В этой связи формирование безопасности жизнедеятельности детей в условиях дошкольного образовательного учреждения является актуальной и значимой проблемой для педагогического сообщества, поскольку обусловлена объективной необходимостью информирования детей о правилах безопасного поведения, приобретения ими опыта безопасного поведения в быту, важностью целенаправленной деятельности в этой области родителей и работников ДОУ.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период дошкольного детства ребёнок знакомится с большим количеством правил, норм, предостережений, требований. Однако ему трудно представить степень их значимости. Любая общепринятая норма становится действенным регулятором поведения человека только тогда, когда она осознана и принята им. 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 не менее, необходимо выделить такие правила поведения, которые дети должны выполнять неукоснительно, так как от этого зависят их здоровье и безопасность. Эти правила следует подробно разъяснять детям, а затем следить за их выполнением т. к. безопасность - это не стиль жизни, а адекватное поведение в неожиданных ситуациях.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Любая общепринятая норма должна быть осознана и принята человеком, только тогда она станет действенным регулятором его поведения.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107875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386" y="188007"/>
            <a:ext cx="10849779" cy="1341689"/>
          </a:xfrm>
        </p:spPr>
        <p:txBody>
          <a:bodyPr>
            <a:normAutofit fontScale="90000"/>
          </a:bodyPr>
          <a:lstStyle/>
          <a:p>
            <a:r>
              <a:rPr lang="ru-RU" sz="2000" b="1" dirty="0"/>
              <a:t>Воспитание безопасности </a:t>
            </a:r>
            <a:r>
              <a:rPr lang="ru-RU" sz="2000" dirty="0"/>
              <a:t>– это непрерывный, систематический и последовательный процесс, начинающийся с раннего возраста (воспитывают родители, продолжающийся в системе дошкольного, школьного образования. И пока на всех этих возрастных этапах воспитание безопасности не станет делом практическим, тревожная статистика детского травматизма не изменится.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9098" y="1529696"/>
            <a:ext cx="11511516" cy="4109104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Прежде чем начать работу по этой теме, я решила провести анкетирование родителей.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анкетирования показал , что родители воспитанников знают о важности формирования у детей основ безопасности жизнедеятельности, но только 32% опрошенных считают ,что нужно знакомить своих детей с правилами обращения с опасными предметами, 20 % опрошенных проводят   с ребенком беседы о правилах поведения при контактах с незнакомыми людьми, 20 % опрошенных придерживаются  правил безопасного поведения.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Радует то, что родители считают целесообразным проводить специально организованную образовательную деятельность с детьми по основам безопасности жизнедеятельности в дошкольном образовательном учреждении, и принимать в этом участие и закреплять полученные знания в ДОУ согласны 40 человек – 80%.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63321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8490D1E9-BE67-4241-AF25-AFC42A9BDE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4623" y="993225"/>
            <a:ext cx="8615163" cy="4376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314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3999" y="290559"/>
            <a:ext cx="9144001" cy="452926"/>
          </a:xfrm>
        </p:spPr>
        <p:txBody>
          <a:bodyPr>
            <a:normAutofit/>
          </a:bodyPr>
          <a:lstStyle/>
          <a:p>
            <a:r>
              <a:rPr lang="ru-RU" sz="2000" b="1" dirty="0"/>
              <a:t>В группе создана развивающая предметно –пространственная среда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7129" y="743485"/>
            <a:ext cx="9709284" cy="5392395"/>
          </a:xfrm>
        </p:spPr>
        <p:txBody>
          <a:bodyPr>
            <a:normAutofit/>
          </a:bodyPr>
          <a:lstStyle/>
          <a:p>
            <a:r>
              <a:rPr lang="ru-RU" sz="2000" dirty="0"/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Созданная развивающая предметно-пространственная среда в группе постоянно пополняется и обновляется необходимыми игровыми и обучающими материалами для стимулирования и развития игровой, двигательной, познавательной, исследовательской, творческой и проектной деятельности детей.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уголке безопасности имеется наглядный методический материал для обучения , макеты машин и техники  служб по чрезвычайным ситуациям: машина скорой помощи , пожарная техника и пожарный щит. Обучающие и дидактические игры и конкурсы например: «Умный светофор» и «Основы безопасности». Предметы для обучения в формате сюжетно-ролевой игры: экипировка работников служб спасения, пожарного и т д . Макеты предметов личной безопасности: телефон службы спасения, отражающие материалы, огнетушитель.</a:t>
            </a:r>
            <a:endParaRPr lang="ru-RU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2123" y="3661326"/>
            <a:ext cx="2685735" cy="29274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3348" y="3572140"/>
            <a:ext cx="2620424" cy="30166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542" y="3789514"/>
            <a:ext cx="2384276" cy="2799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61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3999" y="256374"/>
            <a:ext cx="9144001" cy="3392680"/>
          </a:xfrm>
        </p:spPr>
        <p:txBody>
          <a:bodyPr>
            <a:normAutofit fontScale="90000"/>
          </a:bodyPr>
          <a:lstStyle/>
          <a:p>
            <a:r>
              <a:rPr lang="ru-RU" sz="2200" dirty="0"/>
              <a:t>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своей работе для развития основ безопасного поведения использую следующие методы: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наглядный метод  – этот метод эффективен для закрепления представлений о правилах безопасности и последствиях их нарушений;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практический метод (моделирование, упражнения, опыты) -позволяет закрепить полученные знания на практике; 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игровой метод – это метод, который занимает большое место в обучении детей (это дидактические игры, игровые упражнения, обыгрывание различных «проблемных ситуаций»);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словесный метод -  рассказ, беседа, вопросы к детям и пр., обсуждение взрослого с детьми ситуации из жизни.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939" y="3533686"/>
            <a:ext cx="2478283" cy="26748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2591" y="3649054"/>
            <a:ext cx="2236148" cy="2555193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rot="10800000">
            <a:off x="1034039" y="6238429"/>
            <a:ext cx="9633960" cy="45719"/>
          </a:xfrm>
        </p:spPr>
        <p:txBody>
          <a:bodyPr>
            <a:normAutofit fontScale="25000" lnSpcReduction="20000"/>
          </a:bodyPr>
          <a:lstStyle/>
          <a:p>
            <a:endParaRPr lang="ru-RU" sz="1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2204" y="3048241"/>
            <a:ext cx="2383743" cy="34123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2187" y="3963398"/>
            <a:ext cx="2780017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84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0237" y="247829"/>
            <a:ext cx="9317764" cy="99985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своей работе использую следующие инновационные технологии – здоровьесберегающую, проектную и ИКТ технологии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7847" y="1316051"/>
            <a:ext cx="11058258" cy="5426581"/>
          </a:xfrm>
        </p:spPr>
        <p:txBody>
          <a:bodyPr>
            <a:norm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Здоровьесберегающие технологии в ДОУ - это технологии, направленные на решение приоритетной задачи современного дошкольного образования.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здоровьесберегающих технологий в ДОУ: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детей: формирование физически здоровой личности и осознанного отношения ребенка к здоровью и жизни человека;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взрослых- содействие культуре здоровья, в том числе культуры профессионального здоровья воспитателей ДОУ и родителей.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Стараюсь поддерживать у детей интерес к оздоровительным мероприятиям.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укрепления физического и психического развития детей в своей работе использую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технологии</a:t>
            </a:r>
            <a:r>
              <a:rPr lang="ru-RU" sz="1400" dirty="0"/>
              <a:t>:</a:t>
            </a:r>
          </a:p>
          <a:p>
            <a:endParaRPr lang="ru-RU" sz="1600" dirty="0"/>
          </a:p>
          <a:p>
            <a:endParaRPr lang="ru-RU" sz="1600" dirty="0"/>
          </a:p>
          <a:p>
            <a:endParaRPr lang="ru-RU" sz="1600" dirty="0"/>
          </a:p>
          <a:p>
            <a:endParaRPr lang="ru-RU" sz="1600" dirty="0"/>
          </a:p>
          <a:p>
            <a:endParaRPr lang="ru-RU" sz="1600" dirty="0"/>
          </a:p>
          <a:p>
            <a:endParaRPr lang="ru-RU" sz="1600" dirty="0"/>
          </a:p>
          <a:p>
            <a:endParaRPr lang="ru-RU" sz="1600" dirty="0"/>
          </a:p>
          <a:p>
            <a:endParaRPr lang="ru-RU" sz="1600" dirty="0"/>
          </a:p>
          <a:p>
            <a:endParaRPr lang="ru-RU" sz="1600" dirty="0"/>
          </a:p>
          <a:p>
            <a:endParaRPr lang="ru-RU" sz="1600" dirty="0"/>
          </a:p>
          <a:p>
            <a:endParaRPr lang="ru-RU" sz="1600" dirty="0"/>
          </a:p>
          <a:p>
            <a:r>
              <a:rPr lang="ru-RU" sz="1600" dirty="0"/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проведенной работы уровень здоровья детей повысился, улучшились показатели посещаемости, снизилась заболеваемость</a:t>
            </a:r>
            <a:r>
              <a:rPr lang="ru-RU" sz="1600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2351" y="3328590"/>
            <a:ext cx="3423014" cy="22646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847" y="3320044"/>
            <a:ext cx="2879360" cy="21962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0510" y="3311497"/>
            <a:ext cx="3250824" cy="228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02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334" y="78909"/>
            <a:ext cx="9102395" cy="527147"/>
          </a:xfrm>
        </p:spPr>
        <p:txBody>
          <a:bodyPr>
            <a:normAutofit fontScale="90000"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нашей группе были разработаны и внедрены детско – родительские проекты: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D025F812-5200-42F3-8FC9-468AAD0BE611}"/>
              </a:ext>
            </a:extLst>
          </p:cNvPr>
          <p:cNvSpPr txBox="1"/>
          <p:nvPr/>
        </p:nvSpPr>
        <p:spPr>
          <a:xfrm>
            <a:off x="349001" y="6130521"/>
            <a:ext cx="115150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Цель: формирование у детей привычки здорового питания, употребление в пищу полезных для организма продуктов.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021F7351-F2BB-497A-BF64-4E57E784E8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738" y="617556"/>
            <a:ext cx="2554439" cy="236919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7B95B97D-8224-4D18-85D2-269CC80916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9868" y="617556"/>
            <a:ext cx="3158135" cy="236919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583923AA-B063-4FDA-8CF8-9057EA7C29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4222" y="606056"/>
            <a:ext cx="3570997" cy="235390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34B5A788-E56A-4233-8822-CBC88E54E4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738" y="3310793"/>
            <a:ext cx="2628867" cy="200868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4204EA40-0E4E-4DB2-8DFA-FDB32971D9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9868" y="3220021"/>
            <a:ext cx="3158135" cy="2275289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3555902" y="3383308"/>
            <a:ext cx="3754669" cy="211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56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Назад в школу (16x9)">
  <a:themeElements>
    <a:clrScheme name="Back_To_School">
      <a:dk1>
        <a:sysClr val="windowText" lastClr="000000"/>
      </a:dk1>
      <a:lt1>
        <a:sysClr val="window" lastClr="EFEFE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0895128_TF02895270" id="{EDADA7D7-5728-495F-8FBC-D04C087FB434}" vid="{F66C6106-380C-435D-804E-16F649057CBA}"/>
    </a:ext>
  </a:extLst>
</a:theme>
</file>

<file path=ppt/theme/theme2.xml><?xml version="1.0" encoding="utf-8"?>
<a:theme xmlns:a="http://schemas.openxmlformats.org/drawingml/2006/main" name="Тема Office">
  <a:themeElements>
    <a:clrScheme name="Back_To_School">
      <a:dk1>
        <a:sysClr val="windowText" lastClr="000000"/>
      </a:dk1>
      <a:lt1>
        <a:sysClr val="window" lastClr="EFEFE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Back_To_School">
      <a:dk1>
        <a:sysClr val="windowText" lastClr="000000"/>
      </a:dk1>
      <a:lt1>
        <a:sysClr val="window" lastClr="EFEFE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EFEFE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Назад в начальную школу (широкоэкранный формат)</Template>
  <TotalTime>636</TotalTime>
  <Words>884</Words>
  <Application>Microsoft Office PowerPoint</Application>
  <PresentationFormat>Широкоэкранный</PresentationFormat>
  <Paragraphs>75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Cambria</vt:lpstr>
      <vt:lpstr>Times New Roman</vt:lpstr>
      <vt:lpstr>Wingdings</vt:lpstr>
      <vt:lpstr>Назад в школу (16x9)</vt:lpstr>
      <vt:lpstr>Тема: «Формирование основ безопасности у детей дошкольного возраста» (из опыта работы)</vt:lpstr>
      <vt:lpstr>Тема: «Формирование основ безопасности у детей дошкольного возраста»</vt:lpstr>
      <vt:lpstr>Актуальность </vt:lpstr>
      <vt:lpstr>Воспитание безопасности – это непрерывный, систематический и последовательный процесс, начинающийся с раннего возраста (воспитывают родители, продолжающийся в системе дошкольного, школьного образования. И пока на всех этих возрастных этапах воспитание безопасности не станет делом практическим, тревожная статистика детского травматизма не изменится.</vt:lpstr>
      <vt:lpstr>Презентация PowerPoint</vt:lpstr>
      <vt:lpstr>В группе создана развивающая предметно –пространственная среда </vt:lpstr>
      <vt:lpstr> В своей работе для развития основ безопасного поведения использую следующие методы: - наглядный метод  – этот метод эффективен для закрепления представлений о правилах безопасности и последствиях их нарушений; - практический метод (моделирование, упражнения, опыты) -позволяет закрепить полученные знания на практике;  - игровой метод – это метод, который занимает большое место в обучении детей (это дидактические игры, игровые упражнения, обыгрывание различных «проблемных ситуаций»); - словесный метод -  рассказ, беседа, вопросы к детям и пр., обсуждение взрослого с детьми ситуации из жизни. </vt:lpstr>
      <vt:lpstr> В своей работе использую следующие инновационные технологии – здоровьесберегающую, проектную и ИКТ технологии.</vt:lpstr>
      <vt:lpstr> В нашей группе были разработаны и внедрены детско – родительские проекты:</vt:lpstr>
      <vt:lpstr>Презентация PowerPoint</vt:lpstr>
      <vt:lpstr>Презентация PowerPoint</vt:lpstr>
      <vt:lpstr>Презентация PowerPoint</vt:lpstr>
      <vt:lpstr>      Информационно-коммуникативные технологии помогают :</vt:lpstr>
      <vt:lpstr>        Для родителей были разработаны консультации по теме:  </vt:lpstr>
      <vt:lpstr>Были разработаны критерии эффективности работы с родителями воспитанников:  • Участие в конкурсах; • Участие в праздниках, мероприятиях; • Оформление развивающей среды;  • Посещение родительских собраний.                    </vt:lpstr>
      <vt:lpstr> </vt:lpstr>
      <vt:lpstr>   Вывод: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«Формирование основ безопасности у детей дошкольного возраста»</dc:title>
  <dc:creator>Пользователь</dc:creator>
  <cp:lastModifiedBy>Элина</cp:lastModifiedBy>
  <cp:revision>39</cp:revision>
  <dcterms:created xsi:type="dcterms:W3CDTF">2021-09-13T01:45:22Z</dcterms:created>
  <dcterms:modified xsi:type="dcterms:W3CDTF">2024-02-11T12:56:29Z</dcterms:modified>
</cp:coreProperties>
</file>