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3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9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97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4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13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2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25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4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076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3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B4AEA-37E0-4387-9626-F1BF616CE0C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481FF-3C9B-472F-A718-58A7E34355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8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/>
          <a:lstStyle/>
          <a:p>
            <a:r>
              <a:rPr lang="ru-RU" dirty="0" smtClean="0"/>
              <a:t>Задачи на движение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541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Первые 104 км автомобиль ехал со скоростью 52 км/ч, следующие 51 км – со скоростью 85 км/ч, а последние 84 км – со скоростью 60 км/ч. Найдите среднюю скорость автомобиля на протяжении всего пути.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7490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3791971"/>
                  </p:ext>
                </p:extLst>
              </p:nvPr>
            </p:nvGraphicFramePr>
            <p:xfrm>
              <a:off x="457200" y="1600200"/>
              <a:ext cx="6851104" cy="23800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12776"/>
                    <a:gridCol w="1712776"/>
                    <a:gridCol w="1712776"/>
                    <a:gridCol w="1712776"/>
                  </a:tblGrid>
                  <a:tr h="381633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245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104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52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104</m:t>
                                    </m:r>
                                  </m:num>
                                  <m:den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52</m:t>
                                    </m:r>
                                  </m:den>
                                </m:f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 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  <a:tr h="63021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51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85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51</m:t>
                                    </m:r>
                                  </m:num>
                                  <m:den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85</m:t>
                                    </m:r>
                                  </m:den>
                                </m:f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 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  <a:tr h="62446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3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84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60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84</m:t>
                                    </m:r>
                                  </m:num>
                                  <m:den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60</m:t>
                                    </m:r>
                                  </m:den>
                                </m:f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 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3791971"/>
                  </p:ext>
                </p:extLst>
              </p:nvPr>
            </p:nvGraphicFramePr>
            <p:xfrm>
              <a:off x="457200" y="1600200"/>
              <a:ext cx="6851104" cy="23800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12776"/>
                    <a:gridCol w="1712776"/>
                    <a:gridCol w="1712776"/>
                    <a:gridCol w="1712776"/>
                  </a:tblGrid>
                  <a:tr h="381633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640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104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52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62963" b="-202778"/>
                          </a:stretch>
                        </a:blipFill>
                      </a:tcPr>
                    </a:tc>
                  </a:tr>
                  <a:tr h="67030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51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85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160000" b="-99091"/>
                          </a:stretch>
                        </a:blipFill>
                      </a:tcPr>
                    </a:tc>
                  </a:tr>
                  <a:tr h="6640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3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84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60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2623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67544" y="4365104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Первые 104 км автомобиль ехал со скоростью 52 км/ч, следующие 51 км – со скоростью 85 км/ч, а последние 84 км – со скоростью 60 км/ч. Найдите среднюю скорость автомобиля на протяжении всего пути.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308304" y="2242600"/>
                <a:ext cx="1755802" cy="909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ср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2242600"/>
                <a:ext cx="1755802" cy="9095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869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Два автомобиля одновременно отправляются в 420-километровый пробег. Первый едет со скоростью, которая на 14 км/ч больше скорости второго, и прибывает к финишу на 1 час раньше второго. Найдите скорость первого автомобиля.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87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23205381"/>
                  </p:ext>
                </p:extLst>
              </p:nvPr>
            </p:nvGraphicFramePr>
            <p:xfrm>
              <a:off x="457200" y="1600200"/>
              <a:ext cx="6995120" cy="2476872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1748780"/>
                    <a:gridCol w="1748780"/>
                    <a:gridCol w="1748780"/>
                    <a:gridCol w="1748780"/>
                  </a:tblGrid>
                  <a:tr h="825624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S</a:t>
                          </a:r>
                          <a:endParaRPr lang="ru-RU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V</a:t>
                          </a:r>
                          <a:endParaRPr lang="ru-RU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t</a:t>
                          </a:r>
                          <a:endParaRPr lang="ru-RU" sz="4000" dirty="0"/>
                        </a:p>
                      </a:txBody>
                      <a:tcPr/>
                    </a:tc>
                  </a:tr>
                  <a:tr h="825624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/>
                            <a:t>1 </a:t>
                          </a:r>
                          <a:r>
                            <a:rPr lang="ru-RU" sz="2000" b="1" dirty="0" smtClean="0"/>
                            <a:t>автомобиль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0" dirty="0" smtClean="0"/>
                            <a:t>420 км</a:t>
                          </a:r>
                          <a:endParaRPr lang="ru-RU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aseline="0" dirty="0" smtClean="0"/>
                            <a:t>x </a:t>
                          </a:r>
                          <a:r>
                            <a:rPr lang="ru-RU" sz="2400" baseline="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420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+1 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  <a:tr h="825624">
                    <a:tc>
                      <a:txBody>
                        <a:bodyPr/>
                        <a:lstStyle/>
                        <a:p>
                          <a:r>
                            <a:rPr lang="ru-RU" sz="2000" b="1" dirty="0" smtClean="0"/>
                            <a:t>2 автомобиль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0" dirty="0" smtClean="0"/>
                            <a:t>420 км</a:t>
                          </a:r>
                          <a:endParaRPr lang="ru-RU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x-14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420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23205381"/>
                  </p:ext>
                </p:extLst>
              </p:nvPr>
            </p:nvGraphicFramePr>
            <p:xfrm>
              <a:off x="457200" y="1600200"/>
              <a:ext cx="6995120" cy="2476872"/>
            </p:xfrm>
            <a:graphic>
              <a:graphicData uri="http://schemas.openxmlformats.org/drawingml/2006/table">
                <a:tbl>
                  <a:tblPr firstRow="1" bandRow="1">
                    <a:tableStyleId>{69012ECD-51FC-41F1-AA8D-1B2483CD663E}</a:tableStyleId>
                  </a:tblPr>
                  <a:tblGrid>
                    <a:gridCol w="1748780"/>
                    <a:gridCol w="1748780"/>
                    <a:gridCol w="1748780"/>
                    <a:gridCol w="1748780"/>
                  </a:tblGrid>
                  <a:tr h="825624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S</a:t>
                          </a:r>
                          <a:endParaRPr lang="ru-RU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V</a:t>
                          </a:r>
                          <a:endParaRPr lang="ru-RU" sz="4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4000" dirty="0" smtClean="0"/>
                            <a:t>t</a:t>
                          </a:r>
                          <a:endParaRPr lang="ru-RU" sz="4000" dirty="0"/>
                        </a:p>
                      </a:txBody>
                      <a:tcPr/>
                    </a:tc>
                  </a:tr>
                  <a:tr h="825624"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/>
                            <a:t>1 </a:t>
                          </a:r>
                          <a:r>
                            <a:rPr lang="ru-RU" sz="2000" b="1" dirty="0" smtClean="0"/>
                            <a:t>автомобиль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0" dirty="0" smtClean="0"/>
                            <a:t>420 км</a:t>
                          </a:r>
                          <a:endParaRPr lang="ru-RU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aseline="0" dirty="0" smtClean="0"/>
                            <a:t>x </a:t>
                          </a:r>
                          <a:r>
                            <a:rPr lang="ru-RU" sz="2400" baseline="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2" t="-112500" r="-348" b="-99265"/>
                          </a:stretch>
                        </a:blipFill>
                      </a:tcPr>
                    </a:tc>
                  </a:tr>
                  <a:tr h="825624">
                    <a:tc>
                      <a:txBody>
                        <a:bodyPr/>
                        <a:lstStyle/>
                        <a:p>
                          <a:r>
                            <a:rPr lang="ru-RU" sz="2000" b="1" dirty="0" smtClean="0"/>
                            <a:t>2 автомобиль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b="0" dirty="0" smtClean="0"/>
                            <a:t>420 км</a:t>
                          </a:r>
                          <a:endParaRPr lang="ru-RU" sz="24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x-14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2" t="-214074" r="-34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Объект 2"/>
          <p:cNvSpPr txBox="1">
            <a:spLocks/>
          </p:cNvSpPr>
          <p:nvPr/>
        </p:nvSpPr>
        <p:spPr>
          <a:xfrm>
            <a:off x="457200" y="42210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400" b="1" dirty="0" smtClean="0"/>
              <a:t>Два автомобиля одновременно отправляются в 420-километровый пробег. Первый едет со скоростью, которая на 14 км/ч больше скорости второго, и прибывает к финишу на 1 час раньше второго. Найдите скорость первого автомобиля.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68344" y="2492896"/>
                <a:ext cx="12082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2492896"/>
                <a:ext cx="120827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3569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Из пункта </a:t>
            </a:r>
            <a:r>
              <a:rPr lang="en-US" dirty="0" smtClean="0"/>
              <a:t>A </a:t>
            </a:r>
            <a:r>
              <a:rPr lang="ru-RU" dirty="0" smtClean="0"/>
              <a:t>в пункт </a:t>
            </a:r>
            <a:r>
              <a:rPr lang="en-US" dirty="0" smtClean="0"/>
              <a:t>B </a:t>
            </a:r>
            <a:r>
              <a:rPr lang="ru-RU" dirty="0" smtClean="0"/>
              <a:t>одновременно выехали два автомобиля. Первый проехал весь путь с постоянной скоростью. Второй проехал первую половину пути со скоростью, которая была меньше скорости первого автомобиля на 13 км/ч, а вторую половину пути – со скоростью 78 км/ч, в результате чего он прибыл в пункт </a:t>
            </a:r>
            <a:r>
              <a:rPr lang="en-US" dirty="0" smtClean="0"/>
              <a:t>B </a:t>
            </a:r>
            <a:r>
              <a:rPr lang="ru-RU" dirty="0" smtClean="0"/>
              <a:t>одновременно с первым автомобилем. Найдите скорость первого автомобиля, если известно, что она больше 50 км/ч.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50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01264742"/>
                  </p:ext>
                </p:extLst>
              </p:nvPr>
            </p:nvGraphicFramePr>
            <p:xfrm>
              <a:off x="457200" y="1268760"/>
              <a:ext cx="6995120" cy="32417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8780"/>
                    <a:gridCol w="1748780"/>
                    <a:gridCol w="1748780"/>
                    <a:gridCol w="1748780"/>
                  </a:tblGrid>
                  <a:tr h="622359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S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V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t</a:t>
                          </a:r>
                          <a:endParaRPr lang="ru-RU" sz="3600" dirty="0"/>
                        </a:p>
                      </a:txBody>
                      <a:tcPr/>
                    </a:tc>
                  </a:tr>
                  <a:tr h="590006">
                    <a:tc>
                      <a:txBody>
                        <a:bodyPr/>
                        <a:lstStyle/>
                        <a:p>
                          <a:r>
                            <a:rPr lang="en-US" sz="2000" dirty="0" smtClean="0"/>
                            <a:t>1 </a:t>
                          </a:r>
                          <a:r>
                            <a:rPr lang="ru-RU" sz="2000" dirty="0" smtClean="0"/>
                            <a:t>автомобиль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</a:t>
                          </a:r>
                          <a:r>
                            <a:rPr lang="ru-RU" sz="200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/>
                            <a:t> ч</a:t>
                          </a:r>
                          <a:endParaRPr lang="ru-RU" sz="2000" dirty="0"/>
                        </a:p>
                      </a:txBody>
                      <a:tcPr/>
                    </a:tc>
                  </a:tr>
                  <a:tr h="977993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2 автомобиль (первая</a:t>
                          </a:r>
                          <a:r>
                            <a:rPr lang="ru-RU" sz="2000" baseline="0" dirty="0" smtClean="0"/>
                            <a:t> часть пути)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r>
                            <a:rPr lang="ru-RU" sz="2000" dirty="0" smtClean="0"/>
                            <a:t> 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x-13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−13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/>
                            <a:t> ч</a:t>
                          </a:r>
                          <a:endParaRPr lang="ru-RU" sz="2000" dirty="0"/>
                        </a:p>
                      </a:txBody>
                      <a:tcPr/>
                    </a:tc>
                  </a:tr>
                  <a:tr h="977993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2 автомобиль (вторая часть пути)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78</a:t>
                          </a:r>
                          <a:r>
                            <a:rPr lang="ru-RU" sz="200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78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/>
                            <a:t> ч</a:t>
                          </a:r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01264742"/>
                  </p:ext>
                </p:extLst>
              </p:nvPr>
            </p:nvGraphicFramePr>
            <p:xfrm>
              <a:off x="457200" y="1268760"/>
              <a:ext cx="6995120" cy="32417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48780"/>
                    <a:gridCol w="1748780"/>
                    <a:gridCol w="1748780"/>
                    <a:gridCol w="174878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S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V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600" dirty="0" smtClean="0"/>
                            <a:t>t</a:t>
                          </a:r>
                          <a:endParaRPr lang="ru-RU" sz="3600" dirty="0"/>
                        </a:p>
                      </a:txBody>
                      <a:tcPr/>
                    </a:tc>
                  </a:tr>
                  <a:tr h="590006">
                    <a:tc>
                      <a:txBody>
                        <a:bodyPr/>
                        <a:lstStyle/>
                        <a:p>
                          <a:r>
                            <a:rPr lang="en-US" sz="2000" dirty="0" smtClean="0"/>
                            <a:t>1 </a:t>
                          </a:r>
                          <a:r>
                            <a:rPr lang="ru-RU" sz="2000" dirty="0" smtClean="0"/>
                            <a:t>автомобиль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</a:t>
                          </a:r>
                          <a:r>
                            <a:rPr lang="ru-RU" sz="200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2" t="-123711" r="-348" b="-358763"/>
                          </a:stretch>
                        </a:blipFill>
                      </a:tcPr>
                    </a:tc>
                  </a:tr>
                  <a:tr h="1005840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2 автомобиль (первая</a:t>
                          </a:r>
                          <a:r>
                            <a:rPr lang="ru-RU" sz="2000" baseline="0" dirty="0" smtClean="0"/>
                            <a:t> часть пути)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r>
                            <a:rPr lang="ru-RU" sz="2000" dirty="0" smtClean="0"/>
                            <a:t> 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x-13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2" t="-131515" r="-348" b="-110909"/>
                          </a:stretch>
                        </a:blipFill>
                      </a:tcPr>
                    </a:tc>
                  </a:tr>
                  <a:tr h="1005840">
                    <a:tc>
                      <a:txBody>
                        <a:bodyPr/>
                        <a:lstStyle/>
                        <a:p>
                          <a:r>
                            <a:rPr lang="ru-RU" sz="2000" dirty="0" smtClean="0"/>
                            <a:t>2 автомобиль (вторая часть пути)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78</a:t>
                          </a:r>
                          <a:r>
                            <a:rPr lang="ru-RU" sz="200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2" t="-231515" r="-348" b="-1090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67544" y="4509120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Из пункта </a:t>
            </a:r>
            <a:r>
              <a:rPr lang="en-US" sz="2000" b="1" dirty="0" smtClean="0"/>
              <a:t>A </a:t>
            </a:r>
            <a:r>
              <a:rPr lang="ru-RU" sz="2000" b="1" dirty="0" smtClean="0"/>
              <a:t>в пункт </a:t>
            </a:r>
            <a:r>
              <a:rPr lang="en-US" sz="2000" b="1" dirty="0" smtClean="0"/>
              <a:t>B </a:t>
            </a:r>
            <a:r>
              <a:rPr lang="ru-RU" sz="2000" b="1" dirty="0" smtClean="0"/>
              <a:t>одновременно выехали два автомобиля. Первый проехал весь путь с постоянной скоростью. Второй проехал первую половину пути со скоростью, которая была меньше скорости первого автомобиля на 13 км/ч, а вторую половину пути – со скоростью 78 км/ч, в результате чего он прибыл в пункт </a:t>
            </a:r>
            <a:r>
              <a:rPr lang="en-US" sz="2000" b="1" dirty="0" smtClean="0"/>
              <a:t>B </a:t>
            </a:r>
            <a:r>
              <a:rPr lang="ru-RU" sz="2000" b="1" dirty="0" smtClean="0"/>
              <a:t>одновременно с первым автомобилем. Найдите скорость первого автомобиля, если известно, что она больше 50 км/ч.</a:t>
            </a:r>
            <a:endParaRPr lang="ru-RU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668344" y="2492896"/>
                <a:ext cx="12082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2492896"/>
                <a:ext cx="120827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674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Велосипедист выехал с постоянной скоростью из города </a:t>
            </a:r>
            <a:r>
              <a:rPr lang="en-US" dirty="0" smtClean="0"/>
              <a:t>A </a:t>
            </a:r>
            <a:r>
              <a:rPr lang="ru-RU" dirty="0" smtClean="0"/>
              <a:t>в город </a:t>
            </a:r>
            <a:r>
              <a:rPr lang="en-US" dirty="0" smtClean="0"/>
              <a:t>B</a:t>
            </a:r>
            <a:r>
              <a:rPr lang="ru-RU" dirty="0" smtClean="0"/>
              <a:t>, расстояние между которыми равно 198 км. На следующий день он отправился обратно в </a:t>
            </a:r>
            <a:r>
              <a:rPr lang="en-US" dirty="0" smtClean="0"/>
              <a:t>A</a:t>
            </a:r>
            <a:r>
              <a:rPr lang="ru-RU" dirty="0" smtClean="0"/>
              <a:t>, увеличив скорость на 4 км/ч. По пути он сделал остановку на 2 часа, в результате чего затратил на обратный путь столько же времени, сколько на путь из </a:t>
            </a:r>
            <a:r>
              <a:rPr lang="en-US" dirty="0" smtClean="0"/>
              <a:t>A </a:t>
            </a:r>
            <a:r>
              <a:rPr lang="ru-RU" dirty="0" smtClean="0"/>
              <a:t>в </a:t>
            </a:r>
            <a:r>
              <a:rPr lang="en-US" dirty="0" smtClean="0"/>
              <a:t>B</a:t>
            </a:r>
            <a:r>
              <a:rPr lang="ru-RU" dirty="0" smtClean="0"/>
              <a:t>. Найдите скорость велосипедиста из </a:t>
            </a:r>
            <a:r>
              <a:rPr lang="en-US" dirty="0" smtClean="0"/>
              <a:t>A </a:t>
            </a:r>
            <a:r>
              <a:rPr lang="ru-RU" dirty="0" smtClean="0"/>
              <a:t>в </a:t>
            </a:r>
            <a:r>
              <a:rPr lang="en-US" dirty="0" smtClean="0"/>
              <a:t>B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717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4887313"/>
                  </p:ext>
                </p:extLst>
              </p:nvPr>
            </p:nvGraphicFramePr>
            <p:xfrm>
              <a:off x="457200" y="1600200"/>
              <a:ext cx="6563072" cy="17567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0768"/>
                    <a:gridCol w="1640768"/>
                    <a:gridCol w="1640768"/>
                    <a:gridCol w="1640768"/>
                  </a:tblGrid>
                  <a:tr h="478509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639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AB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198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</a:t>
                          </a:r>
                          <a:r>
                            <a:rPr lang="en-US" sz="2400" baseline="0" dirty="0" smtClean="0"/>
                            <a:t> </a:t>
                          </a:r>
                          <a:r>
                            <a:rPr lang="ru-RU" sz="2400" baseline="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smtClean="0">
                                      <a:latin typeface="Cambria Math"/>
                                    </a:rPr>
                                    <m:t>198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dirty="0" smtClean="0"/>
                            <a:t> </a:t>
                          </a:r>
                          <a:r>
                            <a:rPr lang="ru-RU" sz="2400" dirty="0" smtClean="0"/>
                            <a:t>ч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639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BA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198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x+4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400" b="0" i="1" smtClean="0">
                                      <a:latin typeface="Cambria Math"/>
                                    </a:rPr>
                                    <m:t>198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+4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400" dirty="0" smtClean="0"/>
                            <a:t> ч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4887313"/>
                  </p:ext>
                </p:extLst>
              </p:nvPr>
            </p:nvGraphicFramePr>
            <p:xfrm>
              <a:off x="457200" y="1600200"/>
              <a:ext cx="6563072" cy="175679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0768"/>
                    <a:gridCol w="1640768"/>
                    <a:gridCol w="1640768"/>
                    <a:gridCol w="1640768"/>
                  </a:tblGrid>
                  <a:tr h="478509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639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AB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198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</a:t>
                          </a:r>
                          <a:r>
                            <a:rPr lang="en-US" sz="2400" baseline="0" dirty="0" smtClean="0"/>
                            <a:t> </a:t>
                          </a:r>
                          <a:r>
                            <a:rPr lang="ru-RU" sz="2400" baseline="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72" t="-81905" b="-105714"/>
                          </a:stretch>
                        </a:blipFill>
                      </a:tcPr>
                    </a:tc>
                  </a:tr>
                  <a:tr h="6391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BA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198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x+4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72" t="-181905" b="-571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67544" y="3356992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Велосипедист выехал с постоянной скоростью из города </a:t>
            </a:r>
            <a:r>
              <a:rPr lang="en-US" sz="2400" b="1" dirty="0" smtClean="0"/>
              <a:t>A </a:t>
            </a:r>
            <a:r>
              <a:rPr lang="ru-RU" sz="2400" b="1" dirty="0" smtClean="0"/>
              <a:t>в город </a:t>
            </a:r>
            <a:r>
              <a:rPr lang="en-US" sz="2400" b="1" dirty="0" smtClean="0"/>
              <a:t>B</a:t>
            </a:r>
            <a:r>
              <a:rPr lang="ru-RU" sz="2400" b="1" dirty="0" smtClean="0"/>
              <a:t>, расстояние между которыми равно 198 км. На следующий день он отправился обратно в </a:t>
            </a:r>
            <a:r>
              <a:rPr lang="en-US" sz="2400" b="1" dirty="0" smtClean="0"/>
              <a:t>A</a:t>
            </a:r>
            <a:r>
              <a:rPr lang="ru-RU" sz="2400" b="1" dirty="0" smtClean="0"/>
              <a:t>, увеличив скорость на 4 км/ч. По пути он сделал остановку на 2 часа, в результате чего затратил на обратный путь столько же времени, сколько на путь из </a:t>
            </a:r>
            <a:r>
              <a:rPr lang="en-US" sz="2400" b="1" dirty="0" smtClean="0"/>
              <a:t>A </a:t>
            </a:r>
            <a:r>
              <a:rPr lang="ru-RU" sz="2400" b="1" dirty="0" smtClean="0"/>
              <a:t>в </a:t>
            </a:r>
            <a:r>
              <a:rPr lang="en-US" sz="2400" b="1" dirty="0" smtClean="0"/>
              <a:t>B</a:t>
            </a:r>
            <a:r>
              <a:rPr lang="ru-RU" sz="2400" b="1" dirty="0" smtClean="0"/>
              <a:t>. Найдите скорость велосипедиста из </a:t>
            </a:r>
            <a:r>
              <a:rPr lang="en-US" sz="2400" b="1" dirty="0" smtClean="0"/>
              <a:t>A </a:t>
            </a:r>
            <a:r>
              <a:rPr lang="ru-RU" sz="2400" b="1" dirty="0" smtClean="0"/>
              <a:t>в </a:t>
            </a:r>
            <a:r>
              <a:rPr lang="en-US" sz="2400" b="1" dirty="0" smtClean="0"/>
              <a:t>B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40185" y="2055247"/>
                <a:ext cx="12082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185" y="2055247"/>
                <a:ext cx="120827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401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Первую половину пути автомобиль проехал со скоростью 42 км/ч, а вторую половину пути – со скоростью 48 км/ч. Найдите среднюю скорость автомобиля на протяжении всего пути.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59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36877971"/>
                  </p:ext>
                </p:extLst>
              </p:nvPr>
            </p:nvGraphicFramePr>
            <p:xfrm>
              <a:off x="457200" y="1600200"/>
              <a:ext cx="6275040" cy="16127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8760"/>
                    <a:gridCol w="1568760"/>
                    <a:gridCol w="1568760"/>
                    <a:gridCol w="1568760"/>
                  </a:tblGrid>
                  <a:tr h="490599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5599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r>
                            <a:rPr lang="ru-RU" sz="2000" dirty="0" smtClean="0"/>
                            <a:t>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42</a:t>
                          </a:r>
                          <a:r>
                            <a:rPr lang="ru-RU" sz="2000" baseline="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42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/>
                            <a:t> ч</a:t>
                          </a:r>
                          <a:endParaRPr lang="ru-RU" sz="2000" dirty="0"/>
                        </a:p>
                      </a:txBody>
                      <a:tcPr/>
                    </a:tc>
                  </a:tr>
                  <a:tr h="562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48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ru-RU" sz="2000" b="0" i="1" smtClean="0">
                                      <a:latin typeface="Cambria Math"/>
                                    </a:rPr>
                                    <m:t>48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/>
                            <a:t> ч</a:t>
                          </a:r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36877971"/>
                  </p:ext>
                </p:extLst>
              </p:nvPr>
            </p:nvGraphicFramePr>
            <p:xfrm>
              <a:off x="457200" y="1600200"/>
              <a:ext cx="6275040" cy="161277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68760"/>
                    <a:gridCol w="1568760"/>
                    <a:gridCol w="1568760"/>
                    <a:gridCol w="1568760"/>
                  </a:tblGrid>
                  <a:tr h="490599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5599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</a:t>
                          </a:r>
                          <a:r>
                            <a:rPr lang="ru-RU" sz="2000" dirty="0" smtClean="0"/>
                            <a:t>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42</a:t>
                          </a:r>
                          <a:r>
                            <a:rPr lang="ru-RU" sz="2000" baseline="0" dirty="0" smtClean="0"/>
                            <a:t>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89" t="-95652" r="-389" b="-102174"/>
                          </a:stretch>
                        </a:blipFill>
                      </a:tcPr>
                    </a:tc>
                  </a:tr>
                  <a:tr h="562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2 часть пути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48 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89" t="-195652" r="-389" b="-217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520136" y="4149080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Первую половину пути автомобиль проехал со скоростью 42 км/ч, а вторую половину пути – со скоростью 48 км/ч. Найдите среднюю скорость автомобиля на протяжении всего пути.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876256" y="2204864"/>
                <a:ext cx="1755802" cy="909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ср</m:t>
                          </m:r>
                        </m:sub>
                      </m:sSub>
                      <m:r>
                        <a:rPr lang="ru-RU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2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2204864"/>
                <a:ext cx="1755802" cy="9095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0130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758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Задачи на движение</vt:lpstr>
      <vt:lpstr>Задача №1</vt:lpstr>
      <vt:lpstr>Задача №1</vt:lpstr>
      <vt:lpstr>Задача №2</vt:lpstr>
      <vt:lpstr>Задача №2</vt:lpstr>
      <vt:lpstr>Задача №3</vt:lpstr>
      <vt:lpstr>Задача №3</vt:lpstr>
      <vt:lpstr>Задача №4</vt:lpstr>
      <vt:lpstr>Задача №4</vt:lpstr>
      <vt:lpstr>Задача №5</vt:lpstr>
      <vt:lpstr>Задача №5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движение</dc:title>
  <dc:creator>Ylyok</dc:creator>
  <cp:lastModifiedBy>Ylyok</cp:lastModifiedBy>
  <cp:revision>5</cp:revision>
  <dcterms:created xsi:type="dcterms:W3CDTF">2024-02-11T12:19:27Z</dcterms:created>
  <dcterms:modified xsi:type="dcterms:W3CDTF">2024-02-11T13:08:21Z</dcterms:modified>
</cp:coreProperties>
</file>