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C7CB8EC-3A47-4A92-A820-4C2AB85DA49F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EED60B3-CBAF-41AF-BFDA-184C9F0D41F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xmlns="" val="26617329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CB8EC-3A47-4A92-A820-4C2AB85DA49F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D60B3-CBAF-41AF-BFDA-184C9F0D4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3303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CB8EC-3A47-4A92-A820-4C2AB85DA49F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D60B3-CBAF-41AF-BFDA-184C9F0D4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9794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CB8EC-3A47-4A92-A820-4C2AB85DA49F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D60B3-CBAF-41AF-BFDA-184C9F0D4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3854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7CB8EC-3A47-4A92-A820-4C2AB85DA49F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ED60B3-CBAF-41AF-BFDA-184C9F0D41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xmlns="" val="11070688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CB8EC-3A47-4A92-A820-4C2AB85DA49F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D60B3-CBAF-41AF-BFDA-184C9F0D4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9042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CB8EC-3A47-4A92-A820-4C2AB85DA49F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D60B3-CBAF-41AF-BFDA-184C9F0D4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5548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CB8EC-3A47-4A92-A820-4C2AB85DA49F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D60B3-CBAF-41AF-BFDA-184C9F0D4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1438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CB8EC-3A47-4A92-A820-4C2AB85DA49F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D60B3-CBAF-41AF-BFDA-184C9F0D4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7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7CB8EC-3A47-4A92-A820-4C2AB85DA49F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ED60B3-CBAF-41AF-BFDA-184C9F0D41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078373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C7CB8EC-3A47-4A92-A820-4C2AB85DA49F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ED60B3-CBAF-41AF-BFDA-184C9F0D41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144187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BC7CB8EC-3A47-4A92-A820-4C2AB85DA49F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3EED60B3-CBAF-41AF-BFDA-184C9F0D41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251736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44790" y="3069387"/>
            <a:ext cx="8361229" cy="209822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Тема:</a:t>
            </a:r>
            <a:br>
              <a:rPr lang="ru-RU" sz="3600" dirty="0" smtClean="0"/>
            </a:br>
            <a:r>
              <a:rPr lang="ru-RU" sz="3600" dirty="0" smtClean="0"/>
              <a:t>«</a:t>
            </a:r>
            <a:r>
              <a:rPr lang="ru-RU" sz="3600" dirty="0"/>
              <a:t>Вероятность получения положительной отметки при написании тестовой контрольной работы </a:t>
            </a:r>
            <a:br>
              <a:rPr lang="ru-RU" sz="3600" dirty="0"/>
            </a:br>
            <a:r>
              <a:rPr lang="ru-RU" sz="3600" dirty="0"/>
              <a:t>путем угадывания правильного ответа»</a:t>
            </a:r>
            <a:br>
              <a:rPr lang="ru-RU" sz="3600" dirty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4367" y="4624495"/>
            <a:ext cx="6831673" cy="1086237"/>
          </a:xfrm>
        </p:spPr>
        <p:txBody>
          <a:bodyPr/>
          <a:lstStyle/>
          <a:p>
            <a:r>
              <a:rPr lang="ru-RU" dirty="0" smtClean="0"/>
              <a:t>предмет: математика</a:t>
            </a:r>
          </a:p>
          <a:p>
            <a:r>
              <a:rPr lang="ru-RU" dirty="0" smtClean="0"/>
              <a:t>Учитель: Алёна Сергеевна Александрова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48476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969" y="869218"/>
            <a:ext cx="10515600" cy="1325563"/>
          </a:xfrm>
        </p:spPr>
        <p:txBody>
          <a:bodyPr>
            <a:noAutofit/>
          </a:bodyPr>
          <a:lstStyle/>
          <a:p>
            <a:r>
              <a:rPr lang="ru-RU" sz="3200" dirty="0" smtClean="0"/>
              <a:t>Цель исследования: определение вероятности получения положительной отметки при написании тестовой контрольной работы учащимися 9-х классов путем угадывания правильного ответа.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0969" y="3012831"/>
            <a:ext cx="10515600" cy="338796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Задачи исследования:</a:t>
            </a:r>
          </a:p>
          <a:p>
            <a:r>
              <a:rPr lang="ru-RU" sz="2400" dirty="0" smtClean="0"/>
              <a:t>1) найти и изучить теоретический материал по данной теме, используя справочную литературу и ресурсы интернета;</a:t>
            </a:r>
          </a:p>
          <a:p>
            <a:r>
              <a:rPr lang="ru-RU" sz="2400" dirty="0" smtClean="0"/>
              <a:t>2) разработать тесты разного уровня сложности по математике для учащихся 9-х классов;</a:t>
            </a:r>
          </a:p>
          <a:p>
            <a:r>
              <a:rPr lang="ru-RU" sz="2400" dirty="0" smtClean="0"/>
              <a:t>3) апробировать тесты на уроке математики; </a:t>
            </a:r>
          </a:p>
          <a:p>
            <a:r>
              <a:rPr lang="ru-RU" sz="2400" dirty="0" smtClean="0"/>
              <a:t>4) проанализировать и обобщить результаты тестирования;</a:t>
            </a:r>
          </a:p>
          <a:p>
            <a:r>
              <a:rPr lang="ru-RU" sz="2400" dirty="0" smtClean="0"/>
              <a:t>5) выявить наиболее оптимальный вариант содержания тестов.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25180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539262"/>
                <a:ext cx="10515600" cy="6213230"/>
              </a:xfrm>
            </p:spPr>
            <p:txBody>
              <a:bodyPr>
                <a:normAutofit/>
              </a:bodyPr>
              <a:lstStyle/>
              <a:p>
                <a:r>
                  <a:rPr lang="ru-RU" sz="3200" u="sng" dirty="0"/>
                  <a:t>Опр.</a:t>
                </a:r>
                <a:r>
                  <a:rPr lang="ru-RU" sz="3200" dirty="0"/>
                  <a:t> Теория вероятностей – это раздел математики, изучающий закономерности случайных явлений: случайные события, случайные величины, их свойства и операции над ними.</a:t>
                </a:r>
              </a:p>
              <a:p>
                <a:pPr marL="0" indent="0">
                  <a:buNone/>
                </a:pPr>
                <a:endParaRPr lang="ru-RU" i="1" dirty="0" smtClean="0"/>
              </a:p>
              <a:p>
                <a:pPr marL="0" indent="0">
                  <a:buNone/>
                </a:pPr>
                <a:r>
                  <a:rPr lang="ru-RU" sz="2800" dirty="0" smtClean="0"/>
                  <a:t>Формула Бернулли: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ru-RU" sz="2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!</m:t>
                        </m:r>
                        <m:d>
                          <m:d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d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endParaRPr lang="ru-RU" dirty="0"/>
              </a:p>
              <a:p>
                <a:endParaRPr lang="ru-RU" sz="2400" dirty="0" smtClean="0"/>
              </a:p>
              <a:p>
                <a:r>
                  <a:rPr lang="ru-RU" sz="2400" dirty="0" smtClean="0"/>
                  <a:t>где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ru-RU" sz="2400" dirty="0"/>
                  <a:t> – вероятность, что событие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ru-RU" sz="2400" dirty="0"/>
                  <a:t> появится ровно </a:t>
                </a:r>
                <a:r>
                  <a:rPr lang="en-US" sz="2400" dirty="0"/>
                  <a:t>m</a:t>
                </a:r>
                <a:r>
                  <a:rPr lang="ru-RU" sz="2400" dirty="0"/>
                  <a:t> раз в </a:t>
                </a:r>
                <a:r>
                  <a:rPr lang="en-US" sz="2400" dirty="0"/>
                  <a:t>n</a:t>
                </a:r>
                <a:r>
                  <a:rPr lang="ru-RU" sz="2400" dirty="0"/>
                  <a:t> испытаниях, 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ru-RU" sz="2400" dirty="0"/>
                  <a:t> – число испытаний, 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400" dirty="0"/>
                  <a:t> </a:t>
                </a:r>
                <a:r>
                  <a:rPr lang="ru-RU" sz="2400" dirty="0"/>
                  <a:t>– вероятность появления события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ru-RU" sz="2400" dirty="0"/>
                  <a:t> в одном испытании, 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ru-RU" sz="2400" dirty="0"/>
                  <a:t> – вероятность не появления события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ru-RU" sz="2400" dirty="0"/>
                  <a:t> в одном испытании.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539262"/>
                <a:ext cx="10515600" cy="6213230"/>
              </a:xfrm>
              <a:blipFill rotWithShape="0">
                <a:blip r:embed="rId2" cstate="print"/>
                <a:stretch>
                  <a:fillRect l="-1391" t="-1667" r="-2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973908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987668" y="132826"/>
                <a:ext cx="11060723" cy="1525173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dirty="0" smtClean="0"/>
                  <a:t>Эксперимент</a:t>
                </a:r>
                <a:br>
                  <a:rPr lang="ru-RU" dirty="0" smtClean="0"/>
                </a:br>
                <a:r>
                  <a:rPr lang="ru-RU" dirty="0" smtClean="0"/>
                  <a:t> </a:t>
                </a:r>
                <a:r>
                  <a:rPr lang="ru-RU" sz="2200" dirty="0"/>
                  <a:t>Событие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ru-RU" sz="2200" dirty="0"/>
                  <a:t>: верный ответ в одном вопросе. </a:t>
                </a:r>
                <a:r>
                  <a:rPr lang="ru-RU" sz="2000" dirty="0"/>
                  <a:t>Чтобы получить положительную отметку, необходимо набрать минимум 7 баллов, значит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ru-RU" sz="2000" i="1">
                        <a:latin typeface="Cambria Math" panose="02040503050406030204" pitchFamily="18" charset="0"/>
                      </a:rPr>
                      <m:t>=7, </m:t>
                    </m:r>
                    <m:r>
                      <a:rPr lang="ru-RU" sz="20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ru-RU" sz="2000" i="1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ru-RU" sz="2000" dirty="0"/>
                  <a:t>.</a:t>
                </a:r>
                <a:r>
                  <a:rPr lang="ru-RU" sz="1800" dirty="0"/>
                  <a:t> </a:t>
                </a:r>
                <a:r>
                  <a:rPr lang="ru-RU" sz="1800" dirty="0" smtClean="0"/>
                  <a:t/>
                </a:r>
                <a:br>
                  <a:rPr lang="ru-RU" sz="1800" dirty="0" smtClean="0"/>
                </a:br>
                <a:r>
                  <a:rPr lang="ru-RU" sz="2000" dirty="0"/>
                  <a:t/>
                </a:r>
                <a:br>
                  <a:rPr lang="ru-RU" sz="2000" dirty="0"/>
                </a:br>
                <a:r>
                  <a:rPr lang="ru-RU" sz="2200" dirty="0"/>
                  <a:t/>
                </a:r>
                <a:br>
                  <a:rPr lang="ru-RU" sz="2200" dirty="0"/>
                </a:br>
                <a:endParaRPr lang="ru-RU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87668" y="132826"/>
                <a:ext cx="11060723" cy="1525173"/>
              </a:xfrm>
              <a:blipFill rotWithShape="0">
                <a:blip r:embed="rId2" cstate="print"/>
                <a:stretch>
                  <a:fillRect l="-1929" t="-116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5268" y="1711949"/>
                <a:ext cx="5298831" cy="3132000"/>
              </a:xfr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>
                <a:normAutofit fontScale="85000" lnSpcReduction="10000"/>
              </a:bodyPr>
              <a:lstStyle/>
              <a:p>
                <a:pPr marL="0" lvl="0" indent="0">
                  <a:lnSpc>
                    <a:spcPct val="120000"/>
                  </a:lnSpc>
                  <a:buNone/>
                </a:pPr>
                <a:r>
                  <a:rPr lang="ru-RU" sz="1900" dirty="0" smtClean="0"/>
                  <a:t>1. Тест </a:t>
                </a:r>
                <a:r>
                  <a:rPr lang="ru-RU" sz="1900" dirty="0"/>
                  <a:t>с двумя вариантами </a:t>
                </a:r>
                <a:r>
                  <a:rPr lang="ru-RU" sz="1900" dirty="0" smtClean="0"/>
                  <a:t>ответа</a:t>
                </a:r>
                <a:endParaRPr lang="ru-RU" sz="1900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sz="1900" u="sng" dirty="0" smtClean="0"/>
                  <a:t>По формуле: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sz="1900" i="1"/>
                      <m:t>𝑃</m:t>
                    </m:r>
                    <m:d>
                      <m:dPr>
                        <m:ctrlPr>
                          <a:rPr lang="ru-RU" sz="1900" i="1"/>
                        </m:ctrlPr>
                      </m:dPr>
                      <m:e>
                        <m:r>
                          <a:rPr lang="en-US" sz="1900" i="1"/>
                          <m:t>𝐴</m:t>
                        </m:r>
                      </m:e>
                    </m:d>
                    <m:r>
                      <a:rPr lang="ru-RU" sz="1900" i="1"/>
                      <m:t>=</m:t>
                    </m:r>
                    <m:f>
                      <m:fPr>
                        <m:ctrlPr>
                          <a:rPr lang="ru-RU" sz="1900" i="1"/>
                        </m:ctrlPr>
                      </m:fPr>
                      <m:num>
                        <m:r>
                          <a:rPr lang="ru-RU" sz="1900" i="1"/>
                          <m:t>1</m:t>
                        </m:r>
                      </m:num>
                      <m:den>
                        <m:r>
                          <a:rPr lang="ru-RU" sz="1900" i="1"/>
                          <m:t>2</m:t>
                        </m:r>
                      </m:den>
                    </m:f>
                    <m:r>
                      <a:rPr lang="ru-RU" sz="1900" i="1"/>
                      <m:t>=</m:t>
                    </m:r>
                    <m:r>
                      <a:rPr lang="en-US" sz="1900" i="1"/>
                      <m:t>𝑝</m:t>
                    </m:r>
                  </m:oMath>
                </a14:m>
                <a:r>
                  <a:rPr lang="ru-RU" sz="1900" dirty="0"/>
                  <a:t>, тогда </a:t>
                </a:r>
                <a14:m>
                  <m:oMath xmlns:m="http://schemas.openxmlformats.org/officeDocument/2006/math">
                    <m:r>
                      <a:rPr lang="ru-RU" sz="1900" i="1"/>
                      <m:t>𝑞</m:t>
                    </m:r>
                    <m:r>
                      <a:rPr lang="ru-RU" sz="1900" i="1"/>
                      <m:t>=1−</m:t>
                    </m:r>
                    <m:r>
                      <a:rPr lang="ru-RU" sz="1900" i="1"/>
                      <m:t>𝑝</m:t>
                    </m:r>
                    <m:r>
                      <a:rPr lang="ru-RU" sz="1900" i="1"/>
                      <m:t>=1−</m:t>
                    </m:r>
                    <m:f>
                      <m:fPr>
                        <m:ctrlPr>
                          <a:rPr lang="ru-RU" sz="1900" i="1"/>
                        </m:ctrlPr>
                      </m:fPr>
                      <m:num>
                        <m:r>
                          <a:rPr lang="ru-RU" sz="1900" i="1"/>
                          <m:t>1</m:t>
                        </m:r>
                      </m:num>
                      <m:den>
                        <m:r>
                          <a:rPr lang="ru-RU" sz="1900" i="1"/>
                          <m:t>2</m:t>
                        </m:r>
                      </m:den>
                    </m:f>
                    <m:r>
                      <a:rPr lang="ru-RU" sz="1900" i="1"/>
                      <m:t>=</m:t>
                    </m:r>
                    <m:f>
                      <m:fPr>
                        <m:ctrlPr>
                          <a:rPr lang="ru-RU" sz="1900" i="1"/>
                        </m:ctrlPr>
                      </m:fPr>
                      <m:num>
                        <m:r>
                          <a:rPr lang="ru-RU" sz="1900" i="1"/>
                          <m:t>1</m:t>
                        </m:r>
                      </m:num>
                      <m:den>
                        <m:r>
                          <a:rPr lang="ru-RU" sz="1900" i="1"/>
                          <m:t>2</m:t>
                        </m:r>
                      </m:den>
                    </m:f>
                  </m:oMath>
                </a14:m>
                <a:r>
                  <a:rPr lang="ru-RU" sz="1900" dirty="0"/>
                  <a:t>. </a:t>
                </a:r>
                <a:endParaRPr lang="ru-RU" sz="1900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1900" i="1"/>
                        </m:ctrlPr>
                      </m:sSubPr>
                      <m:e>
                        <m:r>
                          <a:rPr lang="en-US" sz="1900" i="1"/>
                          <m:t>𝑃</m:t>
                        </m:r>
                      </m:e>
                      <m:sub>
                        <m:r>
                          <a:rPr lang="ru-RU" sz="1900" i="1"/>
                          <m:t>10</m:t>
                        </m:r>
                      </m:sub>
                    </m:sSub>
                    <m:d>
                      <m:dPr>
                        <m:ctrlPr>
                          <a:rPr lang="ru-RU" sz="1900" i="1"/>
                        </m:ctrlPr>
                      </m:dPr>
                      <m:e>
                        <m:r>
                          <a:rPr lang="ru-RU" sz="1900" i="1"/>
                          <m:t>7</m:t>
                        </m:r>
                      </m:e>
                    </m:d>
                    <m:r>
                      <a:rPr lang="ru-RU" sz="1900" i="1"/>
                      <m:t>=</m:t>
                    </m:r>
                    <m:f>
                      <m:fPr>
                        <m:ctrlPr>
                          <a:rPr lang="ru-RU" sz="1900" i="1"/>
                        </m:ctrlPr>
                      </m:fPr>
                      <m:num>
                        <m:r>
                          <a:rPr lang="ru-RU" sz="1900" i="1"/>
                          <m:t>10!</m:t>
                        </m:r>
                      </m:num>
                      <m:den>
                        <m:r>
                          <a:rPr lang="ru-RU" sz="1900" i="1"/>
                          <m:t>7!</m:t>
                        </m:r>
                        <m:d>
                          <m:dPr>
                            <m:ctrlPr>
                              <a:rPr lang="ru-RU" sz="1900" i="1"/>
                            </m:ctrlPr>
                          </m:dPr>
                          <m:e>
                            <m:r>
                              <a:rPr lang="ru-RU" sz="1900" i="1"/>
                              <m:t>10−7</m:t>
                            </m:r>
                          </m:e>
                        </m:d>
                        <m:r>
                          <a:rPr lang="ru-RU" sz="1900" i="1"/>
                          <m:t>!</m:t>
                        </m:r>
                      </m:den>
                    </m:f>
                    <m:r>
                      <a:rPr lang="ru-RU" sz="1900" i="1"/>
                      <m:t>∙</m:t>
                    </m:r>
                    <m:sSup>
                      <m:sSupPr>
                        <m:ctrlPr>
                          <a:rPr lang="ru-RU" sz="1900" i="1"/>
                        </m:ctrlPr>
                      </m:sSupPr>
                      <m:e>
                        <m:d>
                          <m:dPr>
                            <m:ctrlPr>
                              <a:rPr lang="ru-RU" sz="1900" i="1"/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1900" i="1"/>
                                </m:ctrlPr>
                              </m:fPr>
                              <m:num>
                                <m:r>
                                  <a:rPr lang="ru-RU" sz="1900" i="1"/>
                                  <m:t>1</m:t>
                                </m:r>
                              </m:num>
                              <m:den>
                                <m:r>
                                  <a:rPr lang="ru-RU" sz="1900" i="1"/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1900" i="1"/>
                          <m:t>7</m:t>
                        </m:r>
                      </m:sup>
                    </m:sSup>
                    <m:r>
                      <a:rPr lang="ru-RU" sz="1900" i="1"/>
                      <m:t>∙</m:t>
                    </m:r>
                    <m:sSup>
                      <m:sSupPr>
                        <m:ctrlPr>
                          <a:rPr lang="ru-RU" sz="1900" i="1"/>
                        </m:ctrlPr>
                      </m:sSupPr>
                      <m:e>
                        <m:d>
                          <m:dPr>
                            <m:ctrlPr>
                              <a:rPr lang="ru-RU" sz="1900" i="1"/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1900" i="1"/>
                                </m:ctrlPr>
                              </m:fPr>
                              <m:num>
                                <m:r>
                                  <a:rPr lang="ru-RU" sz="1900" i="1"/>
                                  <m:t>1</m:t>
                                </m:r>
                              </m:num>
                              <m:den>
                                <m:r>
                                  <a:rPr lang="ru-RU" sz="1900" i="1"/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1900" i="1"/>
                          <m:t>10−7</m:t>
                        </m:r>
                      </m:sup>
                    </m:sSup>
                    <m:r>
                      <a:rPr lang="ru-RU" sz="1900" i="1"/>
                      <m:t>=</m:t>
                    </m:r>
                    <m:f>
                      <m:fPr>
                        <m:ctrlPr>
                          <a:rPr lang="ru-RU" sz="1900" i="1"/>
                        </m:ctrlPr>
                      </m:fPr>
                      <m:num>
                        <m:r>
                          <a:rPr lang="ru-RU" sz="1900" i="1"/>
                          <m:t>15</m:t>
                        </m:r>
                      </m:num>
                      <m:den>
                        <m:r>
                          <a:rPr lang="ru-RU" sz="1900" i="1"/>
                          <m:t>128</m:t>
                        </m:r>
                      </m:den>
                    </m:f>
                    <m:r>
                      <a:rPr lang="ru-RU" sz="1900" i="1"/>
                      <m:t>≈0,12</m:t>
                    </m:r>
                    <m:r>
                      <a:rPr lang="ru-RU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ru-RU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12%</m:t>
                    </m:r>
                    <m:r>
                      <a:rPr lang="ru-RU" sz="1900" i="1"/>
                      <m:t>.</m:t>
                    </m:r>
                  </m:oMath>
                </a14:m>
                <a:r>
                  <a:rPr lang="ru-RU" sz="1900" i="1" dirty="0"/>
                  <a:t> </a:t>
                </a:r>
                <a:endParaRPr lang="ru-RU" sz="1900" i="1" dirty="0" smtClean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sz="1900" u="sng" dirty="0" smtClean="0"/>
                  <a:t>Практически: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sz="1900" dirty="0" smtClean="0"/>
                  <a:t>Событие </a:t>
                </a:r>
                <a:r>
                  <a:rPr lang="en-US" sz="1900" dirty="0"/>
                  <a:t>B</a:t>
                </a:r>
                <a:r>
                  <a:rPr lang="ru-RU" sz="1900" dirty="0"/>
                  <a:t>: верных ответов 7 и более. </a:t>
                </a:r>
                <a14:m>
                  <m:oMath xmlns:m="http://schemas.openxmlformats.org/officeDocument/2006/math">
                    <m:r>
                      <a:rPr lang="en-US" sz="1900" i="1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1900" i="1">
                        <a:latin typeface="Cambria Math" panose="02040503050406030204" pitchFamily="18" charset="0"/>
                      </a:rPr>
                      <m:t>=9, </m:t>
                    </m:r>
                    <m:r>
                      <a:rPr lang="en-US" sz="19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1900" i="1">
                        <a:latin typeface="Cambria Math" panose="02040503050406030204" pitchFamily="18" charset="0"/>
                      </a:rPr>
                      <m:t>=42.</m:t>
                    </m:r>
                  </m:oMath>
                </a14:m>
                <a:r>
                  <a:rPr lang="ru-RU" sz="1900" dirty="0"/>
                  <a:t/>
                </a:r>
                <a:br>
                  <a:rPr lang="ru-RU" sz="1900" dirty="0"/>
                </a:br>
                <a14:m>
                  <m:oMath xmlns:m="http://schemas.openxmlformats.org/officeDocument/2006/math"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1900" i="1"/>
                      <m:t>0,21</m:t>
                    </m:r>
                    <m:r>
                      <a:rPr lang="ru-RU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ru-RU" sz="1900" b="0" i="0" smtClean="0">
                        <a:latin typeface="Cambria Math" panose="02040503050406030204" pitchFamily="18" charset="0"/>
                      </a:rPr>
                      <m:t>21%</m:t>
                    </m:r>
                  </m:oMath>
                </a14:m>
                <a:r>
                  <a:rPr lang="en-US" sz="1900" dirty="0" smtClean="0"/>
                  <a:t>.</a:t>
                </a:r>
                <a:r>
                  <a:rPr lang="ru-RU" sz="1900" dirty="0"/>
                  <a:t> 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5268" y="1711949"/>
                <a:ext cx="5298831" cy="3132000"/>
              </a:xfrm>
              <a:blipFill rotWithShape="0">
                <a:blip r:embed="rId3" cstate="print"/>
                <a:stretch>
                  <a:fillRect l="-459" t="-193"/>
                </a:stretch>
              </a:blip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Прямоугольник 3"/>
              <p:cNvSpPr/>
              <p:nvPr/>
            </p:nvSpPr>
            <p:spPr>
              <a:xfrm>
                <a:off x="6324391" y="1711949"/>
                <a:ext cx="5724000" cy="3132000"/>
              </a:xfrm>
              <a:prstGeom prst="rect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>
                <a:spAutoFit/>
              </a:bodyPr>
              <a:lstStyle/>
              <a:p>
                <a:pPr lvl="0"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US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2. </a:t>
                </a:r>
                <a:r>
                  <a:rPr lang="ru-RU" sz="1600" dirty="0">
                    <a:solidFill>
                      <a:schemeClr val="tx2"/>
                    </a:solidFill>
                  </a:rPr>
                  <a:t>Тест </a:t>
                </a:r>
                <a:r>
                  <a:rPr lang="ru-RU" sz="1600" dirty="0">
                    <a:solidFill>
                      <a:schemeClr val="tx2"/>
                    </a:solidFill>
                  </a:rPr>
                  <a:t>с тремя вариантами ответа.</a:t>
                </a: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sz="1600" u="sng" dirty="0" smtClean="0">
                    <a:solidFill>
                      <a:schemeClr val="tx2"/>
                    </a:solidFill>
                  </a:rPr>
                  <a:t>По формуле:</a:t>
                </a: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600">
                        <a:solidFill>
                          <a:schemeClr val="tx2"/>
                        </a:solidFill>
                      </a:rPr>
                      <m:t>𝑃</m:t>
                    </m:r>
                    <m:d>
                      <m:d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dPr>
                      <m:e>
                        <m:r>
                          <a:rPr lang="en-US" sz="1600">
                            <a:solidFill>
                              <a:schemeClr val="tx2"/>
                            </a:solidFill>
                          </a:rPr>
                          <m:t>𝐴</m:t>
                        </m:r>
                      </m:e>
                    </m:d>
                    <m:r>
                      <a:rPr lang="ru-RU" sz="1600">
                        <a:solidFill>
                          <a:schemeClr val="tx2"/>
                        </a:solidFill>
                      </a:rPr>
                      <m:t>=</m:t>
                    </m:r>
                    <m:f>
                      <m:f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fPr>
                      <m:num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1</m:t>
                        </m:r>
                      </m:num>
                      <m:den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3</m:t>
                        </m:r>
                      </m:den>
                    </m:f>
                    <m:r>
                      <a:rPr lang="ru-RU" sz="1600">
                        <a:solidFill>
                          <a:schemeClr val="tx2"/>
                        </a:solidFill>
                      </a:rPr>
                      <m:t>=</m:t>
                    </m:r>
                    <m:r>
                      <a:rPr lang="en-US" sz="1600">
                        <a:solidFill>
                          <a:schemeClr val="tx2"/>
                        </a:solidFill>
                      </a:rPr>
                      <m:t>𝑝</m:t>
                    </m:r>
                  </m:oMath>
                </a14:m>
                <a:r>
                  <a:rPr lang="ru-RU" sz="1600" dirty="0">
                    <a:solidFill>
                      <a:schemeClr val="tx2"/>
                    </a:solidFill>
                  </a:rPr>
                  <a:t>, тогда </a:t>
                </a:r>
                <a14:m>
                  <m:oMath xmlns:m="http://schemas.openxmlformats.org/officeDocument/2006/math">
                    <m:r>
                      <a:rPr lang="ru-RU" sz="1600">
                        <a:solidFill>
                          <a:schemeClr val="tx2"/>
                        </a:solidFill>
                      </a:rPr>
                      <m:t>𝑞</m:t>
                    </m:r>
                    <m:r>
                      <a:rPr lang="ru-RU" sz="1600">
                        <a:solidFill>
                          <a:schemeClr val="tx2"/>
                        </a:solidFill>
                      </a:rPr>
                      <m:t>=1−</m:t>
                    </m:r>
                    <m:r>
                      <a:rPr lang="ru-RU" sz="1600">
                        <a:solidFill>
                          <a:schemeClr val="tx2"/>
                        </a:solidFill>
                      </a:rPr>
                      <m:t>𝑝</m:t>
                    </m:r>
                    <m:r>
                      <a:rPr lang="ru-RU" sz="1600">
                        <a:solidFill>
                          <a:schemeClr val="tx2"/>
                        </a:solidFill>
                      </a:rPr>
                      <m:t>=1−</m:t>
                    </m:r>
                    <m:f>
                      <m:f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fPr>
                      <m:num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1</m:t>
                        </m:r>
                      </m:num>
                      <m:den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3</m:t>
                        </m:r>
                      </m:den>
                    </m:f>
                    <m:r>
                      <a:rPr lang="ru-RU" sz="1600">
                        <a:solidFill>
                          <a:schemeClr val="tx2"/>
                        </a:solidFill>
                      </a:rPr>
                      <m:t>=</m:t>
                    </m:r>
                    <m:f>
                      <m:f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fPr>
                      <m:num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2</m:t>
                        </m:r>
                      </m:num>
                      <m:den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1600" dirty="0">
                    <a:solidFill>
                      <a:schemeClr val="tx2"/>
                    </a:solidFill>
                  </a:rPr>
                  <a:t>. </a:t>
                </a:r>
                <a:endParaRPr lang="ru-RU" sz="1600" dirty="0" smtClean="0">
                  <a:solidFill>
                    <a:schemeClr val="tx2"/>
                  </a:solidFill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sSubPr>
                      <m:e>
                        <m:r>
                          <a:rPr lang="en-US" sz="1600">
                            <a:solidFill>
                              <a:schemeClr val="tx2"/>
                            </a:solidFill>
                          </a:rPr>
                          <m:t>𝑃</m:t>
                        </m:r>
                      </m:e>
                      <m:sub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10</m:t>
                        </m:r>
                      </m:sub>
                    </m:sSub>
                    <m:d>
                      <m:d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dPr>
                      <m:e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7</m:t>
                        </m:r>
                      </m:e>
                    </m:d>
                    <m:r>
                      <a:rPr lang="ru-RU" sz="1600">
                        <a:solidFill>
                          <a:schemeClr val="tx2"/>
                        </a:solidFill>
                      </a:rPr>
                      <m:t>=</m:t>
                    </m:r>
                    <m:f>
                      <m:f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fPr>
                      <m:num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10!</m:t>
                        </m:r>
                      </m:num>
                      <m:den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7!</m:t>
                        </m:r>
                        <m:d>
                          <m:dPr>
                            <m:ctrlPr>
                              <a:rPr lang="ru-RU" sz="1600">
                                <a:solidFill>
                                  <a:schemeClr val="tx2"/>
                                </a:solidFill>
                              </a:rPr>
                            </m:ctrlPr>
                          </m:dPr>
                          <m:e>
                            <m:r>
                              <a:rPr lang="ru-RU" sz="1600">
                                <a:solidFill>
                                  <a:schemeClr val="tx2"/>
                                </a:solidFill>
                              </a:rPr>
                              <m:t>10−7</m:t>
                            </m:r>
                          </m:e>
                        </m:d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!</m:t>
                        </m:r>
                      </m:den>
                    </m:f>
                    <m:r>
                      <a:rPr lang="ru-RU" sz="1600">
                        <a:solidFill>
                          <a:schemeClr val="tx2"/>
                        </a:solidFill>
                      </a:rPr>
                      <m:t>∙</m:t>
                    </m:r>
                    <m:sSup>
                      <m:sSup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1600">
                                <a:solidFill>
                                  <a:schemeClr val="tx2"/>
                                </a:solidFill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1600">
                                    <a:solidFill>
                                      <a:schemeClr val="tx2"/>
                                    </a:solidFill>
                                  </a:rPr>
                                </m:ctrlPr>
                              </m:fPr>
                              <m:num>
                                <m:r>
                                  <a:rPr lang="ru-RU" sz="1600">
                                    <a:solidFill>
                                      <a:schemeClr val="tx2"/>
                                    </a:solidFill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ru-RU" sz="1600">
                                    <a:solidFill>
                                      <a:schemeClr val="tx2"/>
                                    </a:solidFill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7</m:t>
                        </m:r>
                      </m:sup>
                    </m:sSup>
                    <m:r>
                      <a:rPr lang="ru-RU" sz="1600">
                        <a:solidFill>
                          <a:schemeClr val="tx2"/>
                        </a:solidFill>
                      </a:rPr>
                      <m:t>∙</m:t>
                    </m:r>
                    <m:sSup>
                      <m:sSup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1600">
                                <a:solidFill>
                                  <a:schemeClr val="tx2"/>
                                </a:solidFill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1600">
                                    <a:solidFill>
                                      <a:schemeClr val="tx2"/>
                                    </a:solidFill>
                                  </a:rPr>
                                </m:ctrlPr>
                              </m:fPr>
                              <m:num>
                                <m:r>
                                  <a:rPr lang="ru-RU" sz="1600">
                                    <a:solidFill>
                                      <a:schemeClr val="tx2"/>
                                    </a:solidFill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ru-RU" sz="1600">
                                    <a:solidFill>
                                      <a:schemeClr val="tx2"/>
                                    </a:solidFill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10−7</m:t>
                        </m:r>
                      </m:sup>
                    </m:sSup>
                    <m:r>
                      <a:rPr lang="ru-RU" sz="1600">
                        <a:solidFill>
                          <a:schemeClr val="tx2"/>
                        </a:solidFill>
                      </a:rPr>
                      <m:t>=120∙</m:t>
                    </m:r>
                    <m:f>
                      <m:f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fPr>
                      <m:num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1</m:t>
                        </m:r>
                      </m:num>
                      <m:den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2187</m:t>
                        </m:r>
                      </m:den>
                    </m:f>
                    <m:r>
                      <a:rPr lang="ru-RU" sz="1600">
                        <a:solidFill>
                          <a:schemeClr val="tx2"/>
                        </a:solidFill>
                      </a:rPr>
                      <m:t>∙</m:t>
                    </m:r>
                    <m:f>
                      <m:f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fPr>
                      <m:num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8</m:t>
                        </m:r>
                      </m:num>
                      <m:den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27</m:t>
                        </m:r>
                      </m:den>
                    </m:f>
                    <m:r>
                      <a:rPr lang="ru-RU" sz="1600">
                        <a:solidFill>
                          <a:schemeClr val="tx2"/>
                        </a:solidFill>
                      </a:rPr>
                      <m:t>≈0,016</m:t>
                    </m:r>
                    <m:r>
                      <a:rPr lang="ru-RU" sz="16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ru-RU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2%</m:t>
                    </m:r>
                    <m:r>
                      <a:rPr lang="ru-RU" sz="1600">
                        <a:solidFill>
                          <a:schemeClr val="tx2"/>
                        </a:solidFill>
                      </a:rPr>
                      <m:t>.</m:t>
                    </m:r>
                  </m:oMath>
                </a14:m>
                <a:r>
                  <a:rPr lang="ru-RU" sz="1600" dirty="0">
                    <a:solidFill>
                      <a:schemeClr val="tx2"/>
                    </a:solidFill>
                  </a:rPr>
                  <a:t> </a:t>
                </a:r>
                <a:endParaRPr lang="ru-RU" sz="1600" dirty="0">
                  <a:solidFill>
                    <a:schemeClr val="tx2"/>
                  </a:solidFill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sz="1600" u="sng" dirty="0">
                    <a:solidFill>
                      <a:schemeClr val="tx2"/>
                    </a:solidFill>
                  </a:rPr>
                  <a:t>Практически:</a:t>
                </a:r>
              </a:p>
              <a:p>
                <a:pPr>
                  <a:lnSpc>
                    <a:spcPct val="150000"/>
                  </a:lnSpc>
                </a:pPr>
                <a:r>
                  <a:rPr lang="ru-RU" sz="1600" dirty="0">
                    <a:solidFill>
                      <a:schemeClr val="tx2"/>
                    </a:solidFill>
                  </a:rPr>
                  <a:t>Событие </a:t>
                </a:r>
                <a:r>
                  <a:rPr lang="en-US" sz="1600" dirty="0">
                    <a:solidFill>
                      <a:schemeClr val="tx2"/>
                    </a:solidFill>
                  </a:rPr>
                  <a:t>B</a:t>
                </a:r>
                <a:r>
                  <a:rPr lang="ru-RU" sz="1600" dirty="0">
                    <a:solidFill>
                      <a:schemeClr val="tx2"/>
                    </a:solidFill>
                  </a:rPr>
                  <a:t>: верных ответов 7 и более. </a:t>
                </a:r>
                <a14:m>
                  <m:oMath xmlns:m="http://schemas.openxmlformats.org/officeDocument/2006/math">
                    <m:r>
                      <a:rPr lang="en-US" sz="1600">
                        <a:solidFill>
                          <a:schemeClr val="tx2"/>
                        </a:solidFill>
                      </a:rPr>
                      <m:t>𝑙</m:t>
                    </m:r>
                    <m:r>
                      <a:rPr lang="en-US" sz="1600">
                        <a:solidFill>
                          <a:schemeClr val="tx2"/>
                        </a:solidFill>
                      </a:rPr>
                      <m:t>=</m:t>
                    </m:r>
                    <m:r>
                      <a:rPr lang="ru-RU" sz="1600">
                        <a:solidFill>
                          <a:schemeClr val="tx2"/>
                        </a:solidFill>
                      </a:rPr>
                      <m:t>1</m:t>
                    </m:r>
                    <m:r>
                      <a:rPr lang="en-US" sz="1600">
                        <a:solidFill>
                          <a:schemeClr val="tx2"/>
                        </a:solidFill>
                      </a:rPr>
                      <m:t>, </m:t>
                    </m:r>
                    <m:r>
                      <a:rPr lang="en-US" sz="1600">
                        <a:solidFill>
                          <a:schemeClr val="tx2"/>
                        </a:solidFill>
                      </a:rPr>
                      <m:t>𝑛</m:t>
                    </m:r>
                    <m:r>
                      <a:rPr lang="en-US" sz="1600">
                        <a:solidFill>
                          <a:schemeClr val="tx2"/>
                        </a:solidFill>
                      </a:rPr>
                      <m:t>=42.</m:t>
                    </m:r>
                  </m:oMath>
                </a14:m>
                <a:endParaRPr lang="ru-RU" sz="1600" dirty="0">
                  <a:solidFill>
                    <a:schemeClr val="tx2"/>
                  </a:solidFill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1600">
                        <a:solidFill>
                          <a:schemeClr val="tx2"/>
                        </a:solidFill>
                      </a:rPr>
                      <m:t>𝑃</m:t>
                    </m:r>
                    <m:d>
                      <m:dPr>
                        <m:ctrlPr>
                          <a:rPr lang="en-US" sz="1600">
                            <a:solidFill>
                              <a:schemeClr val="tx2"/>
                            </a:solidFill>
                          </a:rPr>
                        </m:ctrlPr>
                      </m:dPr>
                      <m:e>
                        <m:r>
                          <a:rPr lang="en-US" sz="1600">
                            <a:solidFill>
                              <a:schemeClr val="tx2"/>
                            </a:solidFill>
                          </a:rPr>
                          <m:t>𝐵</m:t>
                        </m:r>
                      </m:e>
                    </m:d>
                    <m:r>
                      <a:rPr lang="en-US" sz="1600">
                        <a:solidFill>
                          <a:schemeClr val="tx2"/>
                        </a:solidFill>
                      </a:rPr>
                      <m:t>=</m:t>
                    </m:r>
                    <m:r>
                      <a:rPr lang="ru-RU" sz="1600">
                        <a:solidFill>
                          <a:schemeClr val="tx2"/>
                        </a:solidFill>
                      </a:rPr>
                      <m:t>0,</m:t>
                    </m:r>
                    <m:r>
                      <a:rPr lang="ru-RU" sz="1600">
                        <a:solidFill>
                          <a:schemeClr val="tx2"/>
                        </a:solidFill>
                      </a:rPr>
                      <m:t>0</m:t>
                    </m:r>
                    <m:r>
                      <a:rPr lang="ru-RU" sz="1600">
                        <a:solidFill>
                          <a:schemeClr val="tx2"/>
                        </a:solidFill>
                      </a:rPr>
                      <m:t>2</m:t>
                    </m:r>
                    <m:r>
                      <a:rPr lang="ru-RU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ru-RU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≈2%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.</a:t>
                </a:r>
                <a:r>
                  <a:rPr lang="ru-RU" sz="1600" dirty="0">
                    <a:solidFill>
                      <a:schemeClr val="tx2"/>
                    </a:solidFill>
                  </a:rPr>
                  <a:t> </a:t>
                </a: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endParaRPr lang="ru-RU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endParaRPr lang="ru-RU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ctr">
                  <a:lnSpc>
                    <a:spcPct val="150000"/>
                  </a:lnSpc>
                  <a:spcAft>
                    <a:spcPts val="0"/>
                  </a:spcAft>
                </a:pPr>
                <a:endParaRPr lang="ru-RU" sz="16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391" y="1711949"/>
                <a:ext cx="5724000" cy="3132000"/>
              </a:xfrm>
              <a:prstGeom prst="rect">
                <a:avLst/>
              </a:prstGeom>
              <a:blipFill rotWithShape="0">
                <a:blip r:embed="rId4" cstate="print"/>
                <a:stretch>
                  <a:fillRect l="-425"/>
                </a:stretch>
              </a:blip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Прямоугольник 5"/>
              <p:cNvSpPr/>
              <p:nvPr/>
            </p:nvSpPr>
            <p:spPr>
              <a:xfrm>
                <a:off x="835268" y="4897899"/>
                <a:ext cx="11232000" cy="1864293"/>
              </a:xfrm>
              <a:prstGeom prst="rect">
                <a:avLst/>
              </a:prstGeom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lvl="0"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sz="1600" dirty="0" smtClean="0">
                    <a:solidFill>
                      <a:schemeClr val="tx2"/>
                    </a:solidFill>
                  </a:rPr>
                  <a:t>3. Тест </a:t>
                </a:r>
                <a:r>
                  <a:rPr lang="ru-RU" sz="1600" dirty="0">
                    <a:solidFill>
                      <a:schemeClr val="tx2"/>
                    </a:solidFill>
                  </a:rPr>
                  <a:t>с четырьмя вариантами </a:t>
                </a:r>
                <a:r>
                  <a:rPr lang="ru-RU" sz="1600" dirty="0">
                    <a:solidFill>
                      <a:schemeClr val="tx2"/>
                    </a:solidFill>
                  </a:rPr>
                  <a:t>ответа.</a:t>
                </a:r>
              </a:p>
              <a:p>
                <a:pPr lvl="0"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sz="1600" u="sng" dirty="0">
                    <a:solidFill>
                      <a:schemeClr val="tx2"/>
                    </a:solidFill>
                  </a:rPr>
                  <a:t>По формуле</a:t>
                </a:r>
                <a:r>
                  <a:rPr lang="ru-RU" sz="1600" u="sng" dirty="0" smtClean="0">
                    <a:solidFill>
                      <a:schemeClr val="tx2"/>
                    </a:solidFill>
                  </a:rPr>
                  <a:t>:  </a:t>
                </a:r>
              </a:p>
              <a:p>
                <a:pPr lvl="0"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600" i="1"/>
                      <m:t>𝑃</m:t>
                    </m:r>
                    <m:d>
                      <m:dPr>
                        <m:ctrlPr>
                          <a:rPr lang="ru-RU" sz="1600" i="1"/>
                        </m:ctrlPr>
                      </m:dPr>
                      <m:e>
                        <m:r>
                          <a:rPr lang="en-US" sz="1600" i="1"/>
                          <m:t>𝐴</m:t>
                        </m:r>
                      </m:e>
                    </m:d>
                    <m:r>
                      <a:rPr lang="ru-RU" sz="1600" i="1"/>
                      <m:t>=</m:t>
                    </m:r>
                    <m:f>
                      <m:fPr>
                        <m:ctrlPr>
                          <a:rPr lang="ru-RU" sz="1600" i="1"/>
                        </m:ctrlPr>
                      </m:fPr>
                      <m:num>
                        <m:r>
                          <a:rPr lang="ru-RU" sz="1600" i="1"/>
                          <m:t>1</m:t>
                        </m:r>
                      </m:num>
                      <m:den>
                        <m:r>
                          <a:rPr lang="ru-RU" sz="1600" i="1"/>
                          <m:t>4</m:t>
                        </m:r>
                      </m:den>
                    </m:f>
                    <m:r>
                      <a:rPr lang="ru-RU" sz="1600" i="1"/>
                      <m:t>=</m:t>
                    </m:r>
                    <m:r>
                      <a:rPr lang="en-US" sz="1600" i="1"/>
                      <m:t>𝑝</m:t>
                    </m:r>
                  </m:oMath>
                </a14:m>
                <a:r>
                  <a:rPr lang="ru-RU" sz="1600" dirty="0"/>
                  <a:t>, тогда </a:t>
                </a:r>
                <a14:m>
                  <m:oMath xmlns:m="http://schemas.openxmlformats.org/officeDocument/2006/math">
                    <m:r>
                      <a:rPr lang="ru-RU" sz="1600" i="1"/>
                      <m:t>𝑞</m:t>
                    </m:r>
                    <m:r>
                      <a:rPr lang="ru-RU" sz="1600" i="1"/>
                      <m:t>=1−</m:t>
                    </m:r>
                    <m:r>
                      <a:rPr lang="ru-RU" sz="1600" i="1"/>
                      <m:t>𝑝</m:t>
                    </m:r>
                    <m:r>
                      <a:rPr lang="ru-RU" sz="1600" i="1"/>
                      <m:t>=1−</m:t>
                    </m:r>
                    <m:f>
                      <m:fPr>
                        <m:ctrlPr>
                          <a:rPr lang="ru-RU" sz="1600" i="1"/>
                        </m:ctrlPr>
                      </m:fPr>
                      <m:num>
                        <m:r>
                          <a:rPr lang="ru-RU" sz="1600" i="1"/>
                          <m:t>1</m:t>
                        </m:r>
                      </m:num>
                      <m:den>
                        <m:r>
                          <a:rPr lang="ru-RU" sz="1600" i="1"/>
                          <m:t>4</m:t>
                        </m:r>
                      </m:den>
                    </m:f>
                    <m:r>
                      <a:rPr lang="ru-RU" sz="1600" i="1"/>
                      <m:t>=</m:t>
                    </m:r>
                    <m:f>
                      <m:fPr>
                        <m:ctrlPr>
                          <a:rPr lang="ru-RU" sz="1600" i="1"/>
                        </m:ctrlPr>
                      </m:fPr>
                      <m:num>
                        <m:r>
                          <a:rPr lang="ru-RU" sz="1600" i="1"/>
                          <m:t>3</m:t>
                        </m:r>
                      </m:num>
                      <m:den>
                        <m:r>
                          <a:rPr lang="ru-RU" sz="1600" i="1"/>
                          <m:t>4</m:t>
                        </m:r>
                      </m:den>
                    </m:f>
                  </m:oMath>
                </a14:m>
                <a:r>
                  <a:rPr lang="ru-RU" sz="1600" dirty="0" smtClean="0"/>
                  <a:t>.</a:t>
                </a:r>
                <a14:m>
                  <m:oMath xmlns:m="http://schemas.openxmlformats.org/officeDocument/2006/math">
                    <m:r>
                      <a:rPr lang="ru-RU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                                 </m:t>
                    </m:r>
                    <m:sSub>
                      <m:sSub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sSubPr>
                      <m:e>
                        <m:r>
                          <a:rPr lang="en-US" sz="1600">
                            <a:solidFill>
                              <a:schemeClr val="tx2"/>
                            </a:solidFill>
                          </a:rPr>
                          <m:t>𝑃</m:t>
                        </m:r>
                      </m:e>
                      <m:sub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10</m:t>
                        </m:r>
                      </m:sub>
                    </m:sSub>
                    <m:d>
                      <m:d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dPr>
                      <m:e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7</m:t>
                        </m:r>
                      </m:e>
                    </m:d>
                    <m:r>
                      <a:rPr lang="ru-RU" sz="1600">
                        <a:solidFill>
                          <a:schemeClr val="tx2"/>
                        </a:solidFill>
                      </a:rPr>
                      <m:t>=</m:t>
                    </m:r>
                    <m:f>
                      <m:f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fPr>
                      <m:num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10!</m:t>
                        </m:r>
                      </m:num>
                      <m:den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7!</m:t>
                        </m:r>
                        <m:d>
                          <m:dPr>
                            <m:ctrlPr>
                              <a:rPr lang="ru-RU" sz="1600">
                                <a:solidFill>
                                  <a:schemeClr val="tx2"/>
                                </a:solidFill>
                              </a:rPr>
                            </m:ctrlPr>
                          </m:dPr>
                          <m:e>
                            <m:r>
                              <a:rPr lang="ru-RU" sz="1600">
                                <a:solidFill>
                                  <a:schemeClr val="tx2"/>
                                </a:solidFill>
                              </a:rPr>
                              <m:t>10−7</m:t>
                            </m:r>
                          </m:e>
                        </m:d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!</m:t>
                        </m:r>
                      </m:den>
                    </m:f>
                    <m:r>
                      <a:rPr lang="ru-RU" sz="1600">
                        <a:solidFill>
                          <a:schemeClr val="tx2"/>
                        </a:solidFill>
                      </a:rPr>
                      <m:t>∙</m:t>
                    </m:r>
                    <m:sSup>
                      <m:sSup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1600">
                                <a:solidFill>
                                  <a:schemeClr val="tx2"/>
                                </a:solidFill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1600">
                                    <a:solidFill>
                                      <a:schemeClr val="tx2"/>
                                    </a:solidFill>
                                  </a:rPr>
                                </m:ctrlPr>
                              </m:fPr>
                              <m:num>
                                <m:r>
                                  <a:rPr lang="ru-RU" sz="1600">
                                    <a:solidFill>
                                      <a:schemeClr val="tx2"/>
                                    </a:solidFill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ru-RU" sz="1600">
                                    <a:solidFill>
                                      <a:schemeClr val="tx2"/>
                                    </a:solidFill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7</m:t>
                        </m:r>
                      </m:sup>
                    </m:sSup>
                    <m:r>
                      <a:rPr lang="ru-RU" sz="1600">
                        <a:solidFill>
                          <a:schemeClr val="tx2"/>
                        </a:solidFill>
                      </a:rPr>
                      <m:t>∙</m:t>
                    </m:r>
                    <m:sSup>
                      <m:sSup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1600">
                                <a:solidFill>
                                  <a:schemeClr val="tx2"/>
                                </a:solidFill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1600">
                                    <a:solidFill>
                                      <a:schemeClr val="tx2"/>
                                    </a:solidFill>
                                  </a:rPr>
                                </m:ctrlPr>
                              </m:fPr>
                              <m:num>
                                <m:r>
                                  <a:rPr lang="ru-RU" sz="1600">
                                    <a:solidFill>
                                      <a:schemeClr val="tx2"/>
                                    </a:solidFill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ru-RU" sz="1600">
                                    <a:solidFill>
                                      <a:schemeClr val="tx2"/>
                                    </a:solidFill>
                                  </a:rPr>
                                  <m:t>4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10−7</m:t>
                        </m:r>
                      </m:sup>
                    </m:sSup>
                    <m:r>
                      <a:rPr lang="ru-RU" sz="1600">
                        <a:solidFill>
                          <a:schemeClr val="tx2"/>
                        </a:solidFill>
                      </a:rPr>
                      <m:t>=120∙</m:t>
                    </m:r>
                    <m:f>
                      <m:f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fPr>
                      <m:num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1</m:t>
                        </m:r>
                      </m:num>
                      <m:den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16384</m:t>
                        </m:r>
                      </m:den>
                    </m:f>
                    <m:r>
                      <a:rPr lang="ru-RU" sz="1600">
                        <a:solidFill>
                          <a:schemeClr val="tx2"/>
                        </a:solidFill>
                      </a:rPr>
                      <m:t>∙</m:t>
                    </m:r>
                    <m:f>
                      <m:fPr>
                        <m:ctrlPr>
                          <a:rPr lang="ru-RU" sz="1600">
                            <a:solidFill>
                              <a:schemeClr val="tx2"/>
                            </a:solidFill>
                          </a:rPr>
                        </m:ctrlPr>
                      </m:fPr>
                      <m:num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27</m:t>
                        </m:r>
                      </m:num>
                      <m:den>
                        <m:r>
                          <a:rPr lang="ru-RU" sz="1600">
                            <a:solidFill>
                              <a:schemeClr val="tx2"/>
                            </a:solidFill>
                          </a:rPr>
                          <m:t>64</m:t>
                        </m:r>
                      </m:den>
                    </m:f>
                    <m:r>
                      <a:rPr lang="ru-RU" sz="1600">
                        <a:solidFill>
                          <a:schemeClr val="tx2"/>
                        </a:solidFill>
                      </a:rPr>
                      <m:t>≈0,003</m:t>
                    </m:r>
                    <m:r>
                      <a:rPr lang="ru-RU" sz="16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ru-RU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0%</m:t>
                    </m:r>
                    <m:r>
                      <a:rPr lang="ru-RU" sz="1600">
                        <a:solidFill>
                          <a:schemeClr val="tx2"/>
                        </a:solidFill>
                      </a:rPr>
                      <m:t>.</m:t>
                    </m:r>
                  </m:oMath>
                </a14:m>
                <a:r>
                  <a:rPr lang="ru-RU" sz="1600" dirty="0">
                    <a:solidFill>
                      <a:schemeClr val="tx2"/>
                    </a:solidFill>
                  </a:rPr>
                  <a:t> </a:t>
                </a:r>
                <a:endParaRPr lang="ru-RU" sz="1600" dirty="0" smtClean="0">
                  <a:solidFill>
                    <a:schemeClr val="tx2"/>
                  </a:solidFill>
                </a:endParaRP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sz="1600" dirty="0" smtClean="0">
                    <a:solidFill>
                      <a:schemeClr val="tx2"/>
                    </a:solidFill>
                  </a:rPr>
                  <a:t>Экспериментально </a:t>
                </a:r>
                <a:r>
                  <a:rPr lang="ru-RU" sz="1600" dirty="0">
                    <a:solidFill>
                      <a:schemeClr val="tx2"/>
                    </a:solidFill>
                  </a:rPr>
                  <a:t>ни один тестируемый не смог получить отметку 4 или 5.</a:t>
                </a:r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268" y="4897899"/>
                <a:ext cx="11232000" cy="1864293"/>
              </a:xfrm>
              <a:prstGeom prst="rect">
                <a:avLst/>
              </a:prstGeom>
              <a:blipFill rotWithShape="0">
                <a:blip r:embed="rId5" cstate="print"/>
                <a:stretch>
                  <a:fillRect l="-217" b="-324"/>
                </a:stretch>
              </a:blipFill>
              <a:ln w="1905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898423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0920" y="2804160"/>
            <a:ext cx="9601200" cy="14859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3597988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54</TotalTime>
  <Words>95</Words>
  <Application>Microsoft Office PowerPoint</Application>
  <PresentationFormat>Произвольный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Crop</vt:lpstr>
      <vt:lpstr>Тема: «Вероятность получения положительной отметки при написании тестовой контрольной работы  путем угадывания правильного ответа»  </vt:lpstr>
      <vt:lpstr>Цель исследования: определение вероятности получения положительной отметки при написании тестовой контрольной работы учащимися 9-х классов путем угадывания правильного ответа. </vt:lpstr>
      <vt:lpstr>Слайд 3</vt:lpstr>
      <vt:lpstr> 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«Вероятность получения положительной отметки при написании тестовой контрольной работы  путем угадывания правильного ответа»</dc:title>
  <dc:creator>user</dc:creator>
  <cp:lastModifiedBy>User</cp:lastModifiedBy>
  <cp:revision>7</cp:revision>
  <dcterms:created xsi:type="dcterms:W3CDTF">2020-01-25T06:58:37Z</dcterms:created>
  <dcterms:modified xsi:type="dcterms:W3CDTF">2021-11-11T10:54:07Z</dcterms:modified>
</cp:coreProperties>
</file>